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88"/>
  </p:notesMasterIdLst>
  <p:sldIdLst>
    <p:sldId id="256" r:id="rId2"/>
    <p:sldId id="265" r:id="rId3"/>
    <p:sldId id="257" r:id="rId4"/>
    <p:sldId id="258" r:id="rId5"/>
    <p:sldId id="261" r:id="rId6"/>
    <p:sldId id="342" r:id="rId7"/>
    <p:sldId id="262" r:id="rId8"/>
    <p:sldId id="263" r:id="rId9"/>
    <p:sldId id="268" r:id="rId10"/>
    <p:sldId id="269" r:id="rId11"/>
    <p:sldId id="267" r:id="rId12"/>
    <p:sldId id="270" r:id="rId13"/>
    <p:sldId id="264" r:id="rId14"/>
    <p:sldId id="266" r:id="rId15"/>
    <p:sldId id="271" r:id="rId16"/>
    <p:sldId id="272" r:id="rId17"/>
    <p:sldId id="274" r:id="rId18"/>
    <p:sldId id="273" r:id="rId19"/>
    <p:sldId id="275" r:id="rId20"/>
    <p:sldId id="276" r:id="rId21"/>
    <p:sldId id="277" r:id="rId22"/>
    <p:sldId id="278" r:id="rId23"/>
    <p:sldId id="279" r:id="rId24"/>
    <p:sldId id="288" r:id="rId25"/>
    <p:sldId id="280" r:id="rId26"/>
    <p:sldId id="289" r:id="rId27"/>
    <p:sldId id="281" r:id="rId28"/>
    <p:sldId id="282" r:id="rId29"/>
    <p:sldId id="283" r:id="rId30"/>
    <p:sldId id="284" r:id="rId31"/>
    <p:sldId id="290" r:id="rId32"/>
    <p:sldId id="291" r:id="rId33"/>
    <p:sldId id="292" r:id="rId34"/>
    <p:sldId id="293" r:id="rId35"/>
    <p:sldId id="294" r:id="rId36"/>
    <p:sldId id="295" r:id="rId37"/>
    <p:sldId id="296" r:id="rId38"/>
    <p:sldId id="287" r:id="rId39"/>
    <p:sldId id="297" r:id="rId40"/>
    <p:sldId id="298" r:id="rId41"/>
    <p:sldId id="285" r:id="rId42"/>
    <p:sldId id="286" r:id="rId43"/>
    <p:sldId id="299" r:id="rId44"/>
    <p:sldId id="303" r:id="rId45"/>
    <p:sldId id="307" r:id="rId46"/>
    <p:sldId id="300" r:id="rId47"/>
    <p:sldId id="301" r:id="rId48"/>
    <p:sldId id="308" r:id="rId49"/>
    <p:sldId id="309" r:id="rId50"/>
    <p:sldId id="302" r:id="rId51"/>
    <p:sldId id="304" r:id="rId52"/>
    <p:sldId id="306" r:id="rId53"/>
    <p:sldId id="310" r:id="rId54"/>
    <p:sldId id="311" r:id="rId55"/>
    <p:sldId id="313" r:id="rId56"/>
    <p:sldId id="312" r:id="rId57"/>
    <p:sldId id="314" r:id="rId58"/>
    <p:sldId id="315" r:id="rId59"/>
    <p:sldId id="316" r:id="rId60"/>
    <p:sldId id="317" r:id="rId61"/>
    <p:sldId id="318" r:id="rId62"/>
    <p:sldId id="322" r:id="rId63"/>
    <p:sldId id="323" r:id="rId64"/>
    <p:sldId id="320" r:id="rId65"/>
    <p:sldId id="321"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259" r:id="rId85"/>
    <p:sldId id="305" r:id="rId86"/>
    <p:sldId id="319"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p:restoredTop sz="94649"/>
  </p:normalViewPr>
  <p:slideViewPr>
    <p:cSldViewPr snapToGrid="0">
      <p:cViewPr varScale="1">
        <p:scale>
          <a:sx n="135" d="100"/>
          <a:sy n="135" d="100"/>
        </p:scale>
        <p:origin x="104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23B002-666F-4339-B6E5-BCF0AD76E93E}"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4F248C04-EEBC-4A2C-9182-06A368CF4A88}">
      <dgm:prSet/>
      <dgm:spPr/>
      <dgm:t>
        <a:bodyPr/>
        <a:lstStyle/>
        <a:p>
          <a:r>
            <a:rPr lang="en-US" dirty="0"/>
            <a:t>Introduction</a:t>
          </a:r>
        </a:p>
      </dgm:t>
    </dgm:pt>
    <dgm:pt modelId="{4F61CE58-183B-4F60-A07B-D875A0CBC800}" type="parTrans" cxnId="{338D658E-73E7-471A-A1CB-B6E0942D0870}">
      <dgm:prSet/>
      <dgm:spPr/>
      <dgm:t>
        <a:bodyPr/>
        <a:lstStyle/>
        <a:p>
          <a:endParaRPr lang="en-US"/>
        </a:p>
      </dgm:t>
    </dgm:pt>
    <dgm:pt modelId="{BA9AF989-FA7F-494A-8969-5C7B0FC24941}" type="sibTrans" cxnId="{338D658E-73E7-471A-A1CB-B6E0942D0870}">
      <dgm:prSet/>
      <dgm:spPr/>
      <dgm:t>
        <a:bodyPr/>
        <a:lstStyle/>
        <a:p>
          <a:endParaRPr lang="en-US"/>
        </a:p>
      </dgm:t>
    </dgm:pt>
    <dgm:pt modelId="{F159FFF9-0186-4419-9AFC-1147DD84EBDC}">
      <dgm:prSet/>
      <dgm:spPr/>
      <dgm:t>
        <a:bodyPr/>
        <a:lstStyle/>
        <a:p>
          <a:r>
            <a:rPr lang="en-US" dirty="0"/>
            <a:t>IR Approaches</a:t>
          </a:r>
        </a:p>
      </dgm:t>
    </dgm:pt>
    <dgm:pt modelId="{A36660D6-512B-4239-B178-097BC72AE2B3}" type="parTrans" cxnId="{E8FBC2A5-D20D-4B67-8547-6ABDA0E3DD2E}">
      <dgm:prSet/>
      <dgm:spPr/>
      <dgm:t>
        <a:bodyPr/>
        <a:lstStyle/>
        <a:p>
          <a:endParaRPr lang="en-US"/>
        </a:p>
      </dgm:t>
    </dgm:pt>
    <dgm:pt modelId="{36E9D548-204A-4D2D-A8D0-4EE0C964AF21}" type="sibTrans" cxnId="{E8FBC2A5-D20D-4B67-8547-6ABDA0E3DD2E}">
      <dgm:prSet/>
      <dgm:spPr/>
      <dgm:t>
        <a:bodyPr/>
        <a:lstStyle/>
        <a:p>
          <a:endParaRPr lang="en-US"/>
        </a:p>
      </dgm:t>
    </dgm:pt>
    <dgm:pt modelId="{4745A1B1-6344-4708-8C5B-B3E2FF5294D1}">
      <dgm:prSet/>
      <dgm:spPr/>
      <dgm:t>
        <a:bodyPr/>
        <a:lstStyle/>
        <a:p>
          <a:r>
            <a:rPr lang="en-US" dirty="0"/>
            <a:t>Metrics</a:t>
          </a:r>
        </a:p>
      </dgm:t>
    </dgm:pt>
    <dgm:pt modelId="{1A7B5587-223B-42FC-8E5A-E3889112885C}" type="parTrans" cxnId="{704C97D7-87D6-4C86-8C50-319BC8E48C5C}">
      <dgm:prSet/>
      <dgm:spPr/>
      <dgm:t>
        <a:bodyPr/>
        <a:lstStyle/>
        <a:p>
          <a:endParaRPr lang="en-US"/>
        </a:p>
      </dgm:t>
    </dgm:pt>
    <dgm:pt modelId="{4EC82A13-2C5C-4E29-B24A-49EA3F7E6CDC}" type="sibTrans" cxnId="{704C97D7-87D6-4C86-8C50-319BC8E48C5C}">
      <dgm:prSet/>
      <dgm:spPr/>
      <dgm:t>
        <a:bodyPr/>
        <a:lstStyle/>
        <a:p>
          <a:endParaRPr lang="en-US"/>
        </a:p>
      </dgm:t>
    </dgm:pt>
    <dgm:pt modelId="{F3611D60-8D81-42E6-AAA2-F3977275A070}">
      <dgm:prSet/>
      <dgm:spPr/>
      <dgm:t>
        <a:bodyPr/>
        <a:lstStyle/>
        <a:p>
          <a:r>
            <a:rPr lang="en-US" dirty="0"/>
            <a:t>Indic IR</a:t>
          </a:r>
        </a:p>
      </dgm:t>
    </dgm:pt>
    <dgm:pt modelId="{E9FE8D3A-83D5-4911-B843-A6FAB948D79C}" type="parTrans" cxnId="{7E2F5519-3136-4073-8A3A-6FDCB82B599F}">
      <dgm:prSet/>
      <dgm:spPr/>
      <dgm:t>
        <a:bodyPr/>
        <a:lstStyle/>
        <a:p>
          <a:endParaRPr lang="en-US"/>
        </a:p>
      </dgm:t>
    </dgm:pt>
    <dgm:pt modelId="{3D94F2A3-7D64-4B6A-96BC-F6ED8333A169}" type="sibTrans" cxnId="{7E2F5519-3136-4073-8A3A-6FDCB82B599F}">
      <dgm:prSet/>
      <dgm:spPr/>
      <dgm:t>
        <a:bodyPr/>
        <a:lstStyle/>
        <a:p>
          <a:endParaRPr lang="en-US"/>
        </a:p>
      </dgm:t>
    </dgm:pt>
    <dgm:pt modelId="{DBAFF838-021F-0547-888D-AD1D0C853D61}">
      <dgm:prSet/>
      <dgm:spPr/>
      <dgm:t>
        <a:bodyPr/>
        <a:lstStyle/>
        <a:p>
          <a:r>
            <a:rPr lang="en-US" dirty="0"/>
            <a:t>Neural IR</a:t>
          </a:r>
          <a:endParaRPr lang="en-GB" dirty="0"/>
        </a:p>
      </dgm:t>
    </dgm:pt>
    <dgm:pt modelId="{610B1525-32F3-804C-A53F-D06C1C38B3B6}" type="parTrans" cxnId="{5C3B2E34-6626-9049-8AE5-9A667F361C1F}">
      <dgm:prSet/>
      <dgm:spPr/>
      <dgm:t>
        <a:bodyPr/>
        <a:lstStyle/>
        <a:p>
          <a:endParaRPr lang="en-GB"/>
        </a:p>
      </dgm:t>
    </dgm:pt>
    <dgm:pt modelId="{2B3A16BC-B066-2643-849B-DFDEB81EACDA}" type="sibTrans" cxnId="{5C3B2E34-6626-9049-8AE5-9A667F361C1F}">
      <dgm:prSet/>
      <dgm:spPr/>
      <dgm:t>
        <a:bodyPr/>
        <a:lstStyle/>
        <a:p>
          <a:endParaRPr lang="en-GB"/>
        </a:p>
      </dgm:t>
    </dgm:pt>
    <dgm:pt modelId="{704622CA-7B8B-DC41-AD7E-4C9E30C9882A}">
      <dgm:prSet/>
      <dgm:spPr/>
      <dgm:t>
        <a:bodyPr/>
        <a:lstStyle/>
        <a:p>
          <a:r>
            <a:rPr lang="en-GB" dirty="0"/>
            <a:t>Traditional IR</a:t>
          </a:r>
        </a:p>
      </dgm:t>
    </dgm:pt>
    <dgm:pt modelId="{59311ACA-540D-0E44-BD9A-FF9BD221C4D9}" type="parTrans" cxnId="{6D08FB43-8C8E-E743-B73F-F4BC0BB976C6}">
      <dgm:prSet/>
      <dgm:spPr/>
      <dgm:t>
        <a:bodyPr/>
        <a:lstStyle/>
        <a:p>
          <a:endParaRPr lang="en-GB"/>
        </a:p>
      </dgm:t>
    </dgm:pt>
    <dgm:pt modelId="{2359559D-167F-D44C-B102-5CA6DC1ED542}" type="sibTrans" cxnId="{6D08FB43-8C8E-E743-B73F-F4BC0BB976C6}">
      <dgm:prSet/>
      <dgm:spPr/>
      <dgm:t>
        <a:bodyPr/>
        <a:lstStyle/>
        <a:p>
          <a:endParaRPr lang="en-GB"/>
        </a:p>
      </dgm:t>
    </dgm:pt>
    <dgm:pt modelId="{99012187-E89B-4C40-BE84-60CAD07FEB48}">
      <dgm:prSet/>
      <dgm:spPr/>
      <dgm:t>
        <a:bodyPr/>
        <a:lstStyle/>
        <a:p>
          <a:r>
            <a:rPr lang="en-GB" dirty="0"/>
            <a:t>LLMs</a:t>
          </a:r>
        </a:p>
      </dgm:t>
    </dgm:pt>
    <dgm:pt modelId="{D62AA643-F172-624C-98B9-6D07AF4DF27F}" type="parTrans" cxnId="{C9ABD8BB-7FE3-DC4A-BC6E-211160241522}">
      <dgm:prSet/>
      <dgm:spPr/>
      <dgm:t>
        <a:bodyPr/>
        <a:lstStyle/>
        <a:p>
          <a:endParaRPr lang="en-GB"/>
        </a:p>
      </dgm:t>
    </dgm:pt>
    <dgm:pt modelId="{080FF770-5227-234C-8B7B-33B6D3871F71}" type="sibTrans" cxnId="{C9ABD8BB-7FE3-DC4A-BC6E-211160241522}">
      <dgm:prSet/>
      <dgm:spPr/>
      <dgm:t>
        <a:bodyPr/>
        <a:lstStyle/>
        <a:p>
          <a:endParaRPr lang="en-GB"/>
        </a:p>
      </dgm:t>
    </dgm:pt>
    <dgm:pt modelId="{2ED7B586-674A-D54C-B7D9-20459E26F278}" type="pres">
      <dgm:prSet presAssocID="{1823B002-666F-4339-B6E5-BCF0AD76E93E}" presName="linear" presStyleCnt="0">
        <dgm:presLayoutVars>
          <dgm:dir/>
          <dgm:animLvl val="lvl"/>
          <dgm:resizeHandles val="exact"/>
        </dgm:presLayoutVars>
      </dgm:prSet>
      <dgm:spPr/>
    </dgm:pt>
    <dgm:pt modelId="{080A1D53-0E1E-1443-8063-4265F1D76774}" type="pres">
      <dgm:prSet presAssocID="{4F248C04-EEBC-4A2C-9182-06A368CF4A88}" presName="parentLin" presStyleCnt="0"/>
      <dgm:spPr/>
    </dgm:pt>
    <dgm:pt modelId="{EE25AC11-C566-DC45-971F-DE6DA68ECC06}" type="pres">
      <dgm:prSet presAssocID="{4F248C04-EEBC-4A2C-9182-06A368CF4A88}" presName="parentLeftMargin" presStyleLbl="node1" presStyleIdx="0" presStyleCnt="4"/>
      <dgm:spPr/>
    </dgm:pt>
    <dgm:pt modelId="{1B0A7A59-F0CC-B04D-8C2C-C9580CDE21CF}" type="pres">
      <dgm:prSet presAssocID="{4F248C04-EEBC-4A2C-9182-06A368CF4A88}" presName="parentText" presStyleLbl="node1" presStyleIdx="0" presStyleCnt="4">
        <dgm:presLayoutVars>
          <dgm:chMax val="0"/>
          <dgm:bulletEnabled val="1"/>
        </dgm:presLayoutVars>
      </dgm:prSet>
      <dgm:spPr/>
    </dgm:pt>
    <dgm:pt modelId="{2B5D5288-5711-2C46-8595-D26F6AD4BA1C}" type="pres">
      <dgm:prSet presAssocID="{4F248C04-EEBC-4A2C-9182-06A368CF4A88}" presName="negativeSpace" presStyleCnt="0"/>
      <dgm:spPr/>
    </dgm:pt>
    <dgm:pt modelId="{F30C31A0-C880-134E-968B-4EC9DCCA2D77}" type="pres">
      <dgm:prSet presAssocID="{4F248C04-EEBC-4A2C-9182-06A368CF4A88}" presName="childText" presStyleLbl="conFgAcc1" presStyleIdx="0" presStyleCnt="4">
        <dgm:presLayoutVars>
          <dgm:bulletEnabled val="1"/>
        </dgm:presLayoutVars>
      </dgm:prSet>
      <dgm:spPr/>
    </dgm:pt>
    <dgm:pt modelId="{B7443041-2A95-AE49-B389-AB6417A54A13}" type="pres">
      <dgm:prSet presAssocID="{BA9AF989-FA7F-494A-8969-5C7B0FC24941}" presName="spaceBetweenRectangles" presStyleCnt="0"/>
      <dgm:spPr/>
    </dgm:pt>
    <dgm:pt modelId="{E2A37CF0-02B8-7649-AA74-C03AEF266705}" type="pres">
      <dgm:prSet presAssocID="{F159FFF9-0186-4419-9AFC-1147DD84EBDC}" presName="parentLin" presStyleCnt="0"/>
      <dgm:spPr/>
    </dgm:pt>
    <dgm:pt modelId="{6ED16906-6712-1141-B983-B8200456E04F}" type="pres">
      <dgm:prSet presAssocID="{F159FFF9-0186-4419-9AFC-1147DD84EBDC}" presName="parentLeftMargin" presStyleLbl="node1" presStyleIdx="0" presStyleCnt="4"/>
      <dgm:spPr/>
    </dgm:pt>
    <dgm:pt modelId="{C930F2D0-31F2-8A42-954D-AF64EFE2BCCF}" type="pres">
      <dgm:prSet presAssocID="{F159FFF9-0186-4419-9AFC-1147DD84EBDC}" presName="parentText" presStyleLbl="node1" presStyleIdx="1" presStyleCnt="4">
        <dgm:presLayoutVars>
          <dgm:chMax val="0"/>
          <dgm:bulletEnabled val="1"/>
        </dgm:presLayoutVars>
      </dgm:prSet>
      <dgm:spPr/>
    </dgm:pt>
    <dgm:pt modelId="{ADFAC5D5-382F-8C4D-B454-C2ADD4423601}" type="pres">
      <dgm:prSet presAssocID="{F159FFF9-0186-4419-9AFC-1147DD84EBDC}" presName="negativeSpace" presStyleCnt="0"/>
      <dgm:spPr/>
    </dgm:pt>
    <dgm:pt modelId="{F816EE3D-199D-9344-B593-9FEB94ED931A}" type="pres">
      <dgm:prSet presAssocID="{F159FFF9-0186-4419-9AFC-1147DD84EBDC}" presName="childText" presStyleLbl="conFgAcc1" presStyleIdx="1" presStyleCnt="4">
        <dgm:presLayoutVars>
          <dgm:bulletEnabled val="1"/>
        </dgm:presLayoutVars>
      </dgm:prSet>
      <dgm:spPr/>
    </dgm:pt>
    <dgm:pt modelId="{5C17A03A-26A9-AD42-83A2-FE9CA6A83DDE}" type="pres">
      <dgm:prSet presAssocID="{36E9D548-204A-4D2D-A8D0-4EE0C964AF21}" presName="spaceBetweenRectangles" presStyleCnt="0"/>
      <dgm:spPr/>
    </dgm:pt>
    <dgm:pt modelId="{998D257F-4DB8-684B-B962-41B6B4C5A44B}" type="pres">
      <dgm:prSet presAssocID="{4745A1B1-6344-4708-8C5B-B3E2FF5294D1}" presName="parentLin" presStyleCnt="0"/>
      <dgm:spPr/>
    </dgm:pt>
    <dgm:pt modelId="{7C740379-A967-224D-8EDE-3A1DBC89D500}" type="pres">
      <dgm:prSet presAssocID="{4745A1B1-6344-4708-8C5B-B3E2FF5294D1}" presName="parentLeftMargin" presStyleLbl="node1" presStyleIdx="1" presStyleCnt="4"/>
      <dgm:spPr/>
    </dgm:pt>
    <dgm:pt modelId="{173E87C2-0A61-4F41-918D-9D946BA78388}" type="pres">
      <dgm:prSet presAssocID="{4745A1B1-6344-4708-8C5B-B3E2FF5294D1}" presName="parentText" presStyleLbl="node1" presStyleIdx="2" presStyleCnt="4">
        <dgm:presLayoutVars>
          <dgm:chMax val="0"/>
          <dgm:bulletEnabled val="1"/>
        </dgm:presLayoutVars>
      </dgm:prSet>
      <dgm:spPr/>
    </dgm:pt>
    <dgm:pt modelId="{7C5214BC-3E4B-AB46-8C16-1DF8C5895210}" type="pres">
      <dgm:prSet presAssocID="{4745A1B1-6344-4708-8C5B-B3E2FF5294D1}" presName="negativeSpace" presStyleCnt="0"/>
      <dgm:spPr/>
    </dgm:pt>
    <dgm:pt modelId="{B1194512-C4A0-6F4E-89FF-9A17F8A09408}" type="pres">
      <dgm:prSet presAssocID="{4745A1B1-6344-4708-8C5B-B3E2FF5294D1}" presName="childText" presStyleLbl="conFgAcc1" presStyleIdx="2" presStyleCnt="4">
        <dgm:presLayoutVars>
          <dgm:bulletEnabled val="1"/>
        </dgm:presLayoutVars>
      </dgm:prSet>
      <dgm:spPr/>
    </dgm:pt>
    <dgm:pt modelId="{32A935F4-6CFF-9948-8184-77711252AB30}" type="pres">
      <dgm:prSet presAssocID="{4EC82A13-2C5C-4E29-B24A-49EA3F7E6CDC}" presName="spaceBetweenRectangles" presStyleCnt="0"/>
      <dgm:spPr/>
    </dgm:pt>
    <dgm:pt modelId="{0AA6CA07-84C7-454B-B8AB-89C04B4D04CF}" type="pres">
      <dgm:prSet presAssocID="{F3611D60-8D81-42E6-AAA2-F3977275A070}" presName="parentLin" presStyleCnt="0"/>
      <dgm:spPr/>
    </dgm:pt>
    <dgm:pt modelId="{1C9D87ED-D33A-9044-B0FD-6D8064556F19}" type="pres">
      <dgm:prSet presAssocID="{F3611D60-8D81-42E6-AAA2-F3977275A070}" presName="parentLeftMargin" presStyleLbl="node1" presStyleIdx="2" presStyleCnt="4"/>
      <dgm:spPr/>
    </dgm:pt>
    <dgm:pt modelId="{8D5701CE-1A85-AF41-B228-1119916BD7F3}" type="pres">
      <dgm:prSet presAssocID="{F3611D60-8D81-42E6-AAA2-F3977275A070}" presName="parentText" presStyleLbl="node1" presStyleIdx="3" presStyleCnt="4">
        <dgm:presLayoutVars>
          <dgm:chMax val="0"/>
          <dgm:bulletEnabled val="1"/>
        </dgm:presLayoutVars>
      </dgm:prSet>
      <dgm:spPr/>
    </dgm:pt>
    <dgm:pt modelId="{0E02A783-4D4E-A848-A156-BCD2F59D4B68}" type="pres">
      <dgm:prSet presAssocID="{F3611D60-8D81-42E6-AAA2-F3977275A070}" presName="negativeSpace" presStyleCnt="0"/>
      <dgm:spPr/>
    </dgm:pt>
    <dgm:pt modelId="{C3A8FBD7-A147-5144-94E1-5D7FB36715D4}" type="pres">
      <dgm:prSet presAssocID="{F3611D60-8D81-42E6-AAA2-F3977275A070}" presName="childText" presStyleLbl="conFgAcc1" presStyleIdx="3" presStyleCnt="4">
        <dgm:presLayoutVars>
          <dgm:bulletEnabled val="1"/>
        </dgm:presLayoutVars>
      </dgm:prSet>
      <dgm:spPr/>
    </dgm:pt>
  </dgm:ptLst>
  <dgm:cxnLst>
    <dgm:cxn modelId="{7E2F5519-3136-4073-8A3A-6FDCB82B599F}" srcId="{1823B002-666F-4339-B6E5-BCF0AD76E93E}" destId="{F3611D60-8D81-42E6-AAA2-F3977275A070}" srcOrd="3" destOrd="0" parTransId="{E9FE8D3A-83D5-4911-B843-A6FAB948D79C}" sibTransId="{3D94F2A3-7D64-4B6A-96BC-F6ED8333A169}"/>
    <dgm:cxn modelId="{2F90252D-3675-724C-9103-762E5D6AC3D5}" type="presOf" srcId="{704622CA-7B8B-DC41-AD7E-4C9E30C9882A}" destId="{F816EE3D-199D-9344-B593-9FEB94ED931A}" srcOrd="0" destOrd="0" presId="urn:microsoft.com/office/officeart/2005/8/layout/list1"/>
    <dgm:cxn modelId="{5C3B2E34-6626-9049-8AE5-9A667F361C1F}" srcId="{F159FFF9-0186-4419-9AFC-1147DD84EBDC}" destId="{DBAFF838-021F-0547-888D-AD1D0C853D61}" srcOrd="1" destOrd="0" parTransId="{610B1525-32F3-804C-A53F-D06C1C38B3B6}" sibTransId="{2B3A16BC-B066-2643-849B-DFDEB81EACDA}"/>
    <dgm:cxn modelId="{6D08FB43-8C8E-E743-B73F-F4BC0BB976C6}" srcId="{F159FFF9-0186-4419-9AFC-1147DD84EBDC}" destId="{704622CA-7B8B-DC41-AD7E-4C9E30C9882A}" srcOrd="0" destOrd="0" parTransId="{59311ACA-540D-0E44-BD9A-FF9BD221C4D9}" sibTransId="{2359559D-167F-D44C-B102-5CA6DC1ED542}"/>
    <dgm:cxn modelId="{B88BDA44-EFD9-1D4A-927E-186DEA27F540}" type="presOf" srcId="{4745A1B1-6344-4708-8C5B-B3E2FF5294D1}" destId="{173E87C2-0A61-4F41-918D-9D946BA78388}" srcOrd="1" destOrd="0" presId="urn:microsoft.com/office/officeart/2005/8/layout/list1"/>
    <dgm:cxn modelId="{011C3348-7709-F44B-B85E-F9FED7C35806}" type="presOf" srcId="{1823B002-666F-4339-B6E5-BCF0AD76E93E}" destId="{2ED7B586-674A-D54C-B7D9-20459E26F278}" srcOrd="0" destOrd="0" presId="urn:microsoft.com/office/officeart/2005/8/layout/list1"/>
    <dgm:cxn modelId="{EA16C748-9E8A-6C4A-94C9-C3FC5832B5DE}" type="presOf" srcId="{4F248C04-EEBC-4A2C-9182-06A368CF4A88}" destId="{1B0A7A59-F0CC-B04D-8C2C-C9580CDE21CF}" srcOrd="1" destOrd="0" presId="urn:microsoft.com/office/officeart/2005/8/layout/list1"/>
    <dgm:cxn modelId="{4D52C94E-DF40-7A4E-B1EE-CBB9EA6523BE}" type="presOf" srcId="{DBAFF838-021F-0547-888D-AD1D0C853D61}" destId="{F816EE3D-199D-9344-B593-9FEB94ED931A}" srcOrd="0" destOrd="1" presId="urn:microsoft.com/office/officeart/2005/8/layout/list1"/>
    <dgm:cxn modelId="{3FF5FC53-E299-F840-8C4A-541192A69598}" type="presOf" srcId="{99012187-E89B-4C40-BE84-60CAD07FEB48}" destId="{F816EE3D-199D-9344-B593-9FEB94ED931A}" srcOrd="0" destOrd="2" presId="urn:microsoft.com/office/officeart/2005/8/layout/list1"/>
    <dgm:cxn modelId="{69A57580-D432-6746-9391-07A689FB9561}" type="presOf" srcId="{F3611D60-8D81-42E6-AAA2-F3977275A070}" destId="{1C9D87ED-D33A-9044-B0FD-6D8064556F19}" srcOrd="0" destOrd="0" presId="urn:microsoft.com/office/officeart/2005/8/layout/list1"/>
    <dgm:cxn modelId="{633E408B-FFBA-F74D-8B7F-0BC14443F60A}" type="presOf" srcId="{F159FFF9-0186-4419-9AFC-1147DD84EBDC}" destId="{C930F2D0-31F2-8A42-954D-AF64EFE2BCCF}" srcOrd="1" destOrd="0" presId="urn:microsoft.com/office/officeart/2005/8/layout/list1"/>
    <dgm:cxn modelId="{338D658E-73E7-471A-A1CB-B6E0942D0870}" srcId="{1823B002-666F-4339-B6E5-BCF0AD76E93E}" destId="{4F248C04-EEBC-4A2C-9182-06A368CF4A88}" srcOrd="0" destOrd="0" parTransId="{4F61CE58-183B-4F60-A07B-D875A0CBC800}" sibTransId="{BA9AF989-FA7F-494A-8969-5C7B0FC24941}"/>
    <dgm:cxn modelId="{36F16698-969C-B649-AD59-E87CD80BA88A}" type="presOf" srcId="{F3611D60-8D81-42E6-AAA2-F3977275A070}" destId="{8D5701CE-1A85-AF41-B228-1119916BD7F3}" srcOrd="1" destOrd="0" presId="urn:microsoft.com/office/officeart/2005/8/layout/list1"/>
    <dgm:cxn modelId="{E8FBC2A5-D20D-4B67-8547-6ABDA0E3DD2E}" srcId="{1823B002-666F-4339-B6E5-BCF0AD76E93E}" destId="{F159FFF9-0186-4419-9AFC-1147DD84EBDC}" srcOrd="1" destOrd="0" parTransId="{A36660D6-512B-4239-B178-097BC72AE2B3}" sibTransId="{36E9D548-204A-4D2D-A8D0-4EE0C964AF21}"/>
    <dgm:cxn modelId="{C9ABD8BB-7FE3-DC4A-BC6E-211160241522}" srcId="{F159FFF9-0186-4419-9AFC-1147DD84EBDC}" destId="{99012187-E89B-4C40-BE84-60CAD07FEB48}" srcOrd="2" destOrd="0" parTransId="{D62AA643-F172-624C-98B9-6D07AF4DF27F}" sibTransId="{080FF770-5227-234C-8B7B-33B6D3871F71}"/>
    <dgm:cxn modelId="{8C1D79BD-C3A5-B04C-80BF-1F3F952CFBE2}" type="presOf" srcId="{F159FFF9-0186-4419-9AFC-1147DD84EBDC}" destId="{6ED16906-6712-1141-B983-B8200456E04F}" srcOrd="0" destOrd="0" presId="urn:microsoft.com/office/officeart/2005/8/layout/list1"/>
    <dgm:cxn modelId="{704C97D7-87D6-4C86-8C50-319BC8E48C5C}" srcId="{1823B002-666F-4339-B6E5-BCF0AD76E93E}" destId="{4745A1B1-6344-4708-8C5B-B3E2FF5294D1}" srcOrd="2" destOrd="0" parTransId="{1A7B5587-223B-42FC-8E5A-E3889112885C}" sibTransId="{4EC82A13-2C5C-4E29-B24A-49EA3F7E6CDC}"/>
    <dgm:cxn modelId="{0D6970DA-A06C-C848-BE65-6220FAFB92FD}" type="presOf" srcId="{4F248C04-EEBC-4A2C-9182-06A368CF4A88}" destId="{EE25AC11-C566-DC45-971F-DE6DA68ECC06}" srcOrd="0" destOrd="0" presId="urn:microsoft.com/office/officeart/2005/8/layout/list1"/>
    <dgm:cxn modelId="{2729A7F4-C7E8-AA4E-89ED-10FF1B889745}" type="presOf" srcId="{4745A1B1-6344-4708-8C5B-B3E2FF5294D1}" destId="{7C740379-A967-224D-8EDE-3A1DBC89D500}" srcOrd="0" destOrd="0" presId="urn:microsoft.com/office/officeart/2005/8/layout/list1"/>
    <dgm:cxn modelId="{FADBBD6C-A34E-C443-95AB-B177B1135DAA}" type="presParOf" srcId="{2ED7B586-674A-D54C-B7D9-20459E26F278}" destId="{080A1D53-0E1E-1443-8063-4265F1D76774}" srcOrd="0" destOrd="0" presId="urn:microsoft.com/office/officeart/2005/8/layout/list1"/>
    <dgm:cxn modelId="{4CEE3B02-525E-554E-B087-A2B30F577053}" type="presParOf" srcId="{080A1D53-0E1E-1443-8063-4265F1D76774}" destId="{EE25AC11-C566-DC45-971F-DE6DA68ECC06}" srcOrd="0" destOrd="0" presId="urn:microsoft.com/office/officeart/2005/8/layout/list1"/>
    <dgm:cxn modelId="{844038C9-2813-CA41-AD5F-C558B9BF80CD}" type="presParOf" srcId="{080A1D53-0E1E-1443-8063-4265F1D76774}" destId="{1B0A7A59-F0CC-B04D-8C2C-C9580CDE21CF}" srcOrd="1" destOrd="0" presId="urn:microsoft.com/office/officeart/2005/8/layout/list1"/>
    <dgm:cxn modelId="{A9D7174A-2A0E-D841-9D26-CC8C80D2F5C3}" type="presParOf" srcId="{2ED7B586-674A-D54C-B7D9-20459E26F278}" destId="{2B5D5288-5711-2C46-8595-D26F6AD4BA1C}" srcOrd="1" destOrd="0" presId="urn:microsoft.com/office/officeart/2005/8/layout/list1"/>
    <dgm:cxn modelId="{14FA714C-F368-F449-A0B5-7AE24000EA63}" type="presParOf" srcId="{2ED7B586-674A-D54C-B7D9-20459E26F278}" destId="{F30C31A0-C880-134E-968B-4EC9DCCA2D77}" srcOrd="2" destOrd="0" presId="urn:microsoft.com/office/officeart/2005/8/layout/list1"/>
    <dgm:cxn modelId="{0D8B12B9-DBD5-3542-8765-4BC58A6480BE}" type="presParOf" srcId="{2ED7B586-674A-D54C-B7D9-20459E26F278}" destId="{B7443041-2A95-AE49-B389-AB6417A54A13}" srcOrd="3" destOrd="0" presId="urn:microsoft.com/office/officeart/2005/8/layout/list1"/>
    <dgm:cxn modelId="{1472AC06-FA44-554E-B0E6-3D9752765343}" type="presParOf" srcId="{2ED7B586-674A-D54C-B7D9-20459E26F278}" destId="{E2A37CF0-02B8-7649-AA74-C03AEF266705}" srcOrd="4" destOrd="0" presId="urn:microsoft.com/office/officeart/2005/8/layout/list1"/>
    <dgm:cxn modelId="{604F4E14-6C1E-674B-82AF-20FA95791F55}" type="presParOf" srcId="{E2A37CF0-02B8-7649-AA74-C03AEF266705}" destId="{6ED16906-6712-1141-B983-B8200456E04F}" srcOrd="0" destOrd="0" presId="urn:microsoft.com/office/officeart/2005/8/layout/list1"/>
    <dgm:cxn modelId="{4E01F17A-18CB-5445-87F8-31DCBF1CB0A7}" type="presParOf" srcId="{E2A37CF0-02B8-7649-AA74-C03AEF266705}" destId="{C930F2D0-31F2-8A42-954D-AF64EFE2BCCF}" srcOrd="1" destOrd="0" presId="urn:microsoft.com/office/officeart/2005/8/layout/list1"/>
    <dgm:cxn modelId="{8831522D-D97F-154B-B7E6-11D5293E7046}" type="presParOf" srcId="{2ED7B586-674A-D54C-B7D9-20459E26F278}" destId="{ADFAC5D5-382F-8C4D-B454-C2ADD4423601}" srcOrd="5" destOrd="0" presId="urn:microsoft.com/office/officeart/2005/8/layout/list1"/>
    <dgm:cxn modelId="{FDEF38FD-BD8B-5F44-B835-96B962AE0103}" type="presParOf" srcId="{2ED7B586-674A-D54C-B7D9-20459E26F278}" destId="{F816EE3D-199D-9344-B593-9FEB94ED931A}" srcOrd="6" destOrd="0" presId="urn:microsoft.com/office/officeart/2005/8/layout/list1"/>
    <dgm:cxn modelId="{5889B0A9-24BE-314C-AFB9-24508891621C}" type="presParOf" srcId="{2ED7B586-674A-D54C-B7D9-20459E26F278}" destId="{5C17A03A-26A9-AD42-83A2-FE9CA6A83DDE}" srcOrd="7" destOrd="0" presId="urn:microsoft.com/office/officeart/2005/8/layout/list1"/>
    <dgm:cxn modelId="{D09BC2ED-53CB-1F4F-9FC7-405BD348027E}" type="presParOf" srcId="{2ED7B586-674A-D54C-B7D9-20459E26F278}" destId="{998D257F-4DB8-684B-B962-41B6B4C5A44B}" srcOrd="8" destOrd="0" presId="urn:microsoft.com/office/officeart/2005/8/layout/list1"/>
    <dgm:cxn modelId="{118D6D05-BE3F-3345-AFE6-77D19357C8AC}" type="presParOf" srcId="{998D257F-4DB8-684B-B962-41B6B4C5A44B}" destId="{7C740379-A967-224D-8EDE-3A1DBC89D500}" srcOrd="0" destOrd="0" presId="urn:microsoft.com/office/officeart/2005/8/layout/list1"/>
    <dgm:cxn modelId="{B9803331-D914-8F46-8C31-728F8728BE95}" type="presParOf" srcId="{998D257F-4DB8-684B-B962-41B6B4C5A44B}" destId="{173E87C2-0A61-4F41-918D-9D946BA78388}" srcOrd="1" destOrd="0" presId="urn:microsoft.com/office/officeart/2005/8/layout/list1"/>
    <dgm:cxn modelId="{DA6EDCF6-8263-6144-A9FC-91E568184320}" type="presParOf" srcId="{2ED7B586-674A-D54C-B7D9-20459E26F278}" destId="{7C5214BC-3E4B-AB46-8C16-1DF8C5895210}" srcOrd="9" destOrd="0" presId="urn:microsoft.com/office/officeart/2005/8/layout/list1"/>
    <dgm:cxn modelId="{B00E53BC-B5D9-5A46-A1AF-5DEF81F475E8}" type="presParOf" srcId="{2ED7B586-674A-D54C-B7D9-20459E26F278}" destId="{B1194512-C4A0-6F4E-89FF-9A17F8A09408}" srcOrd="10" destOrd="0" presId="urn:microsoft.com/office/officeart/2005/8/layout/list1"/>
    <dgm:cxn modelId="{6FF5C20C-D454-0D4B-854A-2B1AE90E23B3}" type="presParOf" srcId="{2ED7B586-674A-D54C-B7D9-20459E26F278}" destId="{32A935F4-6CFF-9948-8184-77711252AB30}" srcOrd="11" destOrd="0" presId="urn:microsoft.com/office/officeart/2005/8/layout/list1"/>
    <dgm:cxn modelId="{07BCFEF5-5084-9844-A058-5A12C88835E5}" type="presParOf" srcId="{2ED7B586-674A-D54C-B7D9-20459E26F278}" destId="{0AA6CA07-84C7-454B-B8AB-89C04B4D04CF}" srcOrd="12" destOrd="0" presId="urn:microsoft.com/office/officeart/2005/8/layout/list1"/>
    <dgm:cxn modelId="{7801D4DA-42AF-074D-9EEB-49CAE9EF81EC}" type="presParOf" srcId="{0AA6CA07-84C7-454B-B8AB-89C04B4D04CF}" destId="{1C9D87ED-D33A-9044-B0FD-6D8064556F19}" srcOrd="0" destOrd="0" presId="urn:microsoft.com/office/officeart/2005/8/layout/list1"/>
    <dgm:cxn modelId="{D8401C2E-4536-BB4D-B4D7-D840656475D8}" type="presParOf" srcId="{0AA6CA07-84C7-454B-B8AB-89C04B4D04CF}" destId="{8D5701CE-1A85-AF41-B228-1119916BD7F3}" srcOrd="1" destOrd="0" presId="urn:microsoft.com/office/officeart/2005/8/layout/list1"/>
    <dgm:cxn modelId="{96BEB1B1-A1AE-1D4D-A575-8C9CBDC2D837}" type="presParOf" srcId="{2ED7B586-674A-D54C-B7D9-20459E26F278}" destId="{0E02A783-4D4E-A848-A156-BCD2F59D4B68}" srcOrd="13" destOrd="0" presId="urn:microsoft.com/office/officeart/2005/8/layout/list1"/>
    <dgm:cxn modelId="{159FDD6C-04CC-664C-9784-EF2194852AFD}" type="presParOf" srcId="{2ED7B586-674A-D54C-B7D9-20459E26F278}" destId="{C3A8FBD7-A147-5144-94E1-5D7FB36715D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3E6C43-DA36-C64B-AF8B-D2330D76B85E}" type="doc">
      <dgm:prSet loTypeId="urn:microsoft.com/office/officeart/2005/8/layout/vProcess5" loCatId="" qsTypeId="urn:microsoft.com/office/officeart/2005/8/quickstyle/simple1" qsCatId="simple" csTypeId="urn:microsoft.com/office/officeart/2005/8/colors/accent2_5" csCatId="accent2" phldr="1"/>
      <dgm:spPr/>
      <dgm:t>
        <a:bodyPr/>
        <a:lstStyle/>
        <a:p>
          <a:endParaRPr lang="en-GB"/>
        </a:p>
      </dgm:t>
    </dgm:pt>
    <dgm:pt modelId="{4FF03D31-F6B2-4E4E-BFF6-3625665F14FB}">
      <dgm:prSet phldrT="[Text]"/>
      <dgm:spPr/>
      <dgm:t>
        <a:bodyPr/>
        <a:lstStyle/>
        <a:p>
          <a:r>
            <a:rPr lang="en-GB" dirty="0"/>
            <a:t>Unsupervised Pre-Training</a:t>
          </a:r>
        </a:p>
      </dgm:t>
    </dgm:pt>
    <dgm:pt modelId="{4143FE3E-5151-0C4B-87F5-07D4B0D45F9B}" type="parTrans" cxnId="{75F34236-EBFD-004F-A076-10966BE2874D}">
      <dgm:prSet/>
      <dgm:spPr/>
      <dgm:t>
        <a:bodyPr/>
        <a:lstStyle/>
        <a:p>
          <a:endParaRPr lang="en-GB"/>
        </a:p>
      </dgm:t>
    </dgm:pt>
    <dgm:pt modelId="{40F4824E-2B49-6046-9587-6BDD88CE49C9}" type="sibTrans" cxnId="{75F34236-EBFD-004F-A076-10966BE2874D}">
      <dgm:prSet/>
      <dgm:spPr/>
      <dgm:t>
        <a:bodyPr/>
        <a:lstStyle/>
        <a:p>
          <a:endParaRPr lang="en-GB"/>
        </a:p>
      </dgm:t>
    </dgm:pt>
    <dgm:pt modelId="{7AC7990F-B7F0-904F-87B5-366B88FF0B9E}">
      <dgm:prSet phldrT="[Text]"/>
      <dgm:spPr/>
      <dgm:t>
        <a:bodyPr/>
        <a:lstStyle/>
        <a:p>
          <a:r>
            <a:rPr lang="en-GB" dirty="0"/>
            <a:t>Supervised Finetuning (Stage 1)</a:t>
          </a:r>
        </a:p>
      </dgm:t>
    </dgm:pt>
    <dgm:pt modelId="{03CF8CF8-9555-2E41-BFB3-598781841F9A}" type="parTrans" cxnId="{22278DA9-8C53-444B-8EAB-3885F0828A92}">
      <dgm:prSet/>
      <dgm:spPr/>
      <dgm:t>
        <a:bodyPr/>
        <a:lstStyle/>
        <a:p>
          <a:endParaRPr lang="en-GB"/>
        </a:p>
      </dgm:t>
    </dgm:pt>
    <dgm:pt modelId="{E73D2A1C-401D-DF48-A27F-00244F93AE7B}" type="sibTrans" cxnId="{22278DA9-8C53-444B-8EAB-3885F0828A92}">
      <dgm:prSet/>
      <dgm:spPr/>
      <dgm:t>
        <a:bodyPr/>
        <a:lstStyle/>
        <a:p>
          <a:endParaRPr lang="en-GB"/>
        </a:p>
      </dgm:t>
    </dgm:pt>
    <dgm:pt modelId="{5D2DDAFB-1B77-9548-A6DB-4F552ADABA3C}">
      <dgm:prSet phldrT="[Text]"/>
      <dgm:spPr/>
      <dgm:t>
        <a:bodyPr/>
        <a:lstStyle/>
        <a:p>
          <a:r>
            <a:rPr lang="en-GB" dirty="0"/>
            <a:t>Supervised Finetuning (Stage 2)</a:t>
          </a:r>
        </a:p>
      </dgm:t>
    </dgm:pt>
    <dgm:pt modelId="{7A1DBE07-D2E1-B74A-95DE-6B0DAD478919}" type="parTrans" cxnId="{8F265E7D-1AD5-A148-997B-73C010807422}">
      <dgm:prSet/>
      <dgm:spPr/>
      <dgm:t>
        <a:bodyPr/>
        <a:lstStyle/>
        <a:p>
          <a:endParaRPr lang="en-GB"/>
        </a:p>
      </dgm:t>
    </dgm:pt>
    <dgm:pt modelId="{F7D71EBB-C4C9-8E40-B437-460C7B298E83}" type="sibTrans" cxnId="{8F265E7D-1AD5-A148-997B-73C010807422}">
      <dgm:prSet/>
      <dgm:spPr/>
      <dgm:t>
        <a:bodyPr/>
        <a:lstStyle/>
        <a:p>
          <a:endParaRPr lang="en-GB"/>
        </a:p>
      </dgm:t>
    </dgm:pt>
    <dgm:pt modelId="{B1A91BDA-620B-D741-A221-92A71325534F}">
      <dgm:prSet/>
      <dgm:spPr/>
      <dgm:t>
        <a:bodyPr/>
        <a:lstStyle/>
        <a:p>
          <a:r>
            <a:rPr lang="en-GB" dirty="0"/>
            <a:t>Supervised Finetuning (Stage 3)</a:t>
          </a:r>
        </a:p>
      </dgm:t>
    </dgm:pt>
    <dgm:pt modelId="{810668ED-A13E-754C-900B-37361962E8FC}" type="parTrans" cxnId="{6F5358D2-6038-CC40-8A4B-A35FE610BF38}">
      <dgm:prSet/>
      <dgm:spPr/>
      <dgm:t>
        <a:bodyPr/>
        <a:lstStyle/>
        <a:p>
          <a:endParaRPr lang="en-GB"/>
        </a:p>
      </dgm:t>
    </dgm:pt>
    <dgm:pt modelId="{50B66A0E-22E7-DF40-92AF-A4B114E55D3C}" type="sibTrans" cxnId="{6F5358D2-6038-CC40-8A4B-A35FE610BF38}">
      <dgm:prSet/>
      <dgm:spPr/>
      <dgm:t>
        <a:bodyPr/>
        <a:lstStyle/>
        <a:p>
          <a:endParaRPr lang="en-GB"/>
        </a:p>
      </dgm:t>
    </dgm:pt>
    <dgm:pt modelId="{D64F75CE-7C6E-6F43-8D3C-64633CD68B1E}" type="pres">
      <dgm:prSet presAssocID="{423E6C43-DA36-C64B-AF8B-D2330D76B85E}" presName="outerComposite" presStyleCnt="0">
        <dgm:presLayoutVars>
          <dgm:chMax val="5"/>
          <dgm:dir/>
          <dgm:resizeHandles val="exact"/>
        </dgm:presLayoutVars>
      </dgm:prSet>
      <dgm:spPr/>
    </dgm:pt>
    <dgm:pt modelId="{8913C6CF-E1FA-434A-9F55-DB6C613A767C}" type="pres">
      <dgm:prSet presAssocID="{423E6C43-DA36-C64B-AF8B-D2330D76B85E}" presName="dummyMaxCanvas" presStyleCnt="0">
        <dgm:presLayoutVars/>
      </dgm:prSet>
      <dgm:spPr/>
    </dgm:pt>
    <dgm:pt modelId="{05C2B153-D331-9941-9504-6722CD49A54F}" type="pres">
      <dgm:prSet presAssocID="{423E6C43-DA36-C64B-AF8B-D2330D76B85E}" presName="FourNodes_1" presStyleLbl="node1" presStyleIdx="0" presStyleCnt="4">
        <dgm:presLayoutVars>
          <dgm:bulletEnabled val="1"/>
        </dgm:presLayoutVars>
      </dgm:prSet>
      <dgm:spPr/>
    </dgm:pt>
    <dgm:pt modelId="{0FE58A65-7B98-DF4D-99A9-708976BE1F11}" type="pres">
      <dgm:prSet presAssocID="{423E6C43-DA36-C64B-AF8B-D2330D76B85E}" presName="FourNodes_2" presStyleLbl="node1" presStyleIdx="1" presStyleCnt="4">
        <dgm:presLayoutVars>
          <dgm:bulletEnabled val="1"/>
        </dgm:presLayoutVars>
      </dgm:prSet>
      <dgm:spPr/>
    </dgm:pt>
    <dgm:pt modelId="{CA402A19-1E6E-B04E-BD27-E608E0D37D45}" type="pres">
      <dgm:prSet presAssocID="{423E6C43-DA36-C64B-AF8B-D2330D76B85E}" presName="FourNodes_3" presStyleLbl="node1" presStyleIdx="2" presStyleCnt="4">
        <dgm:presLayoutVars>
          <dgm:bulletEnabled val="1"/>
        </dgm:presLayoutVars>
      </dgm:prSet>
      <dgm:spPr/>
    </dgm:pt>
    <dgm:pt modelId="{F6E72AE0-5F0E-F84E-BFB9-1595FFE291C3}" type="pres">
      <dgm:prSet presAssocID="{423E6C43-DA36-C64B-AF8B-D2330D76B85E}" presName="FourNodes_4" presStyleLbl="node1" presStyleIdx="3" presStyleCnt="4">
        <dgm:presLayoutVars>
          <dgm:bulletEnabled val="1"/>
        </dgm:presLayoutVars>
      </dgm:prSet>
      <dgm:spPr/>
    </dgm:pt>
    <dgm:pt modelId="{00486E9B-7FFE-6440-9455-04C905D3476E}" type="pres">
      <dgm:prSet presAssocID="{423E6C43-DA36-C64B-AF8B-D2330D76B85E}" presName="FourConn_1-2" presStyleLbl="fgAccFollowNode1" presStyleIdx="0" presStyleCnt="3">
        <dgm:presLayoutVars>
          <dgm:bulletEnabled val="1"/>
        </dgm:presLayoutVars>
      </dgm:prSet>
      <dgm:spPr/>
    </dgm:pt>
    <dgm:pt modelId="{43689C06-0DA3-6E42-AE8D-D7805D913571}" type="pres">
      <dgm:prSet presAssocID="{423E6C43-DA36-C64B-AF8B-D2330D76B85E}" presName="FourConn_2-3" presStyleLbl="fgAccFollowNode1" presStyleIdx="1" presStyleCnt="3">
        <dgm:presLayoutVars>
          <dgm:bulletEnabled val="1"/>
        </dgm:presLayoutVars>
      </dgm:prSet>
      <dgm:spPr/>
    </dgm:pt>
    <dgm:pt modelId="{C0F471D9-BD47-B24A-ABC2-0763705D1B8F}" type="pres">
      <dgm:prSet presAssocID="{423E6C43-DA36-C64B-AF8B-D2330D76B85E}" presName="FourConn_3-4" presStyleLbl="fgAccFollowNode1" presStyleIdx="2" presStyleCnt="3">
        <dgm:presLayoutVars>
          <dgm:bulletEnabled val="1"/>
        </dgm:presLayoutVars>
      </dgm:prSet>
      <dgm:spPr/>
    </dgm:pt>
    <dgm:pt modelId="{9EBEAC0E-94A3-9F43-A291-962FDA999319}" type="pres">
      <dgm:prSet presAssocID="{423E6C43-DA36-C64B-AF8B-D2330D76B85E}" presName="FourNodes_1_text" presStyleLbl="node1" presStyleIdx="3" presStyleCnt="4">
        <dgm:presLayoutVars>
          <dgm:bulletEnabled val="1"/>
        </dgm:presLayoutVars>
      </dgm:prSet>
      <dgm:spPr/>
    </dgm:pt>
    <dgm:pt modelId="{411C6271-6058-3042-B4DF-A4AC0C5B1D41}" type="pres">
      <dgm:prSet presAssocID="{423E6C43-DA36-C64B-AF8B-D2330D76B85E}" presName="FourNodes_2_text" presStyleLbl="node1" presStyleIdx="3" presStyleCnt="4">
        <dgm:presLayoutVars>
          <dgm:bulletEnabled val="1"/>
        </dgm:presLayoutVars>
      </dgm:prSet>
      <dgm:spPr/>
    </dgm:pt>
    <dgm:pt modelId="{50B2DB26-CBF7-EA4B-8D68-B597B99697F2}" type="pres">
      <dgm:prSet presAssocID="{423E6C43-DA36-C64B-AF8B-D2330D76B85E}" presName="FourNodes_3_text" presStyleLbl="node1" presStyleIdx="3" presStyleCnt="4">
        <dgm:presLayoutVars>
          <dgm:bulletEnabled val="1"/>
        </dgm:presLayoutVars>
      </dgm:prSet>
      <dgm:spPr/>
    </dgm:pt>
    <dgm:pt modelId="{9245F320-285C-3844-9808-084C1FA971AC}" type="pres">
      <dgm:prSet presAssocID="{423E6C43-DA36-C64B-AF8B-D2330D76B85E}" presName="FourNodes_4_text" presStyleLbl="node1" presStyleIdx="3" presStyleCnt="4">
        <dgm:presLayoutVars>
          <dgm:bulletEnabled val="1"/>
        </dgm:presLayoutVars>
      </dgm:prSet>
      <dgm:spPr/>
    </dgm:pt>
  </dgm:ptLst>
  <dgm:cxnLst>
    <dgm:cxn modelId="{A5CC8227-906C-2548-BF94-B2889222E256}" type="presOf" srcId="{7AC7990F-B7F0-904F-87B5-366B88FF0B9E}" destId="{411C6271-6058-3042-B4DF-A4AC0C5B1D41}" srcOrd="1" destOrd="0" presId="urn:microsoft.com/office/officeart/2005/8/layout/vProcess5"/>
    <dgm:cxn modelId="{542E5E2B-377A-304D-B510-80D4F150C4D0}" type="presOf" srcId="{E73D2A1C-401D-DF48-A27F-00244F93AE7B}" destId="{43689C06-0DA3-6E42-AE8D-D7805D913571}" srcOrd="0" destOrd="0" presId="urn:microsoft.com/office/officeart/2005/8/layout/vProcess5"/>
    <dgm:cxn modelId="{5F5BED30-4813-8C4B-BD25-57AEB3E808B6}" type="presOf" srcId="{423E6C43-DA36-C64B-AF8B-D2330D76B85E}" destId="{D64F75CE-7C6E-6F43-8D3C-64633CD68B1E}" srcOrd="0" destOrd="0" presId="urn:microsoft.com/office/officeart/2005/8/layout/vProcess5"/>
    <dgm:cxn modelId="{EE0E0534-C2F8-9A4D-BB01-E65623F26DF2}" type="presOf" srcId="{F7D71EBB-C4C9-8E40-B437-460C7B298E83}" destId="{C0F471D9-BD47-B24A-ABC2-0763705D1B8F}" srcOrd="0" destOrd="0" presId="urn:microsoft.com/office/officeart/2005/8/layout/vProcess5"/>
    <dgm:cxn modelId="{75F34236-EBFD-004F-A076-10966BE2874D}" srcId="{423E6C43-DA36-C64B-AF8B-D2330D76B85E}" destId="{4FF03D31-F6B2-4E4E-BFF6-3625665F14FB}" srcOrd="0" destOrd="0" parTransId="{4143FE3E-5151-0C4B-87F5-07D4B0D45F9B}" sibTransId="{40F4824E-2B49-6046-9587-6BDD88CE49C9}"/>
    <dgm:cxn modelId="{E02F3243-242F-1044-91D3-D51A28DBA5F9}" type="presOf" srcId="{B1A91BDA-620B-D741-A221-92A71325534F}" destId="{F6E72AE0-5F0E-F84E-BFB9-1595FFE291C3}" srcOrd="0" destOrd="0" presId="urn:microsoft.com/office/officeart/2005/8/layout/vProcess5"/>
    <dgm:cxn modelId="{6F48A04E-D195-E243-A511-678601CFA980}" type="presOf" srcId="{B1A91BDA-620B-D741-A221-92A71325534F}" destId="{9245F320-285C-3844-9808-084C1FA971AC}" srcOrd="1" destOrd="0" presId="urn:microsoft.com/office/officeart/2005/8/layout/vProcess5"/>
    <dgm:cxn modelId="{323AE362-A297-A648-A600-1A6ECB5D0B68}" type="presOf" srcId="{40F4824E-2B49-6046-9587-6BDD88CE49C9}" destId="{00486E9B-7FFE-6440-9455-04C905D3476E}" srcOrd="0" destOrd="0" presId="urn:microsoft.com/office/officeart/2005/8/layout/vProcess5"/>
    <dgm:cxn modelId="{913FFF65-CFCC-3240-A54D-A0744E104A2E}" type="presOf" srcId="{5D2DDAFB-1B77-9548-A6DB-4F552ADABA3C}" destId="{50B2DB26-CBF7-EA4B-8D68-B597B99697F2}" srcOrd="1" destOrd="0" presId="urn:microsoft.com/office/officeart/2005/8/layout/vProcess5"/>
    <dgm:cxn modelId="{E214FC68-E8D6-D84E-8613-E557B0294D67}" type="presOf" srcId="{7AC7990F-B7F0-904F-87B5-366B88FF0B9E}" destId="{0FE58A65-7B98-DF4D-99A9-708976BE1F11}" srcOrd="0" destOrd="0" presId="urn:microsoft.com/office/officeart/2005/8/layout/vProcess5"/>
    <dgm:cxn modelId="{8F265E7D-1AD5-A148-997B-73C010807422}" srcId="{423E6C43-DA36-C64B-AF8B-D2330D76B85E}" destId="{5D2DDAFB-1B77-9548-A6DB-4F552ADABA3C}" srcOrd="2" destOrd="0" parTransId="{7A1DBE07-D2E1-B74A-95DE-6B0DAD478919}" sibTransId="{F7D71EBB-C4C9-8E40-B437-460C7B298E83}"/>
    <dgm:cxn modelId="{FE7974A2-050B-1D49-8EA3-6686D6F25286}" type="presOf" srcId="{4FF03D31-F6B2-4E4E-BFF6-3625665F14FB}" destId="{05C2B153-D331-9941-9504-6722CD49A54F}" srcOrd="0" destOrd="0" presId="urn:microsoft.com/office/officeart/2005/8/layout/vProcess5"/>
    <dgm:cxn modelId="{22278DA9-8C53-444B-8EAB-3885F0828A92}" srcId="{423E6C43-DA36-C64B-AF8B-D2330D76B85E}" destId="{7AC7990F-B7F0-904F-87B5-366B88FF0B9E}" srcOrd="1" destOrd="0" parTransId="{03CF8CF8-9555-2E41-BFB3-598781841F9A}" sibTransId="{E73D2A1C-401D-DF48-A27F-00244F93AE7B}"/>
    <dgm:cxn modelId="{0ECF9FC0-1ED6-9D4B-80BF-B037F96BD57D}" type="presOf" srcId="{5D2DDAFB-1B77-9548-A6DB-4F552ADABA3C}" destId="{CA402A19-1E6E-B04E-BD27-E608E0D37D45}" srcOrd="0" destOrd="0" presId="urn:microsoft.com/office/officeart/2005/8/layout/vProcess5"/>
    <dgm:cxn modelId="{7B3665CB-5D5B-1F4A-89FB-FC3CB02EA180}" type="presOf" srcId="{4FF03D31-F6B2-4E4E-BFF6-3625665F14FB}" destId="{9EBEAC0E-94A3-9F43-A291-962FDA999319}" srcOrd="1" destOrd="0" presId="urn:microsoft.com/office/officeart/2005/8/layout/vProcess5"/>
    <dgm:cxn modelId="{6F5358D2-6038-CC40-8A4B-A35FE610BF38}" srcId="{423E6C43-DA36-C64B-AF8B-D2330D76B85E}" destId="{B1A91BDA-620B-D741-A221-92A71325534F}" srcOrd="3" destOrd="0" parTransId="{810668ED-A13E-754C-900B-37361962E8FC}" sibTransId="{50B66A0E-22E7-DF40-92AF-A4B114E55D3C}"/>
    <dgm:cxn modelId="{6A2F0B61-2CF8-4B45-8887-3B9264F2CE74}" type="presParOf" srcId="{D64F75CE-7C6E-6F43-8D3C-64633CD68B1E}" destId="{8913C6CF-E1FA-434A-9F55-DB6C613A767C}" srcOrd="0" destOrd="0" presId="urn:microsoft.com/office/officeart/2005/8/layout/vProcess5"/>
    <dgm:cxn modelId="{A758757F-2321-E24E-9569-43DE73C54EED}" type="presParOf" srcId="{D64F75CE-7C6E-6F43-8D3C-64633CD68B1E}" destId="{05C2B153-D331-9941-9504-6722CD49A54F}" srcOrd="1" destOrd="0" presId="urn:microsoft.com/office/officeart/2005/8/layout/vProcess5"/>
    <dgm:cxn modelId="{E51D144A-79EC-9C4C-BE08-070FE17E5E99}" type="presParOf" srcId="{D64F75CE-7C6E-6F43-8D3C-64633CD68B1E}" destId="{0FE58A65-7B98-DF4D-99A9-708976BE1F11}" srcOrd="2" destOrd="0" presId="urn:microsoft.com/office/officeart/2005/8/layout/vProcess5"/>
    <dgm:cxn modelId="{A1FAD9D6-98B8-2141-929C-E5D96AAABA48}" type="presParOf" srcId="{D64F75CE-7C6E-6F43-8D3C-64633CD68B1E}" destId="{CA402A19-1E6E-B04E-BD27-E608E0D37D45}" srcOrd="3" destOrd="0" presId="urn:microsoft.com/office/officeart/2005/8/layout/vProcess5"/>
    <dgm:cxn modelId="{A627AF06-6120-F448-BF20-2B9A8B3015CC}" type="presParOf" srcId="{D64F75CE-7C6E-6F43-8D3C-64633CD68B1E}" destId="{F6E72AE0-5F0E-F84E-BFB9-1595FFE291C3}" srcOrd="4" destOrd="0" presId="urn:microsoft.com/office/officeart/2005/8/layout/vProcess5"/>
    <dgm:cxn modelId="{968913CD-85EE-1248-BEAD-C7E220AEE8C3}" type="presParOf" srcId="{D64F75CE-7C6E-6F43-8D3C-64633CD68B1E}" destId="{00486E9B-7FFE-6440-9455-04C905D3476E}" srcOrd="5" destOrd="0" presId="urn:microsoft.com/office/officeart/2005/8/layout/vProcess5"/>
    <dgm:cxn modelId="{E18E8F98-607C-5544-8626-A3B21B13FB9F}" type="presParOf" srcId="{D64F75CE-7C6E-6F43-8D3C-64633CD68B1E}" destId="{43689C06-0DA3-6E42-AE8D-D7805D913571}" srcOrd="6" destOrd="0" presId="urn:microsoft.com/office/officeart/2005/8/layout/vProcess5"/>
    <dgm:cxn modelId="{104F455E-3FC4-FF42-AC1A-C0193FB62A28}" type="presParOf" srcId="{D64F75CE-7C6E-6F43-8D3C-64633CD68B1E}" destId="{C0F471D9-BD47-B24A-ABC2-0763705D1B8F}" srcOrd="7" destOrd="0" presId="urn:microsoft.com/office/officeart/2005/8/layout/vProcess5"/>
    <dgm:cxn modelId="{F463E297-FA5D-2D49-879B-03D0FB3C1888}" type="presParOf" srcId="{D64F75CE-7C6E-6F43-8D3C-64633CD68B1E}" destId="{9EBEAC0E-94A3-9F43-A291-962FDA999319}" srcOrd="8" destOrd="0" presId="urn:microsoft.com/office/officeart/2005/8/layout/vProcess5"/>
    <dgm:cxn modelId="{42EEC984-C9A6-CD44-88F0-C5C908564D20}" type="presParOf" srcId="{D64F75CE-7C6E-6F43-8D3C-64633CD68B1E}" destId="{411C6271-6058-3042-B4DF-A4AC0C5B1D41}" srcOrd="9" destOrd="0" presId="urn:microsoft.com/office/officeart/2005/8/layout/vProcess5"/>
    <dgm:cxn modelId="{6B7DB623-1AF9-C64C-B250-AAB4FDCFB384}" type="presParOf" srcId="{D64F75CE-7C6E-6F43-8D3C-64633CD68B1E}" destId="{50B2DB26-CBF7-EA4B-8D68-B597B99697F2}" srcOrd="10" destOrd="0" presId="urn:microsoft.com/office/officeart/2005/8/layout/vProcess5"/>
    <dgm:cxn modelId="{5DAF9B86-9325-5448-9411-7D4A56095164}" type="presParOf" srcId="{D64F75CE-7C6E-6F43-8D3C-64633CD68B1E}" destId="{9245F320-285C-3844-9808-084C1FA971A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C31A0-C880-134E-968B-4EC9DCCA2D77}">
      <dsp:nvSpPr>
        <dsp:cNvPr id="0" name=""/>
        <dsp:cNvSpPr/>
      </dsp:nvSpPr>
      <dsp:spPr>
        <a:xfrm>
          <a:off x="0" y="342431"/>
          <a:ext cx="6545199" cy="5292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B0A7A59-F0CC-B04D-8C2C-C9580CDE21CF}">
      <dsp:nvSpPr>
        <dsp:cNvPr id="0" name=""/>
        <dsp:cNvSpPr/>
      </dsp:nvSpPr>
      <dsp:spPr>
        <a:xfrm>
          <a:off x="327259" y="32471"/>
          <a:ext cx="4581639" cy="619920"/>
        </a:xfrm>
        <a:prstGeom prst="round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3175" tIns="0" rIns="173175" bIns="0" numCol="1" spcCol="1270" anchor="ctr" anchorCtr="0">
          <a:noAutofit/>
        </a:bodyPr>
        <a:lstStyle/>
        <a:p>
          <a:pPr marL="0" lvl="0" indent="0" algn="l" defTabSz="933450">
            <a:lnSpc>
              <a:spcPct val="90000"/>
            </a:lnSpc>
            <a:spcBef>
              <a:spcPct val="0"/>
            </a:spcBef>
            <a:spcAft>
              <a:spcPct val="35000"/>
            </a:spcAft>
            <a:buNone/>
          </a:pPr>
          <a:r>
            <a:rPr lang="en-US" sz="2100" kern="1200" dirty="0"/>
            <a:t>Introduction</a:t>
          </a:r>
        </a:p>
      </dsp:txBody>
      <dsp:txXfrm>
        <a:off x="357521" y="62733"/>
        <a:ext cx="4521115" cy="559396"/>
      </dsp:txXfrm>
    </dsp:sp>
    <dsp:sp modelId="{F816EE3D-199D-9344-B593-9FEB94ED931A}">
      <dsp:nvSpPr>
        <dsp:cNvPr id="0" name=""/>
        <dsp:cNvSpPr/>
      </dsp:nvSpPr>
      <dsp:spPr>
        <a:xfrm>
          <a:off x="0" y="1294991"/>
          <a:ext cx="6545199" cy="1587599"/>
        </a:xfrm>
        <a:prstGeom prst="rect">
          <a:avLst/>
        </a:prstGeom>
        <a:solidFill>
          <a:schemeClr val="lt1">
            <a:alpha val="90000"/>
            <a:hueOff val="0"/>
            <a:satOff val="0"/>
            <a:lumOff val="0"/>
            <a:alphaOff val="0"/>
          </a:schemeClr>
        </a:solidFill>
        <a:ln w="9525" cap="rnd" cmpd="sng" algn="ctr">
          <a:solidFill>
            <a:schemeClr val="accent2">
              <a:hueOff val="-1036716"/>
              <a:satOff val="-5484"/>
              <a:lumOff val="-20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7980" tIns="437388" rIns="507980"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dirty="0"/>
            <a:t>Traditional IR</a:t>
          </a:r>
        </a:p>
        <a:p>
          <a:pPr marL="228600" lvl="1" indent="-228600" algn="l" defTabSz="933450">
            <a:lnSpc>
              <a:spcPct val="90000"/>
            </a:lnSpc>
            <a:spcBef>
              <a:spcPct val="0"/>
            </a:spcBef>
            <a:spcAft>
              <a:spcPct val="15000"/>
            </a:spcAft>
            <a:buChar char="•"/>
          </a:pPr>
          <a:r>
            <a:rPr lang="en-US" sz="2100" kern="1200" dirty="0"/>
            <a:t>Neural IR</a:t>
          </a:r>
          <a:endParaRPr lang="en-GB" sz="2100" kern="1200" dirty="0"/>
        </a:p>
        <a:p>
          <a:pPr marL="228600" lvl="1" indent="-228600" algn="l" defTabSz="933450">
            <a:lnSpc>
              <a:spcPct val="90000"/>
            </a:lnSpc>
            <a:spcBef>
              <a:spcPct val="0"/>
            </a:spcBef>
            <a:spcAft>
              <a:spcPct val="15000"/>
            </a:spcAft>
            <a:buChar char="•"/>
          </a:pPr>
          <a:r>
            <a:rPr lang="en-GB" sz="2100" kern="1200" dirty="0"/>
            <a:t>LLMs</a:t>
          </a:r>
        </a:p>
      </dsp:txBody>
      <dsp:txXfrm>
        <a:off x="0" y="1294991"/>
        <a:ext cx="6545199" cy="1587599"/>
      </dsp:txXfrm>
    </dsp:sp>
    <dsp:sp modelId="{C930F2D0-31F2-8A42-954D-AF64EFE2BCCF}">
      <dsp:nvSpPr>
        <dsp:cNvPr id="0" name=""/>
        <dsp:cNvSpPr/>
      </dsp:nvSpPr>
      <dsp:spPr>
        <a:xfrm>
          <a:off x="327259" y="985031"/>
          <a:ext cx="4581639" cy="619920"/>
        </a:xfrm>
        <a:prstGeom prst="roundRect">
          <a:avLst/>
        </a:prstGeom>
        <a:gradFill rotWithShape="0">
          <a:gsLst>
            <a:gs pos="0">
              <a:schemeClr val="accent2">
                <a:hueOff val="-1036716"/>
                <a:satOff val="-5484"/>
                <a:lumOff val="-2091"/>
                <a:alphaOff val="0"/>
                <a:tint val="98000"/>
                <a:lumMod val="100000"/>
              </a:schemeClr>
            </a:gs>
            <a:gs pos="100000">
              <a:schemeClr val="accent2">
                <a:hueOff val="-1036716"/>
                <a:satOff val="-5484"/>
                <a:lumOff val="-2091"/>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3175" tIns="0" rIns="173175" bIns="0" numCol="1" spcCol="1270" anchor="ctr" anchorCtr="0">
          <a:noAutofit/>
        </a:bodyPr>
        <a:lstStyle/>
        <a:p>
          <a:pPr marL="0" lvl="0" indent="0" algn="l" defTabSz="933450">
            <a:lnSpc>
              <a:spcPct val="90000"/>
            </a:lnSpc>
            <a:spcBef>
              <a:spcPct val="0"/>
            </a:spcBef>
            <a:spcAft>
              <a:spcPct val="35000"/>
            </a:spcAft>
            <a:buNone/>
          </a:pPr>
          <a:r>
            <a:rPr lang="en-US" sz="2100" kern="1200" dirty="0"/>
            <a:t>IR Approaches</a:t>
          </a:r>
        </a:p>
      </dsp:txBody>
      <dsp:txXfrm>
        <a:off x="357521" y="1015293"/>
        <a:ext cx="4521115" cy="559396"/>
      </dsp:txXfrm>
    </dsp:sp>
    <dsp:sp modelId="{B1194512-C4A0-6F4E-89FF-9A17F8A09408}">
      <dsp:nvSpPr>
        <dsp:cNvPr id="0" name=""/>
        <dsp:cNvSpPr/>
      </dsp:nvSpPr>
      <dsp:spPr>
        <a:xfrm>
          <a:off x="0" y="3305951"/>
          <a:ext cx="6545199" cy="529200"/>
        </a:xfrm>
        <a:prstGeom prst="rect">
          <a:avLst/>
        </a:prstGeom>
        <a:solidFill>
          <a:schemeClr val="lt1">
            <a:alpha val="90000"/>
            <a:hueOff val="0"/>
            <a:satOff val="0"/>
            <a:lumOff val="0"/>
            <a:alphaOff val="0"/>
          </a:schemeClr>
        </a:solidFill>
        <a:ln w="9525" cap="rnd" cmpd="sng" algn="ctr">
          <a:solidFill>
            <a:schemeClr val="accent2">
              <a:hueOff val="-2073431"/>
              <a:satOff val="-10969"/>
              <a:lumOff val="-4183"/>
              <a:alphaOff val="0"/>
            </a:schemeClr>
          </a:solidFill>
          <a:prstDash val="solid"/>
        </a:ln>
        <a:effectLst/>
      </dsp:spPr>
      <dsp:style>
        <a:lnRef idx="1">
          <a:scrgbClr r="0" g="0" b="0"/>
        </a:lnRef>
        <a:fillRef idx="1">
          <a:scrgbClr r="0" g="0" b="0"/>
        </a:fillRef>
        <a:effectRef idx="0">
          <a:scrgbClr r="0" g="0" b="0"/>
        </a:effectRef>
        <a:fontRef idx="minor"/>
      </dsp:style>
    </dsp:sp>
    <dsp:sp modelId="{173E87C2-0A61-4F41-918D-9D946BA78388}">
      <dsp:nvSpPr>
        <dsp:cNvPr id="0" name=""/>
        <dsp:cNvSpPr/>
      </dsp:nvSpPr>
      <dsp:spPr>
        <a:xfrm>
          <a:off x="327259" y="2995991"/>
          <a:ext cx="4581639" cy="619920"/>
        </a:xfrm>
        <a:prstGeom prst="roundRect">
          <a:avLst/>
        </a:prstGeom>
        <a:gradFill rotWithShape="0">
          <a:gsLst>
            <a:gs pos="0">
              <a:schemeClr val="accent2">
                <a:hueOff val="-2073431"/>
                <a:satOff val="-10969"/>
                <a:lumOff val="-4183"/>
                <a:alphaOff val="0"/>
                <a:tint val="98000"/>
                <a:lumMod val="100000"/>
              </a:schemeClr>
            </a:gs>
            <a:gs pos="100000">
              <a:schemeClr val="accent2">
                <a:hueOff val="-2073431"/>
                <a:satOff val="-10969"/>
                <a:lumOff val="-4183"/>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3175" tIns="0" rIns="173175" bIns="0" numCol="1" spcCol="1270" anchor="ctr" anchorCtr="0">
          <a:noAutofit/>
        </a:bodyPr>
        <a:lstStyle/>
        <a:p>
          <a:pPr marL="0" lvl="0" indent="0" algn="l" defTabSz="933450">
            <a:lnSpc>
              <a:spcPct val="90000"/>
            </a:lnSpc>
            <a:spcBef>
              <a:spcPct val="0"/>
            </a:spcBef>
            <a:spcAft>
              <a:spcPct val="35000"/>
            </a:spcAft>
            <a:buNone/>
          </a:pPr>
          <a:r>
            <a:rPr lang="en-US" sz="2100" kern="1200" dirty="0"/>
            <a:t>Metrics</a:t>
          </a:r>
        </a:p>
      </dsp:txBody>
      <dsp:txXfrm>
        <a:off x="357521" y="3026253"/>
        <a:ext cx="4521115" cy="559396"/>
      </dsp:txXfrm>
    </dsp:sp>
    <dsp:sp modelId="{C3A8FBD7-A147-5144-94E1-5D7FB36715D4}">
      <dsp:nvSpPr>
        <dsp:cNvPr id="0" name=""/>
        <dsp:cNvSpPr/>
      </dsp:nvSpPr>
      <dsp:spPr>
        <a:xfrm>
          <a:off x="0" y="4258511"/>
          <a:ext cx="6545199" cy="529200"/>
        </a:xfrm>
        <a:prstGeom prst="rect">
          <a:avLst/>
        </a:prstGeom>
        <a:solidFill>
          <a:schemeClr val="lt1">
            <a:alpha val="90000"/>
            <a:hueOff val="0"/>
            <a:satOff val="0"/>
            <a:lumOff val="0"/>
            <a:alphaOff val="0"/>
          </a:schemeClr>
        </a:solidFill>
        <a:ln w="9525" cap="rnd" cmpd="sng" algn="ctr">
          <a:solidFill>
            <a:schemeClr val="accent2">
              <a:hueOff val="-3110147"/>
              <a:satOff val="-16453"/>
              <a:lumOff val="-6274"/>
              <a:alphaOff val="0"/>
            </a:schemeClr>
          </a:solidFill>
          <a:prstDash val="solid"/>
        </a:ln>
        <a:effectLst/>
      </dsp:spPr>
      <dsp:style>
        <a:lnRef idx="1">
          <a:scrgbClr r="0" g="0" b="0"/>
        </a:lnRef>
        <a:fillRef idx="1">
          <a:scrgbClr r="0" g="0" b="0"/>
        </a:fillRef>
        <a:effectRef idx="0">
          <a:scrgbClr r="0" g="0" b="0"/>
        </a:effectRef>
        <a:fontRef idx="minor"/>
      </dsp:style>
    </dsp:sp>
    <dsp:sp modelId="{8D5701CE-1A85-AF41-B228-1119916BD7F3}">
      <dsp:nvSpPr>
        <dsp:cNvPr id="0" name=""/>
        <dsp:cNvSpPr/>
      </dsp:nvSpPr>
      <dsp:spPr>
        <a:xfrm>
          <a:off x="327259" y="3948551"/>
          <a:ext cx="4581639" cy="619920"/>
        </a:xfrm>
        <a:prstGeom prst="roundRect">
          <a:avLst/>
        </a:prstGeom>
        <a:gradFill rotWithShape="0">
          <a:gsLst>
            <a:gs pos="0">
              <a:schemeClr val="accent2">
                <a:hueOff val="-3110147"/>
                <a:satOff val="-16453"/>
                <a:lumOff val="-6274"/>
                <a:alphaOff val="0"/>
                <a:tint val="98000"/>
                <a:lumMod val="100000"/>
              </a:schemeClr>
            </a:gs>
            <a:gs pos="100000">
              <a:schemeClr val="accent2">
                <a:hueOff val="-3110147"/>
                <a:satOff val="-16453"/>
                <a:lumOff val="-6274"/>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3175" tIns="0" rIns="173175" bIns="0" numCol="1" spcCol="1270" anchor="ctr" anchorCtr="0">
          <a:noAutofit/>
        </a:bodyPr>
        <a:lstStyle/>
        <a:p>
          <a:pPr marL="0" lvl="0" indent="0" algn="l" defTabSz="933450">
            <a:lnSpc>
              <a:spcPct val="90000"/>
            </a:lnSpc>
            <a:spcBef>
              <a:spcPct val="0"/>
            </a:spcBef>
            <a:spcAft>
              <a:spcPct val="35000"/>
            </a:spcAft>
            <a:buNone/>
          </a:pPr>
          <a:r>
            <a:rPr lang="en-US" sz="2100" kern="1200" dirty="0"/>
            <a:t>Indic IR</a:t>
          </a:r>
        </a:p>
      </dsp:txBody>
      <dsp:txXfrm>
        <a:off x="357521" y="3978813"/>
        <a:ext cx="4521115"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2B153-D331-9941-9504-6722CD49A54F}">
      <dsp:nvSpPr>
        <dsp:cNvPr id="0" name=""/>
        <dsp:cNvSpPr/>
      </dsp:nvSpPr>
      <dsp:spPr>
        <a:xfrm>
          <a:off x="0" y="0"/>
          <a:ext cx="5487801" cy="850848"/>
        </a:xfrm>
        <a:prstGeom prst="roundRect">
          <a:avLst>
            <a:gd name="adj" fmla="val 10000"/>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Unsupervised Pre-Training</a:t>
          </a:r>
        </a:p>
      </dsp:txBody>
      <dsp:txXfrm>
        <a:off x="24920" y="24920"/>
        <a:ext cx="4497773" cy="801008"/>
      </dsp:txXfrm>
    </dsp:sp>
    <dsp:sp modelId="{0FE58A65-7B98-DF4D-99A9-708976BE1F11}">
      <dsp:nvSpPr>
        <dsp:cNvPr id="0" name=""/>
        <dsp:cNvSpPr/>
      </dsp:nvSpPr>
      <dsp:spPr>
        <a:xfrm>
          <a:off x="459603" y="1005548"/>
          <a:ext cx="5487801" cy="850848"/>
        </a:xfrm>
        <a:prstGeom prst="roundRect">
          <a:avLst>
            <a:gd name="adj" fmla="val 10000"/>
          </a:avLst>
        </a:prstGeom>
        <a:solidFill>
          <a:schemeClr val="accent2">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Supervised Finetuning (Stage 1)</a:t>
          </a:r>
        </a:p>
      </dsp:txBody>
      <dsp:txXfrm>
        <a:off x="484523" y="1030468"/>
        <a:ext cx="4425306" cy="801008"/>
      </dsp:txXfrm>
    </dsp:sp>
    <dsp:sp modelId="{CA402A19-1E6E-B04E-BD27-E608E0D37D45}">
      <dsp:nvSpPr>
        <dsp:cNvPr id="0" name=""/>
        <dsp:cNvSpPr/>
      </dsp:nvSpPr>
      <dsp:spPr>
        <a:xfrm>
          <a:off x="912347" y="2011096"/>
          <a:ext cx="5487801" cy="850848"/>
        </a:xfrm>
        <a:prstGeom prst="roundRect">
          <a:avLst>
            <a:gd name="adj" fmla="val 10000"/>
          </a:avLst>
        </a:prstGeom>
        <a:solidFill>
          <a:schemeClr val="accent2">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Supervised Finetuning (Stage 2)</a:t>
          </a:r>
        </a:p>
      </dsp:txBody>
      <dsp:txXfrm>
        <a:off x="937267" y="2036016"/>
        <a:ext cx="4432166" cy="801008"/>
      </dsp:txXfrm>
    </dsp:sp>
    <dsp:sp modelId="{F6E72AE0-5F0E-F84E-BFB9-1595FFE291C3}">
      <dsp:nvSpPr>
        <dsp:cNvPr id="0" name=""/>
        <dsp:cNvSpPr/>
      </dsp:nvSpPr>
      <dsp:spPr>
        <a:xfrm>
          <a:off x="1371950" y="3016645"/>
          <a:ext cx="5487801" cy="850848"/>
        </a:xfrm>
        <a:prstGeom prst="roundRect">
          <a:avLst>
            <a:gd name="adj" fmla="val 10000"/>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Supervised Finetuning (Stage 3)</a:t>
          </a:r>
        </a:p>
      </dsp:txBody>
      <dsp:txXfrm>
        <a:off x="1396870" y="3041565"/>
        <a:ext cx="4425306" cy="801008"/>
      </dsp:txXfrm>
    </dsp:sp>
    <dsp:sp modelId="{00486E9B-7FFE-6440-9455-04C905D3476E}">
      <dsp:nvSpPr>
        <dsp:cNvPr id="0" name=""/>
        <dsp:cNvSpPr/>
      </dsp:nvSpPr>
      <dsp:spPr>
        <a:xfrm>
          <a:off x="4934749" y="651672"/>
          <a:ext cx="553051" cy="553051"/>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5059185" y="651672"/>
        <a:ext cx="304179" cy="416171"/>
      </dsp:txXfrm>
    </dsp:sp>
    <dsp:sp modelId="{43689C06-0DA3-6E42-AE8D-D7805D913571}">
      <dsp:nvSpPr>
        <dsp:cNvPr id="0" name=""/>
        <dsp:cNvSpPr/>
      </dsp:nvSpPr>
      <dsp:spPr>
        <a:xfrm>
          <a:off x="5394353" y="1657221"/>
          <a:ext cx="553051" cy="553051"/>
        </a:xfrm>
        <a:prstGeom prst="downArrow">
          <a:avLst>
            <a:gd name="adj1" fmla="val 55000"/>
            <a:gd name="adj2" fmla="val 45000"/>
          </a:avLst>
        </a:prstGeom>
        <a:solidFill>
          <a:schemeClr val="accent2">
            <a:alpha val="90000"/>
            <a:tint val="40000"/>
            <a:hueOff val="0"/>
            <a:satOff val="0"/>
            <a:lumOff val="0"/>
            <a:alphaOff val="-2000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5518789" y="1657221"/>
        <a:ext cx="304179" cy="416171"/>
      </dsp:txXfrm>
    </dsp:sp>
    <dsp:sp modelId="{C0F471D9-BD47-B24A-ABC2-0763705D1B8F}">
      <dsp:nvSpPr>
        <dsp:cNvPr id="0" name=""/>
        <dsp:cNvSpPr/>
      </dsp:nvSpPr>
      <dsp:spPr>
        <a:xfrm>
          <a:off x="5847096" y="2662769"/>
          <a:ext cx="553051" cy="553051"/>
        </a:xfrm>
        <a:prstGeom prst="downArrow">
          <a:avLst>
            <a:gd name="adj1" fmla="val 55000"/>
            <a:gd name="adj2" fmla="val 45000"/>
          </a:avLst>
        </a:prstGeom>
        <a:solidFill>
          <a:schemeClr val="accent2">
            <a:alpha val="90000"/>
            <a:tint val="40000"/>
            <a:hueOff val="0"/>
            <a:satOff val="0"/>
            <a:lumOff val="0"/>
            <a:alphaOff val="-4000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5971532" y="2662769"/>
        <a:ext cx="304179" cy="4161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995A7-D756-E04F-A6DB-DCB9E35B67A9}" type="datetimeFigureOut">
              <a:rPr lang="en-US" smtClean="0"/>
              <a:t>8/19/24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1DC56-CC88-CC4C-A044-CEAD60E14C5E}" type="slidenum">
              <a:rPr lang="en-US" smtClean="0"/>
              <a:t>‹#›</a:t>
            </a:fld>
            <a:endParaRPr lang="en-US"/>
          </a:p>
        </p:txBody>
      </p:sp>
    </p:spTree>
    <p:extLst>
      <p:ext uri="{BB962C8B-B14F-4D97-AF65-F5344CB8AC3E}">
        <p14:creationId xmlns:p14="http://schemas.microsoft.com/office/powerpoint/2010/main" val="250841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2ecc25d4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2ecc25d4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F74B1CF-6E75-514C-9D24-E53EF99D82C0}" type="datetime1">
              <a:rPr lang="en-IN" smtClean="0"/>
              <a:t>19/08/24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a:t>Information Retrieval</a:t>
            </a:r>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320BE4-7587-A64F-AC56-A15F2BCC24E8}" type="datetime1">
              <a:rPr lang="en-IN" smtClean="0"/>
              <a:t>19/08/24</a:t>
            </a:fld>
            <a:endParaRPr lang="en-US" dirty="0"/>
          </a:p>
        </p:txBody>
      </p:sp>
      <p:sp>
        <p:nvSpPr>
          <p:cNvPr id="6" name="Footer Placeholder 5"/>
          <p:cNvSpPr>
            <a:spLocks noGrp="1"/>
          </p:cNvSpPr>
          <p:nvPr>
            <p:ph type="ftr" sz="quarter" idx="11"/>
          </p:nvPr>
        </p:nvSpPr>
        <p:spPr/>
        <p:txBody>
          <a:bodyPr/>
          <a:lstStyle/>
          <a:p>
            <a:r>
              <a:rPr lang="en-US"/>
              <a:t>Information Retrieval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4EE152-288B-AF40-B4C7-0555B19D2863}"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5C165D4-957B-4747-AF5E-9F56AAA4B657}"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B82660-E0F6-4248-8E9C-23AF0067EC4F}"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29A1E0D-E0DF-CF45-8D11-BDF1CF6CBDB9}"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9AB209-9CC5-E044-B065-A961376EA80F}"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233340-04EC-ED42-A297-32A22D520C37}"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D7DEB4B-62E1-CF4E-A041-DF58B8C0EF29}"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20ED921-95F3-9447-AB57-AB00F60BFBCF}" type="datetime1">
              <a:rPr lang="en-IN" smtClean="0"/>
              <a:t>19/08/24</a:t>
            </a:fld>
            <a:endParaRPr lang="en-US" dirty="0"/>
          </a:p>
        </p:txBody>
      </p:sp>
      <p:sp>
        <p:nvSpPr>
          <p:cNvPr id="5" name="Footer Placeholder 4"/>
          <p:cNvSpPr>
            <a:spLocks noGrp="1"/>
          </p:cNvSpPr>
          <p:nvPr>
            <p:ph type="ftr" sz="quarter" idx="11"/>
          </p:nvPr>
        </p:nvSpPr>
        <p:spPr/>
        <p:txBody>
          <a:bodyPr/>
          <a:lstStyle/>
          <a:p>
            <a:r>
              <a:rPr lang="en-US"/>
              <a:t>Information Retrieval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BD4B71C-F905-CC41-AC0A-3A53EFD0B41C}" type="datetime1">
              <a:rPr lang="en-IN" smtClean="0"/>
              <a:t>19/08/24</a:t>
            </a:fld>
            <a:endParaRPr lang="en-US" dirty="0"/>
          </a:p>
        </p:txBody>
      </p:sp>
      <p:sp>
        <p:nvSpPr>
          <p:cNvPr id="6" name="Footer Placeholder 5"/>
          <p:cNvSpPr>
            <a:spLocks noGrp="1"/>
          </p:cNvSpPr>
          <p:nvPr>
            <p:ph type="ftr" sz="quarter" idx="11"/>
          </p:nvPr>
        </p:nvSpPr>
        <p:spPr/>
        <p:txBody>
          <a:bodyPr/>
          <a:lstStyle/>
          <a:p>
            <a:r>
              <a:rPr lang="en-US"/>
              <a:t>Information Retrieval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9579700-5845-8941-9894-0045AF442166}" type="datetime1">
              <a:rPr lang="en-IN" smtClean="0"/>
              <a:t>19/08/24</a:t>
            </a:fld>
            <a:endParaRPr lang="en-US" dirty="0"/>
          </a:p>
        </p:txBody>
      </p:sp>
      <p:sp>
        <p:nvSpPr>
          <p:cNvPr id="8" name="Footer Placeholder 7"/>
          <p:cNvSpPr>
            <a:spLocks noGrp="1"/>
          </p:cNvSpPr>
          <p:nvPr>
            <p:ph type="ftr" sz="quarter" idx="11"/>
          </p:nvPr>
        </p:nvSpPr>
        <p:spPr/>
        <p:txBody>
          <a:bodyPr/>
          <a:lstStyle/>
          <a:p>
            <a:r>
              <a:rPr lang="en-US"/>
              <a:t>Information Retrieval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5F0F3D0-A1A5-1949-9E68-FAC3353937D0}" type="datetime1">
              <a:rPr lang="en-IN" smtClean="0"/>
              <a:t>19/08/24</a:t>
            </a:fld>
            <a:endParaRPr lang="en-US" dirty="0"/>
          </a:p>
        </p:txBody>
      </p:sp>
      <p:sp>
        <p:nvSpPr>
          <p:cNvPr id="4" name="Footer Placeholder 3"/>
          <p:cNvSpPr>
            <a:spLocks noGrp="1"/>
          </p:cNvSpPr>
          <p:nvPr>
            <p:ph type="ftr" sz="quarter" idx="11"/>
          </p:nvPr>
        </p:nvSpPr>
        <p:spPr/>
        <p:txBody>
          <a:bodyPr/>
          <a:lstStyle/>
          <a:p>
            <a:r>
              <a:rPr lang="en-US"/>
              <a:t>Information Retrieval</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25BD9CA-8FE4-6C45-B6A5-D17F43A095A3}" type="datetime1">
              <a:rPr lang="en-IN" smtClean="0"/>
              <a:t>19/08/24</a:t>
            </a:fld>
            <a:endParaRPr lang="en-US" dirty="0"/>
          </a:p>
        </p:txBody>
      </p:sp>
      <p:sp>
        <p:nvSpPr>
          <p:cNvPr id="3" name="Footer Placeholder 2"/>
          <p:cNvSpPr>
            <a:spLocks noGrp="1"/>
          </p:cNvSpPr>
          <p:nvPr>
            <p:ph type="ftr" sz="quarter" idx="11"/>
          </p:nvPr>
        </p:nvSpPr>
        <p:spPr/>
        <p:txBody>
          <a:bodyPr/>
          <a:lstStyle/>
          <a:p>
            <a:r>
              <a:rPr lang="en-US"/>
              <a:t>Information Retrieval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A7FEB83-0C45-344E-B503-7BCC1DDF18C9}" type="datetime1">
              <a:rPr lang="en-IN" smtClean="0"/>
              <a:t>19/08/24</a:t>
            </a:fld>
            <a:endParaRPr lang="en-US" dirty="0"/>
          </a:p>
        </p:txBody>
      </p:sp>
      <p:sp>
        <p:nvSpPr>
          <p:cNvPr id="6" name="Footer Placeholder 5"/>
          <p:cNvSpPr>
            <a:spLocks noGrp="1"/>
          </p:cNvSpPr>
          <p:nvPr>
            <p:ph type="ftr" sz="quarter" idx="11"/>
          </p:nvPr>
        </p:nvSpPr>
        <p:spPr/>
        <p:txBody>
          <a:bodyPr/>
          <a:lstStyle/>
          <a:p>
            <a:r>
              <a:rPr lang="en-US"/>
              <a:t>Information Retrieval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53A5FDC-7DD2-B544-88F1-702C856E75A5}" type="datetime1">
              <a:rPr lang="en-IN" smtClean="0"/>
              <a:t>19/08/24</a:t>
            </a:fld>
            <a:endParaRPr lang="en-US" dirty="0"/>
          </a:p>
        </p:txBody>
      </p:sp>
      <p:sp>
        <p:nvSpPr>
          <p:cNvPr id="6" name="Footer Placeholder 5"/>
          <p:cNvSpPr>
            <a:spLocks noGrp="1"/>
          </p:cNvSpPr>
          <p:nvPr>
            <p:ph type="ftr" sz="quarter" idx="11"/>
          </p:nvPr>
        </p:nvSpPr>
        <p:spPr/>
        <p:txBody>
          <a:bodyPr/>
          <a:lstStyle/>
          <a:p>
            <a:r>
              <a:rPr lang="en-US"/>
              <a:t>Information Retrieval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07877D-9077-7D43-A0A2-0C758B1DEA02}" type="datetime1">
              <a:rPr lang="en-IN" smtClean="0"/>
              <a:t>19/08/24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Information Retrieval</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hdr="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lifewire.com/google-people-search-3482686"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openclipart.org/detail/15044/abstract-person"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C1AC9-A404-4050-8097-20EB852A42A7}"/>
              </a:ext>
            </a:extLst>
          </p:cNvPr>
          <p:cNvSpPr>
            <a:spLocks noGrp="1"/>
          </p:cNvSpPr>
          <p:nvPr>
            <p:ph type="ctrTitle"/>
          </p:nvPr>
        </p:nvSpPr>
        <p:spPr>
          <a:xfrm>
            <a:off x="643464" y="639097"/>
            <a:ext cx="4789678" cy="3746634"/>
          </a:xfrm>
        </p:spPr>
        <p:txBody>
          <a:bodyPr>
            <a:normAutofit/>
          </a:bodyPr>
          <a:lstStyle/>
          <a:p>
            <a:r>
              <a:rPr lang="en-US"/>
              <a:t>Information Retrieval (IR)</a:t>
            </a:r>
            <a:endParaRPr lang="en-US" dirty="0"/>
          </a:p>
        </p:txBody>
      </p:sp>
      <p:sp>
        <p:nvSpPr>
          <p:cNvPr id="3" name="Subtitle 2">
            <a:extLst>
              <a:ext uri="{FF2B5EF4-FFF2-40B4-BE49-F238E27FC236}">
                <a16:creationId xmlns:a16="http://schemas.microsoft.com/office/drawing/2014/main" id="{0EDAA534-5B26-748B-F108-F8D09C652B18}"/>
              </a:ext>
            </a:extLst>
          </p:cNvPr>
          <p:cNvSpPr>
            <a:spLocks noGrp="1"/>
          </p:cNvSpPr>
          <p:nvPr>
            <p:ph type="subTitle" idx="1"/>
          </p:nvPr>
        </p:nvSpPr>
        <p:spPr>
          <a:xfrm>
            <a:off x="643464" y="4385732"/>
            <a:ext cx="4813437" cy="1838087"/>
          </a:xfrm>
        </p:spPr>
        <p:txBody>
          <a:bodyPr>
            <a:normAutofit/>
          </a:bodyPr>
          <a:lstStyle/>
          <a:p>
            <a:r>
              <a:rPr lang="en-US" dirty="0"/>
              <a:t>Rudra Murthy</a:t>
            </a:r>
          </a:p>
          <a:p>
            <a:r>
              <a:rPr lang="en-US" dirty="0"/>
              <a:t>Staff Research Scientist</a:t>
            </a:r>
          </a:p>
          <a:p>
            <a:r>
              <a:rPr lang="en-US" cap="none" dirty="0" err="1"/>
              <a:t>rmurthyv@in.ibm.com</a:t>
            </a:r>
            <a:endParaRPr lang="en-US" cap="none" dirty="0"/>
          </a:p>
          <a:p>
            <a:r>
              <a:rPr lang="en-US" dirty="0"/>
              <a:t>IBM</a:t>
            </a:r>
          </a:p>
        </p:txBody>
      </p:sp>
      <p:pic>
        <p:nvPicPr>
          <p:cNvPr id="7" name="Graphic 6" descr="Disk">
            <a:extLst>
              <a:ext uri="{FF2B5EF4-FFF2-40B4-BE49-F238E27FC236}">
                <a16:creationId xmlns:a16="http://schemas.microsoft.com/office/drawing/2014/main" id="{824CB623-FB85-2EF4-E2F7-EFE266DC08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6606" y="690853"/>
            <a:ext cx="5471927" cy="547192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9482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7" name="Title 6">
            <a:extLst>
              <a:ext uri="{FF2B5EF4-FFF2-40B4-BE49-F238E27FC236}">
                <a16:creationId xmlns:a16="http://schemas.microsoft.com/office/drawing/2014/main" id="{7C99FDE4-6F69-DAA4-B5B2-70B57A0590BD}"/>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TERMINOLOGY</a:t>
            </a:r>
          </a:p>
        </p:txBody>
      </p:sp>
      <p:sp>
        <p:nvSpPr>
          <p:cNvPr id="8" name="Content Placeholder 7">
            <a:extLst>
              <a:ext uri="{FF2B5EF4-FFF2-40B4-BE49-F238E27FC236}">
                <a16:creationId xmlns:a16="http://schemas.microsoft.com/office/drawing/2014/main" id="{166499B8-8C6D-E14D-D1DB-DAF279857D9E}"/>
              </a:ext>
            </a:extLst>
          </p:cNvPr>
          <p:cNvSpPr>
            <a:spLocks noGrp="1"/>
          </p:cNvSpPr>
          <p:nvPr>
            <p:ph idx="1"/>
          </p:nvPr>
        </p:nvSpPr>
        <p:spPr>
          <a:xfrm>
            <a:off x="685801" y="2592572"/>
            <a:ext cx="10820400" cy="3198627"/>
          </a:xfrm>
        </p:spPr>
        <p:txBody>
          <a:bodyPr>
            <a:normAutofit/>
          </a:bodyPr>
          <a:lstStyle/>
          <a:p>
            <a:r>
              <a:rPr lang="en-US" b="1" dirty="0"/>
              <a:t>Document:</a:t>
            </a:r>
            <a:r>
              <a:rPr lang="en-US" dirty="0"/>
              <a:t> An unit which contains information we need</a:t>
            </a:r>
          </a:p>
          <a:p>
            <a:r>
              <a:rPr lang="en-US" b="1" dirty="0"/>
              <a:t>Collection/Corpus:</a:t>
            </a:r>
            <a:r>
              <a:rPr lang="en-US" dirty="0"/>
              <a:t> group of documents over which we perform search</a:t>
            </a:r>
          </a:p>
          <a:p>
            <a:r>
              <a:rPr lang="en-US" b="1" dirty="0"/>
              <a:t>Query:</a:t>
            </a:r>
            <a:r>
              <a:rPr lang="en-US" dirty="0"/>
              <a:t> text the user conveys to the computer to communicate the information need</a:t>
            </a:r>
          </a:p>
          <a:p>
            <a:r>
              <a:rPr lang="en-US" b="1" dirty="0"/>
              <a:t>Relevance:</a:t>
            </a:r>
            <a:r>
              <a:rPr lang="en-US" dirty="0"/>
              <a:t> a document is relevant if the user perceives as containing information of value</a:t>
            </a:r>
          </a:p>
          <a:p>
            <a:r>
              <a:rPr lang="en-US" b="1" dirty="0"/>
              <a:t>Precision:</a:t>
            </a:r>
            <a:r>
              <a:rPr lang="en-US" dirty="0"/>
              <a:t> Fraction of returned results relevant to the information need</a:t>
            </a:r>
          </a:p>
          <a:p>
            <a:r>
              <a:rPr lang="en-US" b="1" dirty="0"/>
              <a:t>Recall: </a:t>
            </a:r>
            <a:r>
              <a:rPr lang="en-US" dirty="0"/>
              <a:t>Fraction of relevant documents in the collection returned by the system</a:t>
            </a:r>
            <a:endParaRPr lang="en-US" b="1" dirty="0"/>
          </a:p>
        </p:txBody>
      </p:sp>
      <p:sp>
        <p:nvSpPr>
          <p:cNvPr id="5" name="Footer Placeholder 4">
            <a:extLst>
              <a:ext uri="{FF2B5EF4-FFF2-40B4-BE49-F238E27FC236}">
                <a16:creationId xmlns:a16="http://schemas.microsoft.com/office/drawing/2014/main" id="{2F52A6AD-7309-AF7D-A630-FF55E9D871B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34B7AAF3-7EC4-B038-6536-EC297DB055B6}"/>
              </a:ext>
            </a:extLst>
          </p:cNvPr>
          <p:cNvSpPr>
            <a:spLocks noGrp="1"/>
          </p:cNvSpPr>
          <p:nvPr>
            <p:ph type="dt" sz="half" idx="10"/>
          </p:nvPr>
        </p:nvSpPr>
        <p:spPr>
          <a:xfrm>
            <a:off x="8589660" y="5870575"/>
            <a:ext cx="2227566" cy="377825"/>
          </a:xfrm>
        </p:spPr>
        <p:txBody>
          <a:bodyPr>
            <a:normAutofit/>
          </a:bodyPr>
          <a:lstStyle/>
          <a:p>
            <a:pPr>
              <a:spcAft>
                <a:spcPts val="600"/>
              </a:spcAft>
            </a:pPr>
            <a:fld id="{720ED921-95F3-9447-AB57-AB00F60BFBCF}"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0BAF8E17-087B-F1F1-7C82-37075AD4AD78}"/>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10</a:t>
            </a:fld>
            <a:endParaRPr lang="en-US">
              <a:solidFill>
                <a:schemeClr val="tx2"/>
              </a:solidFill>
            </a:endParaRPr>
          </a:p>
        </p:txBody>
      </p:sp>
    </p:spTree>
    <p:extLst>
      <p:ext uri="{BB962C8B-B14F-4D97-AF65-F5344CB8AC3E}">
        <p14:creationId xmlns:p14="http://schemas.microsoft.com/office/powerpoint/2010/main" val="48560012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9826D48D-6157-BCC0-4910-62113EEF17CE}"/>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INDEX</a:t>
            </a:r>
          </a:p>
        </p:txBody>
      </p:sp>
      <p:sp>
        <p:nvSpPr>
          <p:cNvPr id="3" name="Content Placeholder 2">
            <a:extLst>
              <a:ext uri="{FF2B5EF4-FFF2-40B4-BE49-F238E27FC236}">
                <a16:creationId xmlns:a16="http://schemas.microsoft.com/office/drawing/2014/main" id="{B5050F3D-F150-7FD7-EBFF-0DF83FBA7373}"/>
              </a:ext>
            </a:extLst>
          </p:cNvPr>
          <p:cNvSpPr>
            <a:spLocks noGrp="1"/>
          </p:cNvSpPr>
          <p:nvPr>
            <p:ph idx="1"/>
          </p:nvPr>
        </p:nvSpPr>
        <p:spPr>
          <a:xfrm>
            <a:off x="685801" y="2592572"/>
            <a:ext cx="5410199" cy="3278003"/>
          </a:xfrm>
        </p:spPr>
        <p:txBody>
          <a:bodyPr>
            <a:normAutofit/>
          </a:bodyPr>
          <a:lstStyle/>
          <a:p>
            <a:r>
              <a:rPr lang="en-US" dirty="0"/>
              <a:t>Term-Document Incidence Matrix</a:t>
            </a:r>
          </a:p>
          <a:p>
            <a:pPr lvl="1"/>
            <a:r>
              <a:rPr lang="en-US" dirty="0"/>
              <a:t>Create a set of all possible words in the document collection (</a:t>
            </a:r>
            <a:r>
              <a:rPr lang="en-US" b="1" dirty="0"/>
              <a:t>Vocabulary</a:t>
            </a:r>
            <a:r>
              <a:rPr lang="en-US" dirty="0"/>
              <a:t>)</a:t>
            </a:r>
          </a:p>
          <a:p>
            <a:pPr lvl="1"/>
            <a:r>
              <a:rPr lang="en-US" dirty="0"/>
              <a:t>For every term in the vocabulary, have an entry </a:t>
            </a:r>
            <a:r>
              <a:rPr lang="en-US" b="1" dirty="0"/>
              <a:t>1 </a:t>
            </a:r>
            <a:r>
              <a:rPr lang="en-US" dirty="0"/>
              <a:t>if the word/term is present in the document else </a:t>
            </a:r>
            <a:r>
              <a:rPr lang="en-US" b="1" dirty="0"/>
              <a:t>0</a:t>
            </a:r>
          </a:p>
          <a:p>
            <a:r>
              <a:rPr lang="en-US" dirty="0"/>
              <a:t>If we have 100M documents and 1M unique words in vocabulary, </a:t>
            </a:r>
          </a:p>
          <a:p>
            <a:pPr lvl="1"/>
            <a:r>
              <a:rPr lang="en-US" dirty="0"/>
              <a:t>this matrix will be difficult to fit in computer memory</a:t>
            </a:r>
          </a:p>
          <a:p>
            <a:pPr lvl="1"/>
            <a:r>
              <a:rPr lang="en-US" dirty="0"/>
              <a:t>The matrix is mostly sparse</a:t>
            </a:r>
          </a:p>
        </p:txBody>
      </p:sp>
      <p:sp>
        <p:nvSpPr>
          <p:cNvPr id="5" name="Footer Placeholder 4">
            <a:extLst>
              <a:ext uri="{FF2B5EF4-FFF2-40B4-BE49-F238E27FC236}">
                <a16:creationId xmlns:a16="http://schemas.microsoft.com/office/drawing/2014/main" id="{58F59008-BAF4-C40B-714C-138786CD3693}"/>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C20D5B1E-8157-3509-92F1-70A0AE53D62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A564B72F-3E22-8295-FAA7-2C489011195E}"/>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11</a:t>
            </a:fld>
            <a:endParaRPr lang="en-US">
              <a:solidFill>
                <a:schemeClr val="tx2"/>
              </a:solidFill>
            </a:endParaRPr>
          </a:p>
        </p:txBody>
      </p:sp>
      <p:graphicFrame>
        <p:nvGraphicFramePr>
          <p:cNvPr id="7" name="Table 6">
            <a:extLst>
              <a:ext uri="{FF2B5EF4-FFF2-40B4-BE49-F238E27FC236}">
                <a16:creationId xmlns:a16="http://schemas.microsoft.com/office/drawing/2014/main" id="{633EC8EA-7C72-9717-41CF-549BFF0D56E0}"/>
              </a:ext>
            </a:extLst>
          </p:cNvPr>
          <p:cNvGraphicFramePr>
            <a:graphicFrameLocks noGrp="1"/>
          </p:cNvGraphicFramePr>
          <p:nvPr>
            <p:extLst>
              <p:ext uri="{D42A27DB-BD31-4B8C-83A1-F6EECF244321}">
                <p14:modId xmlns:p14="http://schemas.microsoft.com/office/powerpoint/2010/main" val="1747056597"/>
              </p:ext>
            </p:extLst>
          </p:nvPr>
        </p:nvGraphicFramePr>
        <p:xfrm>
          <a:off x="6096000" y="2880438"/>
          <a:ext cx="5829956" cy="2449604"/>
        </p:xfrm>
        <a:graphic>
          <a:graphicData uri="http://schemas.openxmlformats.org/drawingml/2006/table">
            <a:tbl>
              <a:tblPr firstRow="1" bandRow="1">
                <a:tableStyleId>{2D5ABB26-0587-4C30-8999-92F81FD0307C}</a:tableStyleId>
              </a:tblPr>
              <a:tblGrid>
                <a:gridCol w="1457489">
                  <a:extLst>
                    <a:ext uri="{9D8B030D-6E8A-4147-A177-3AD203B41FA5}">
                      <a16:colId xmlns:a16="http://schemas.microsoft.com/office/drawing/2014/main" val="3300786996"/>
                    </a:ext>
                  </a:extLst>
                </a:gridCol>
                <a:gridCol w="1457489">
                  <a:extLst>
                    <a:ext uri="{9D8B030D-6E8A-4147-A177-3AD203B41FA5}">
                      <a16:colId xmlns:a16="http://schemas.microsoft.com/office/drawing/2014/main" val="3327914173"/>
                    </a:ext>
                  </a:extLst>
                </a:gridCol>
                <a:gridCol w="1457489">
                  <a:extLst>
                    <a:ext uri="{9D8B030D-6E8A-4147-A177-3AD203B41FA5}">
                      <a16:colId xmlns:a16="http://schemas.microsoft.com/office/drawing/2014/main" val="566153518"/>
                    </a:ext>
                  </a:extLst>
                </a:gridCol>
                <a:gridCol w="1457489">
                  <a:extLst>
                    <a:ext uri="{9D8B030D-6E8A-4147-A177-3AD203B41FA5}">
                      <a16:colId xmlns:a16="http://schemas.microsoft.com/office/drawing/2014/main" val="1022741748"/>
                    </a:ext>
                  </a:extLst>
                </a:gridCol>
              </a:tblGrid>
              <a:tr h="612401">
                <a:tc>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climate</a:t>
                      </a:r>
                    </a:p>
                  </a:txBody>
                  <a:tcPr>
                    <a:lnT w="12700" cap="flat" cmpd="sng" algn="ctr">
                      <a:solidFill>
                        <a:schemeClr val="tx1"/>
                      </a:solidFill>
                      <a:prstDash val="solid"/>
                      <a:round/>
                      <a:headEnd type="none" w="med" len="med"/>
                      <a:tailEnd type="none" w="med" len="med"/>
                    </a:lnT>
                  </a:tcPr>
                </a:tc>
                <a:tc>
                  <a:txBody>
                    <a:bodyPr/>
                    <a:lstStyle/>
                    <a:p>
                      <a:r>
                        <a:rPr lang="en-US" dirty="0"/>
                        <a:t>IPCC</a:t>
                      </a:r>
                    </a:p>
                  </a:txBody>
                  <a:tcPr>
                    <a:lnT w="12700" cap="flat" cmpd="sng" algn="ctr">
                      <a:solidFill>
                        <a:schemeClr val="tx1"/>
                      </a:solidFill>
                      <a:prstDash val="solid"/>
                      <a:round/>
                      <a:headEnd type="none" w="med" len="med"/>
                      <a:tailEnd type="none" w="med" len="med"/>
                    </a:lnT>
                  </a:tcPr>
                </a:tc>
                <a:tc>
                  <a:txBody>
                    <a:bodyPr/>
                    <a:lstStyle/>
                    <a:p>
                      <a:r>
                        <a:rPr lang="en-US"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513537"/>
                  </a:ext>
                </a:extLst>
              </a:tr>
              <a:tr h="612401">
                <a:tc>
                  <a:txBody>
                    <a:bodyPr/>
                    <a:lstStyle/>
                    <a:p>
                      <a:r>
                        <a:rPr lang="en-US" dirty="0"/>
                        <a:t>Document 1</a:t>
                      </a:r>
                    </a:p>
                  </a:txBody>
                  <a:tcPr>
                    <a:lnL w="12700" cap="flat" cmpd="sng" algn="ctr">
                      <a:solidFill>
                        <a:schemeClr val="tx1"/>
                      </a:solidFill>
                      <a:prstDash val="solid"/>
                      <a:round/>
                      <a:headEnd type="none" w="med" len="med"/>
                      <a:tailEnd type="none" w="med" len="med"/>
                    </a:lnL>
                  </a:tcPr>
                </a:tc>
                <a:tc>
                  <a:txBody>
                    <a:bodyPr/>
                    <a:lstStyle/>
                    <a:p>
                      <a:r>
                        <a:rPr lang="en-US" dirty="0"/>
                        <a:t>1</a:t>
                      </a:r>
                    </a:p>
                  </a:txBody>
                  <a:tcPr/>
                </a:tc>
                <a:tc>
                  <a:txBody>
                    <a:bodyPr/>
                    <a:lstStyle/>
                    <a:p>
                      <a:r>
                        <a:rPr lang="en-US" dirty="0"/>
                        <a:t>0</a:t>
                      </a:r>
                    </a:p>
                  </a:txBody>
                  <a:tcPr/>
                </a:tc>
                <a:tc>
                  <a:txBody>
                    <a:bodyPr/>
                    <a:lstStyle/>
                    <a:p>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0130047"/>
                  </a:ext>
                </a:extLst>
              </a:tr>
              <a:tr h="612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Document 2</a:t>
                      </a:r>
                    </a:p>
                  </a:txBody>
                  <a:tcPr>
                    <a:lnL w="12700" cap="flat" cmpd="sng" algn="ctr">
                      <a:solidFill>
                        <a:schemeClr val="tx1"/>
                      </a:solidFill>
                      <a:prstDash val="solid"/>
                      <a:round/>
                      <a:headEnd type="none" w="med" len="med"/>
                      <a:tailEnd type="none" w="med" len="med"/>
                    </a:lnL>
                  </a:tcPr>
                </a:tc>
                <a:tc>
                  <a:txBody>
                    <a:bodyPr/>
                    <a:lstStyle/>
                    <a:p>
                      <a:r>
                        <a:rPr lang="en-US" dirty="0"/>
                        <a:t>0</a:t>
                      </a:r>
                    </a:p>
                  </a:txBody>
                  <a:tcPr/>
                </a:tc>
                <a:tc>
                  <a:txBody>
                    <a:bodyPr/>
                    <a:lstStyle/>
                    <a:p>
                      <a:r>
                        <a:rPr lang="en-US" dirty="0"/>
                        <a:t>1</a:t>
                      </a:r>
                    </a:p>
                  </a:txBody>
                  <a:tcPr/>
                </a:tc>
                <a:tc>
                  <a:txBody>
                    <a:bodyPr/>
                    <a:lstStyle/>
                    <a:p>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285990"/>
                  </a:ext>
                </a:extLst>
              </a:tr>
              <a:tr h="612401">
                <a:tc>
                  <a:txBody>
                    <a:bodyPr/>
                    <a:lstStyle/>
                    <a:p>
                      <a:r>
                        <a:rPr lang="en-US"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3939870"/>
                  </a:ext>
                </a:extLst>
              </a:tr>
            </a:tbl>
          </a:graphicData>
        </a:graphic>
      </p:graphicFrame>
    </p:spTree>
    <p:extLst>
      <p:ext uri="{BB962C8B-B14F-4D97-AF65-F5344CB8AC3E}">
        <p14:creationId xmlns:p14="http://schemas.microsoft.com/office/powerpoint/2010/main" val="332907883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9826D48D-6157-BCC0-4910-62113EEF17CE}"/>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Inverted INDEX</a:t>
            </a:r>
          </a:p>
        </p:txBody>
      </p:sp>
      <p:sp>
        <p:nvSpPr>
          <p:cNvPr id="9" name="Content Placeholder 8">
            <a:extLst>
              <a:ext uri="{FF2B5EF4-FFF2-40B4-BE49-F238E27FC236}">
                <a16:creationId xmlns:a16="http://schemas.microsoft.com/office/drawing/2014/main" id="{75C7892C-EA0B-2524-3112-4A4945ADB955}"/>
              </a:ext>
            </a:extLst>
          </p:cNvPr>
          <p:cNvSpPr>
            <a:spLocks noGrp="1"/>
          </p:cNvSpPr>
          <p:nvPr>
            <p:ph idx="1"/>
          </p:nvPr>
        </p:nvSpPr>
        <p:spPr>
          <a:xfrm>
            <a:off x="685801" y="2592572"/>
            <a:ext cx="5144155" cy="3198627"/>
          </a:xfrm>
        </p:spPr>
        <p:txBody>
          <a:bodyPr>
            <a:normAutofit/>
          </a:bodyPr>
          <a:lstStyle/>
          <a:p>
            <a:r>
              <a:rPr lang="en-US" dirty="0"/>
              <a:t>An inverted index, maps the terms back to the documents</a:t>
            </a:r>
          </a:p>
          <a:p>
            <a:r>
              <a:rPr lang="en-US" dirty="0"/>
              <a:t>It is a dictionary of terms</a:t>
            </a:r>
          </a:p>
          <a:p>
            <a:r>
              <a:rPr lang="en-US" dirty="0"/>
              <a:t>Each term has a list of documents in which the term appears</a:t>
            </a:r>
          </a:p>
        </p:txBody>
      </p:sp>
      <p:sp>
        <p:nvSpPr>
          <p:cNvPr id="5" name="Footer Placeholder 4">
            <a:extLst>
              <a:ext uri="{FF2B5EF4-FFF2-40B4-BE49-F238E27FC236}">
                <a16:creationId xmlns:a16="http://schemas.microsoft.com/office/drawing/2014/main" id="{58F59008-BAF4-C40B-714C-138786CD3693}"/>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C20D5B1E-8157-3509-92F1-70A0AE53D62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A564B72F-3E22-8295-FAA7-2C489011195E}"/>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12</a:t>
            </a:fld>
            <a:endParaRPr lang="en-US">
              <a:solidFill>
                <a:schemeClr val="tx2"/>
              </a:solidFill>
            </a:endParaRPr>
          </a:p>
        </p:txBody>
      </p:sp>
      <p:graphicFrame>
        <p:nvGraphicFramePr>
          <p:cNvPr id="10" name="Table 9">
            <a:extLst>
              <a:ext uri="{FF2B5EF4-FFF2-40B4-BE49-F238E27FC236}">
                <a16:creationId xmlns:a16="http://schemas.microsoft.com/office/drawing/2014/main" id="{E5B3E661-8983-F7C8-0E44-688F3E2E3939}"/>
              </a:ext>
            </a:extLst>
          </p:cNvPr>
          <p:cNvGraphicFramePr>
            <a:graphicFrameLocks noGrp="1"/>
          </p:cNvGraphicFramePr>
          <p:nvPr>
            <p:extLst>
              <p:ext uri="{D42A27DB-BD31-4B8C-83A1-F6EECF244321}">
                <p14:modId xmlns:p14="http://schemas.microsoft.com/office/powerpoint/2010/main" val="2003580145"/>
              </p:ext>
            </p:extLst>
          </p:nvPr>
        </p:nvGraphicFramePr>
        <p:xfrm>
          <a:off x="6096000" y="3273283"/>
          <a:ext cx="5829956" cy="1837203"/>
        </p:xfrm>
        <a:graphic>
          <a:graphicData uri="http://schemas.openxmlformats.org/drawingml/2006/table">
            <a:tbl>
              <a:tblPr firstRow="1" bandRow="1">
                <a:tableStyleId>{2D5ABB26-0587-4C30-8999-92F81FD0307C}</a:tableStyleId>
              </a:tblPr>
              <a:tblGrid>
                <a:gridCol w="1457489">
                  <a:extLst>
                    <a:ext uri="{9D8B030D-6E8A-4147-A177-3AD203B41FA5}">
                      <a16:colId xmlns:a16="http://schemas.microsoft.com/office/drawing/2014/main" val="3300786996"/>
                    </a:ext>
                  </a:extLst>
                </a:gridCol>
                <a:gridCol w="1457489">
                  <a:extLst>
                    <a:ext uri="{9D8B030D-6E8A-4147-A177-3AD203B41FA5}">
                      <a16:colId xmlns:a16="http://schemas.microsoft.com/office/drawing/2014/main" val="3327914173"/>
                    </a:ext>
                  </a:extLst>
                </a:gridCol>
                <a:gridCol w="1773286">
                  <a:extLst>
                    <a:ext uri="{9D8B030D-6E8A-4147-A177-3AD203B41FA5}">
                      <a16:colId xmlns:a16="http://schemas.microsoft.com/office/drawing/2014/main" val="566153518"/>
                    </a:ext>
                  </a:extLst>
                </a:gridCol>
                <a:gridCol w="1141692">
                  <a:extLst>
                    <a:ext uri="{9D8B030D-6E8A-4147-A177-3AD203B41FA5}">
                      <a16:colId xmlns:a16="http://schemas.microsoft.com/office/drawing/2014/main" val="1022741748"/>
                    </a:ext>
                  </a:extLst>
                </a:gridCol>
              </a:tblGrid>
              <a:tr h="612401">
                <a:tc>
                  <a:txBody>
                    <a:bodyPr/>
                    <a:lstStyle/>
                    <a:p>
                      <a:r>
                        <a:rPr lang="en-US" dirty="0"/>
                        <a:t>climate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Document 1</a:t>
                      </a:r>
                    </a:p>
                  </a:txBody>
                  <a:tcPr>
                    <a:lnT w="12700" cap="flat" cmpd="sng" algn="ctr">
                      <a:solidFill>
                        <a:schemeClr val="tx1"/>
                      </a:solidFill>
                      <a:prstDash val="solid"/>
                      <a:round/>
                      <a:headEnd type="none" w="med" len="med"/>
                      <a:tailEnd type="none" w="med" len="med"/>
                    </a:lnT>
                  </a:tcPr>
                </a:tc>
                <a:tc>
                  <a:txBody>
                    <a:bodyPr/>
                    <a:lstStyle/>
                    <a:p>
                      <a:r>
                        <a:rPr lang="en-US" dirty="0"/>
                        <a:t>Document 12</a:t>
                      </a:r>
                    </a:p>
                  </a:txBody>
                  <a:tcPr>
                    <a:lnT w="12700" cap="flat" cmpd="sng" algn="ctr">
                      <a:solidFill>
                        <a:schemeClr val="tx1"/>
                      </a:solidFill>
                      <a:prstDash val="solid"/>
                      <a:round/>
                      <a:headEnd type="none" w="med" len="med"/>
                      <a:tailEnd type="none" w="med" len="med"/>
                    </a:lnT>
                  </a:tcPr>
                </a:tc>
                <a:tc>
                  <a:txBody>
                    <a:bodyPr/>
                    <a:lstStyle/>
                    <a:p>
                      <a:r>
                        <a:rPr lang="en-US"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70130047"/>
                  </a:ext>
                </a:extLst>
              </a:tr>
              <a:tr h="612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IPCC</a:t>
                      </a:r>
                    </a:p>
                  </a:txBody>
                  <a:tcPr>
                    <a:lnL w="12700" cap="flat" cmpd="sng" algn="ctr">
                      <a:solidFill>
                        <a:schemeClr val="tx1"/>
                      </a:solid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Document 2</a:t>
                      </a:r>
                    </a:p>
                  </a:txBody>
                  <a:tcPr/>
                </a:tc>
                <a:tc>
                  <a:txBody>
                    <a:bodyPr/>
                    <a:lstStyle/>
                    <a:p>
                      <a:r>
                        <a:rPr lang="en-US" dirty="0"/>
                        <a:t>Document1245</a:t>
                      </a:r>
                    </a:p>
                  </a:txBody>
                  <a:tcPr/>
                </a:tc>
                <a:tc>
                  <a:txBody>
                    <a:bodyPr/>
                    <a:lstStyle/>
                    <a:p>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285990"/>
                  </a:ext>
                </a:extLst>
              </a:tr>
              <a:tr h="612401">
                <a:tc>
                  <a:txBody>
                    <a:bodyPr/>
                    <a:lstStyle/>
                    <a:p>
                      <a:r>
                        <a:rPr lang="en-US"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3939870"/>
                  </a:ext>
                </a:extLst>
              </a:tr>
            </a:tbl>
          </a:graphicData>
        </a:graphic>
      </p:graphicFrame>
    </p:spTree>
    <p:extLst>
      <p:ext uri="{BB962C8B-B14F-4D97-AF65-F5344CB8AC3E}">
        <p14:creationId xmlns:p14="http://schemas.microsoft.com/office/powerpoint/2010/main" val="323090071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893C7A2-69CA-925D-895C-F94D6FF302C8}"/>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Boolean RETRIEVAL</a:t>
            </a:r>
          </a:p>
        </p:txBody>
      </p:sp>
      <p:sp>
        <p:nvSpPr>
          <p:cNvPr id="3" name="Content Placeholder 2">
            <a:extLst>
              <a:ext uri="{FF2B5EF4-FFF2-40B4-BE49-F238E27FC236}">
                <a16:creationId xmlns:a16="http://schemas.microsoft.com/office/drawing/2014/main" id="{2CDF17B4-8DE6-AF29-C46A-DFAA51361E11}"/>
              </a:ext>
            </a:extLst>
          </p:cNvPr>
          <p:cNvSpPr>
            <a:spLocks noGrp="1"/>
          </p:cNvSpPr>
          <p:nvPr>
            <p:ph idx="1"/>
          </p:nvPr>
        </p:nvSpPr>
        <p:spPr>
          <a:xfrm>
            <a:off x="685801" y="2592572"/>
            <a:ext cx="10820400" cy="3198627"/>
          </a:xfrm>
        </p:spPr>
        <p:txBody>
          <a:bodyPr>
            <a:normAutofit/>
          </a:bodyPr>
          <a:lstStyle/>
          <a:p>
            <a:r>
              <a:rPr lang="en-US" dirty="0"/>
              <a:t>Each document is a set of words</a:t>
            </a:r>
          </a:p>
          <a:p>
            <a:r>
              <a:rPr lang="en-US" dirty="0"/>
              <a:t>Queries uses Boolean operators like </a:t>
            </a:r>
            <a:r>
              <a:rPr lang="en-US" u="sng" dirty="0">
                <a:solidFill>
                  <a:schemeClr val="accent6">
                    <a:lumMod val="50000"/>
                  </a:schemeClr>
                </a:solidFill>
              </a:rPr>
              <a:t>AND</a:t>
            </a:r>
            <a:r>
              <a:rPr lang="en-US" dirty="0"/>
              <a:t>, </a:t>
            </a:r>
            <a:r>
              <a:rPr lang="en-US" u="sng" dirty="0">
                <a:solidFill>
                  <a:schemeClr val="accent6">
                    <a:lumMod val="50000"/>
                  </a:schemeClr>
                </a:solidFill>
              </a:rPr>
              <a:t>OR</a:t>
            </a:r>
            <a:r>
              <a:rPr lang="en-US" dirty="0"/>
              <a:t> and </a:t>
            </a:r>
            <a:r>
              <a:rPr lang="en-US" u="sng" dirty="0">
                <a:solidFill>
                  <a:schemeClr val="accent6">
                    <a:lumMod val="50000"/>
                  </a:schemeClr>
                </a:solidFill>
              </a:rPr>
              <a:t>NOT</a:t>
            </a:r>
            <a:r>
              <a:rPr lang="en-US" dirty="0"/>
              <a:t> to join query terms</a:t>
            </a:r>
          </a:p>
          <a:p>
            <a:r>
              <a:rPr lang="en-US" dirty="0"/>
              <a:t>Sometimes they might be associated with weights</a:t>
            </a:r>
          </a:p>
          <a:p>
            <a:r>
              <a:rPr lang="en-US" dirty="0"/>
              <a:t>Retrieved documents will have all the conditions matched</a:t>
            </a:r>
          </a:p>
        </p:txBody>
      </p:sp>
      <p:sp>
        <p:nvSpPr>
          <p:cNvPr id="5" name="Footer Placeholder 4">
            <a:extLst>
              <a:ext uri="{FF2B5EF4-FFF2-40B4-BE49-F238E27FC236}">
                <a16:creationId xmlns:a16="http://schemas.microsoft.com/office/drawing/2014/main" id="{9C12621E-5B29-DA6F-E469-3406EC7A6AE8}"/>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F2789038-1D01-BCFA-3E0D-E65D50CE7D86}"/>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DC44AA46-5E83-D2F1-5E9F-28E62689E1EA}"/>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13</a:t>
            </a:fld>
            <a:endParaRPr lang="en-US">
              <a:solidFill>
                <a:schemeClr val="tx2"/>
              </a:solidFill>
            </a:endParaRPr>
          </a:p>
        </p:txBody>
      </p:sp>
    </p:spTree>
    <p:extLst>
      <p:ext uri="{BB962C8B-B14F-4D97-AF65-F5344CB8AC3E}">
        <p14:creationId xmlns:p14="http://schemas.microsoft.com/office/powerpoint/2010/main" val="15865721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893C7A2-69CA-925D-895C-F94D6FF302C8}"/>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Boolean RETRIEVAL</a:t>
            </a:r>
          </a:p>
        </p:txBody>
      </p:sp>
      <p:sp>
        <p:nvSpPr>
          <p:cNvPr id="3" name="Content Placeholder 2">
            <a:extLst>
              <a:ext uri="{FF2B5EF4-FFF2-40B4-BE49-F238E27FC236}">
                <a16:creationId xmlns:a16="http://schemas.microsoft.com/office/drawing/2014/main" id="{2CDF17B4-8DE6-AF29-C46A-DFAA51361E11}"/>
              </a:ext>
            </a:extLst>
          </p:cNvPr>
          <p:cNvSpPr>
            <a:spLocks noGrp="1"/>
          </p:cNvSpPr>
          <p:nvPr>
            <p:ph idx="1"/>
          </p:nvPr>
        </p:nvSpPr>
        <p:spPr>
          <a:xfrm>
            <a:off x="685801" y="2592572"/>
            <a:ext cx="10820400" cy="3198627"/>
          </a:xfrm>
        </p:spPr>
        <p:txBody>
          <a:bodyPr>
            <a:normAutofit/>
          </a:bodyPr>
          <a:lstStyle/>
          <a:p>
            <a:pPr marL="0" indent="0">
              <a:buNone/>
            </a:pPr>
            <a:r>
              <a:rPr lang="en-US" dirty="0"/>
              <a:t>Assume the the user wants to search for </a:t>
            </a:r>
            <a:r>
              <a:rPr lang="en-US" dirty="0">
                <a:highlight>
                  <a:srgbClr val="00FFFF"/>
                </a:highlight>
              </a:rPr>
              <a:t>Impact of climate change on India based on IPCC report</a:t>
            </a:r>
          </a:p>
          <a:p>
            <a:pPr marL="0" indent="0">
              <a:buNone/>
            </a:pPr>
            <a:endParaRPr lang="en-US" dirty="0"/>
          </a:p>
          <a:p>
            <a:pPr marL="0" indent="0">
              <a:buNone/>
            </a:pPr>
            <a:r>
              <a:rPr lang="en-US" dirty="0"/>
              <a:t>The search query might look like</a:t>
            </a:r>
          </a:p>
          <a:p>
            <a:pPr marL="0" indent="0">
              <a:buNone/>
            </a:pPr>
            <a:br>
              <a:rPr lang="en-US" dirty="0"/>
            </a:br>
            <a:r>
              <a:rPr lang="en-US" dirty="0"/>
              <a:t>climate change </a:t>
            </a:r>
            <a:r>
              <a:rPr lang="en-US" dirty="0">
                <a:solidFill>
                  <a:schemeClr val="accent6">
                    <a:lumMod val="50000"/>
                  </a:schemeClr>
                </a:solidFill>
              </a:rPr>
              <a:t>AND</a:t>
            </a:r>
            <a:r>
              <a:rPr lang="en-US" dirty="0"/>
              <a:t> India </a:t>
            </a:r>
            <a:r>
              <a:rPr lang="en-US" dirty="0">
                <a:solidFill>
                  <a:schemeClr val="accent6">
                    <a:lumMod val="50000"/>
                  </a:schemeClr>
                </a:solidFill>
              </a:rPr>
              <a:t>AND</a:t>
            </a:r>
            <a:r>
              <a:rPr lang="en-US" dirty="0"/>
              <a:t> IPCC report</a:t>
            </a:r>
          </a:p>
        </p:txBody>
      </p:sp>
      <p:sp>
        <p:nvSpPr>
          <p:cNvPr id="5" name="Footer Placeholder 4">
            <a:extLst>
              <a:ext uri="{FF2B5EF4-FFF2-40B4-BE49-F238E27FC236}">
                <a16:creationId xmlns:a16="http://schemas.microsoft.com/office/drawing/2014/main" id="{9C12621E-5B29-DA6F-E469-3406EC7A6AE8}"/>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F2789038-1D01-BCFA-3E0D-E65D50CE7D86}"/>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DC44AA46-5E83-D2F1-5E9F-28E62689E1EA}"/>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14</a:t>
            </a:fld>
            <a:endParaRPr lang="en-US">
              <a:solidFill>
                <a:schemeClr val="tx2"/>
              </a:solidFill>
            </a:endParaRPr>
          </a:p>
        </p:txBody>
      </p:sp>
    </p:spTree>
    <p:extLst>
      <p:ext uri="{BB962C8B-B14F-4D97-AF65-F5344CB8AC3E}">
        <p14:creationId xmlns:p14="http://schemas.microsoft.com/office/powerpoint/2010/main" val="181835001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368724E-1A4D-0AF5-E12C-D44398D9AC0F}"/>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Summary</a:t>
            </a:r>
          </a:p>
        </p:txBody>
      </p:sp>
      <p:sp>
        <p:nvSpPr>
          <p:cNvPr id="3" name="Content Placeholder 2">
            <a:extLst>
              <a:ext uri="{FF2B5EF4-FFF2-40B4-BE49-F238E27FC236}">
                <a16:creationId xmlns:a16="http://schemas.microsoft.com/office/drawing/2014/main" id="{F4D84643-0FDE-4003-DED1-42C4E9F04D52}"/>
              </a:ext>
            </a:extLst>
          </p:cNvPr>
          <p:cNvSpPr>
            <a:spLocks noGrp="1"/>
          </p:cNvSpPr>
          <p:nvPr>
            <p:ph idx="1"/>
          </p:nvPr>
        </p:nvSpPr>
        <p:spPr>
          <a:xfrm>
            <a:off x="685801" y="2592572"/>
            <a:ext cx="10820400" cy="3198627"/>
          </a:xfrm>
        </p:spPr>
        <p:txBody>
          <a:bodyPr>
            <a:normAutofit/>
          </a:bodyPr>
          <a:lstStyle/>
          <a:p>
            <a:r>
              <a:rPr lang="en-US" dirty="0"/>
              <a:t>Advantages:</a:t>
            </a:r>
          </a:p>
          <a:p>
            <a:pPr lvl="1"/>
            <a:r>
              <a:rPr lang="en-US" dirty="0"/>
              <a:t>Complete control of the search</a:t>
            </a:r>
          </a:p>
          <a:p>
            <a:pPr lvl="1"/>
            <a:r>
              <a:rPr lang="en-US" dirty="0"/>
              <a:t>Nearly transparent to the user</a:t>
            </a:r>
          </a:p>
          <a:p>
            <a:r>
              <a:rPr lang="en-US" dirty="0"/>
              <a:t>Disadvantages:</a:t>
            </a:r>
          </a:p>
          <a:p>
            <a:pPr lvl="1"/>
            <a:r>
              <a:rPr lang="en-US" dirty="0"/>
              <a:t>Only inclusion or exclusion: no rankings</a:t>
            </a:r>
          </a:p>
          <a:p>
            <a:pPr lvl="1"/>
            <a:r>
              <a:rPr lang="en-US" dirty="0"/>
              <a:t>Labor intensive to manually examine the returned sets</a:t>
            </a:r>
          </a:p>
          <a:p>
            <a:pPr lvl="1"/>
            <a:r>
              <a:rPr lang="en-US" dirty="0"/>
              <a:t>Precise queries needs to be written</a:t>
            </a:r>
          </a:p>
        </p:txBody>
      </p:sp>
      <p:sp>
        <p:nvSpPr>
          <p:cNvPr id="5" name="Footer Placeholder 4">
            <a:extLst>
              <a:ext uri="{FF2B5EF4-FFF2-40B4-BE49-F238E27FC236}">
                <a16:creationId xmlns:a16="http://schemas.microsoft.com/office/drawing/2014/main" id="{3884AE07-163E-E03D-D7EE-6D005380F91D}"/>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3B98211F-9E2B-F3BE-9FB1-DDD51AC65927}"/>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781D9EB2-D34B-5236-8B63-0EE86DB47D4F}"/>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15</a:t>
            </a:fld>
            <a:endParaRPr lang="en-US">
              <a:solidFill>
                <a:schemeClr val="tx2"/>
              </a:solidFill>
            </a:endParaRPr>
          </a:p>
        </p:txBody>
      </p:sp>
    </p:spTree>
    <p:extLst>
      <p:ext uri="{BB962C8B-B14F-4D97-AF65-F5344CB8AC3E}">
        <p14:creationId xmlns:p14="http://schemas.microsoft.com/office/powerpoint/2010/main" val="87169759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2670CDCE-7F4B-7517-9D89-B43ACCD7B30F}"/>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Ranked Retrieval</a:t>
            </a:r>
          </a:p>
        </p:txBody>
      </p:sp>
      <p:sp>
        <p:nvSpPr>
          <p:cNvPr id="3" name="Content Placeholder 2">
            <a:extLst>
              <a:ext uri="{FF2B5EF4-FFF2-40B4-BE49-F238E27FC236}">
                <a16:creationId xmlns:a16="http://schemas.microsoft.com/office/drawing/2014/main" id="{2E430781-6375-B5CB-C022-89D1EAF6F356}"/>
              </a:ext>
            </a:extLst>
          </p:cNvPr>
          <p:cNvSpPr>
            <a:spLocks noGrp="1"/>
          </p:cNvSpPr>
          <p:nvPr>
            <p:ph idx="1"/>
          </p:nvPr>
        </p:nvSpPr>
        <p:spPr>
          <a:xfrm>
            <a:off x="685801" y="2592572"/>
            <a:ext cx="10820400" cy="3198627"/>
          </a:xfrm>
        </p:spPr>
        <p:txBody>
          <a:bodyPr>
            <a:normAutofit/>
          </a:bodyPr>
          <a:lstStyle/>
          <a:p>
            <a:r>
              <a:rPr lang="en-US" dirty="0"/>
              <a:t>Rank the retrieved sets from most relevant to the least relevant</a:t>
            </a:r>
          </a:p>
          <a:p>
            <a:r>
              <a:rPr lang="en-US" dirty="0"/>
              <a:t>Given a query </a:t>
            </a:r>
            <a:r>
              <a:rPr lang="en-US" b="1" dirty="0"/>
              <a:t>q,</a:t>
            </a:r>
            <a:r>
              <a:rPr lang="en-US" dirty="0"/>
              <a:t> and a set of documents </a:t>
            </a:r>
            <a:r>
              <a:rPr lang="en-US" b="1" dirty="0"/>
              <a:t>D</a:t>
            </a:r>
            <a:r>
              <a:rPr lang="en-US" dirty="0"/>
              <a:t>, the task is to rank the documents based on a ranking score</a:t>
            </a:r>
          </a:p>
          <a:p>
            <a:pPr lvl="1"/>
            <a:r>
              <a:rPr lang="en-US" dirty="0"/>
              <a:t>Score(q, d</a:t>
            </a:r>
            <a:r>
              <a:rPr lang="en-US" baseline="-25000" dirty="0"/>
              <a:t>i</a:t>
            </a:r>
            <a:r>
              <a:rPr lang="en-US" dirty="0"/>
              <a:t>) in the range of [0, 1]</a:t>
            </a:r>
          </a:p>
        </p:txBody>
      </p:sp>
      <p:sp>
        <p:nvSpPr>
          <p:cNvPr id="5" name="Footer Placeholder 4">
            <a:extLst>
              <a:ext uri="{FF2B5EF4-FFF2-40B4-BE49-F238E27FC236}">
                <a16:creationId xmlns:a16="http://schemas.microsoft.com/office/drawing/2014/main" id="{525644FD-3B09-F00A-F49F-2CDEF393EA0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D79B96F6-F900-82BD-7094-6747BE5BF880}"/>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BCB9DA9C-A775-9BBF-B85C-06A1AD0CBB76}"/>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16</a:t>
            </a:fld>
            <a:endParaRPr lang="en-US">
              <a:solidFill>
                <a:schemeClr val="tx2"/>
              </a:solidFill>
            </a:endParaRPr>
          </a:p>
        </p:txBody>
      </p:sp>
    </p:spTree>
    <p:extLst>
      <p:ext uri="{BB962C8B-B14F-4D97-AF65-F5344CB8AC3E}">
        <p14:creationId xmlns:p14="http://schemas.microsoft.com/office/powerpoint/2010/main" val="348865034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375F-0C71-D064-C558-C6F8543E1DB3}"/>
              </a:ext>
            </a:extLst>
          </p:cNvPr>
          <p:cNvSpPr>
            <a:spLocks noGrp="1"/>
          </p:cNvSpPr>
          <p:nvPr>
            <p:ph type="title"/>
          </p:nvPr>
        </p:nvSpPr>
        <p:spPr/>
        <p:txBody>
          <a:bodyPr/>
          <a:lstStyle/>
          <a:p>
            <a:r>
              <a:rPr lang="en-US" dirty="0"/>
              <a:t>Vector SPACE Model</a:t>
            </a:r>
          </a:p>
        </p:txBody>
      </p:sp>
      <p:sp>
        <p:nvSpPr>
          <p:cNvPr id="3" name="Text Placeholder 2">
            <a:extLst>
              <a:ext uri="{FF2B5EF4-FFF2-40B4-BE49-F238E27FC236}">
                <a16:creationId xmlns:a16="http://schemas.microsoft.com/office/drawing/2014/main" id="{74203313-72A9-D624-14A8-4D13C869868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50A47CB-A2EB-B864-152A-65F553D9A831}"/>
              </a:ext>
            </a:extLst>
          </p:cNvPr>
          <p:cNvSpPr>
            <a:spLocks noGrp="1"/>
          </p:cNvSpPr>
          <p:nvPr>
            <p:ph type="dt" sz="half" idx="10"/>
          </p:nvPr>
        </p:nvSpPr>
        <p:spPr/>
        <p:txBody>
          <a:bodyPr/>
          <a:lstStyle/>
          <a:p>
            <a:fld id="{720ED921-95F3-9447-AB57-AB00F60BFBCF}" type="datetime1">
              <a:rPr lang="en-IN" smtClean="0"/>
              <a:t>19/08/24</a:t>
            </a:fld>
            <a:endParaRPr lang="en-US" dirty="0"/>
          </a:p>
        </p:txBody>
      </p:sp>
      <p:sp>
        <p:nvSpPr>
          <p:cNvPr id="5" name="Footer Placeholder 4">
            <a:extLst>
              <a:ext uri="{FF2B5EF4-FFF2-40B4-BE49-F238E27FC236}">
                <a16:creationId xmlns:a16="http://schemas.microsoft.com/office/drawing/2014/main" id="{0C90C06A-7A8E-66FA-94FA-3A385F3CAC4C}"/>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45CAEFF4-ACD4-05C0-B5E1-0A08EBD21AFC}"/>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95481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422919FC-7CE2-EC2C-C506-D6656418CD67}"/>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a:t>
            </a:r>
          </a:p>
        </p:txBody>
      </p:sp>
      <p:sp>
        <p:nvSpPr>
          <p:cNvPr id="3" name="Content Placeholder 2">
            <a:extLst>
              <a:ext uri="{FF2B5EF4-FFF2-40B4-BE49-F238E27FC236}">
                <a16:creationId xmlns:a16="http://schemas.microsoft.com/office/drawing/2014/main" id="{BAE29665-8FDB-8C91-ECF5-F4D16A797FB8}"/>
              </a:ext>
            </a:extLst>
          </p:cNvPr>
          <p:cNvSpPr>
            <a:spLocks noGrp="1"/>
          </p:cNvSpPr>
          <p:nvPr>
            <p:ph idx="1"/>
          </p:nvPr>
        </p:nvSpPr>
        <p:spPr>
          <a:xfrm>
            <a:off x="685801" y="2592572"/>
            <a:ext cx="10820400" cy="3198627"/>
          </a:xfrm>
        </p:spPr>
        <p:txBody>
          <a:bodyPr>
            <a:normAutofit/>
          </a:bodyPr>
          <a:lstStyle/>
          <a:p>
            <a:r>
              <a:rPr lang="en-US" dirty="0"/>
              <a:t>Treat query also as a document</a:t>
            </a:r>
          </a:p>
          <a:p>
            <a:r>
              <a:rPr lang="en-US" dirty="0"/>
              <a:t>Every document is represented in the word vector space</a:t>
            </a:r>
          </a:p>
          <a:p>
            <a:r>
              <a:rPr lang="en-US" dirty="0"/>
              <a:t>Similarity between documents is computed as the proximity in the word vector space</a:t>
            </a:r>
          </a:p>
          <a:p>
            <a:r>
              <a:rPr lang="en-US" dirty="0"/>
              <a:t>This similarity metric can be used for ranking the documents</a:t>
            </a:r>
          </a:p>
        </p:txBody>
      </p:sp>
      <p:sp>
        <p:nvSpPr>
          <p:cNvPr id="5" name="Footer Placeholder 4">
            <a:extLst>
              <a:ext uri="{FF2B5EF4-FFF2-40B4-BE49-F238E27FC236}">
                <a16:creationId xmlns:a16="http://schemas.microsoft.com/office/drawing/2014/main" id="{B5A915DE-B665-5DC4-97F8-3B0B6F7D0E19}"/>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709FF463-D31A-8C4C-F0DC-92366D71898E}"/>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09F8FF8E-8070-BC81-6B46-7F133B1EF384}"/>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18</a:t>
            </a:fld>
            <a:endParaRPr lang="en-US">
              <a:solidFill>
                <a:schemeClr val="tx2"/>
              </a:solidFill>
            </a:endParaRPr>
          </a:p>
        </p:txBody>
      </p:sp>
    </p:spTree>
    <p:extLst>
      <p:ext uri="{BB962C8B-B14F-4D97-AF65-F5344CB8AC3E}">
        <p14:creationId xmlns:p14="http://schemas.microsoft.com/office/powerpoint/2010/main" val="79141983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A3B57308-4564-882D-4003-C582A6BC943A}"/>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a:t>
            </a:r>
          </a:p>
        </p:txBody>
      </p:sp>
      <p:sp>
        <p:nvSpPr>
          <p:cNvPr id="5" name="Footer Placeholder 4">
            <a:extLst>
              <a:ext uri="{FF2B5EF4-FFF2-40B4-BE49-F238E27FC236}">
                <a16:creationId xmlns:a16="http://schemas.microsoft.com/office/drawing/2014/main" id="{56E53E79-01FC-017F-9936-F1A29D622057}"/>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1F2D854E-823D-2F3A-D373-647B0865458F}"/>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46AD59A9-8037-7955-C9A9-E1242F46F88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19</a:t>
            </a:fld>
            <a:endParaRPr lang="en-US">
              <a:solidFill>
                <a:schemeClr val="tx2"/>
              </a:solidFill>
            </a:endParaRPr>
          </a:p>
        </p:txBody>
      </p:sp>
      <p:sp>
        <p:nvSpPr>
          <p:cNvPr id="7" name="Content Placeholder 2">
            <a:extLst>
              <a:ext uri="{FF2B5EF4-FFF2-40B4-BE49-F238E27FC236}">
                <a16:creationId xmlns:a16="http://schemas.microsoft.com/office/drawing/2014/main" id="{D98F2B74-763E-03A2-E4B7-02D0E86215C5}"/>
              </a:ext>
            </a:extLst>
          </p:cNvPr>
          <p:cNvSpPr>
            <a:spLocks noGrp="1"/>
          </p:cNvSpPr>
          <p:nvPr>
            <p:ph idx="1"/>
          </p:nvPr>
        </p:nvSpPr>
        <p:spPr>
          <a:xfrm>
            <a:off x="685801" y="2592572"/>
            <a:ext cx="5410199" cy="3278003"/>
          </a:xfrm>
        </p:spPr>
        <p:txBody>
          <a:bodyPr>
            <a:normAutofit/>
          </a:bodyPr>
          <a:lstStyle/>
          <a:p>
            <a:r>
              <a:rPr lang="en-US" dirty="0"/>
              <a:t>Term-Document Incidence Matrix</a:t>
            </a:r>
          </a:p>
          <a:p>
            <a:pPr lvl="1"/>
            <a:r>
              <a:rPr lang="en-US" dirty="0"/>
              <a:t>Create a set of all possible words in the document collection (</a:t>
            </a:r>
            <a:r>
              <a:rPr lang="en-US" b="1" dirty="0"/>
              <a:t>Vocabulary</a:t>
            </a:r>
            <a:r>
              <a:rPr lang="en-US" dirty="0"/>
              <a:t>)</a:t>
            </a:r>
          </a:p>
          <a:p>
            <a:pPr lvl="1"/>
            <a:r>
              <a:rPr lang="en-US" dirty="0"/>
              <a:t>For every term in the vocabulary, have an entry </a:t>
            </a:r>
            <a:r>
              <a:rPr lang="en-US" b="1" dirty="0"/>
              <a:t>1 </a:t>
            </a:r>
            <a:r>
              <a:rPr lang="en-US" dirty="0"/>
              <a:t>if the word/term is present in the document else </a:t>
            </a:r>
            <a:r>
              <a:rPr lang="en-US" b="1" dirty="0"/>
              <a:t>0</a:t>
            </a:r>
          </a:p>
          <a:p>
            <a:r>
              <a:rPr lang="en-US" dirty="0"/>
              <a:t>We can represent the query also using this term-incidence matrix</a:t>
            </a:r>
          </a:p>
        </p:txBody>
      </p:sp>
      <p:graphicFrame>
        <p:nvGraphicFramePr>
          <p:cNvPr id="8" name="Table 7">
            <a:extLst>
              <a:ext uri="{FF2B5EF4-FFF2-40B4-BE49-F238E27FC236}">
                <a16:creationId xmlns:a16="http://schemas.microsoft.com/office/drawing/2014/main" id="{833E3982-44BA-511F-F028-1A60CC306FDC}"/>
              </a:ext>
            </a:extLst>
          </p:cNvPr>
          <p:cNvGraphicFramePr>
            <a:graphicFrameLocks noGrp="1"/>
          </p:cNvGraphicFramePr>
          <p:nvPr>
            <p:extLst>
              <p:ext uri="{D42A27DB-BD31-4B8C-83A1-F6EECF244321}">
                <p14:modId xmlns:p14="http://schemas.microsoft.com/office/powerpoint/2010/main" val="880546340"/>
              </p:ext>
            </p:extLst>
          </p:nvPr>
        </p:nvGraphicFramePr>
        <p:xfrm>
          <a:off x="6096000" y="2880438"/>
          <a:ext cx="5829956" cy="2449604"/>
        </p:xfrm>
        <a:graphic>
          <a:graphicData uri="http://schemas.openxmlformats.org/drawingml/2006/table">
            <a:tbl>
              <a:tblPr firstRow="1" bandRow="1">
                <a:tableStyleId>{2D5ABB26-0587-4C30-8999-92F81FD0307C}</a:tableStyleId>
              </a:tblPr>
              <a:tblGrid>
                <a:gridCol w="1457489">
                  <a:extLst>
                    <a:ext uri="{9D8B030D-6E8A-4147-A177-3AD203B41FA5}">
                      <a16:colId xmlns:a16="http://schemas.microsoft.com/office/drawing/2014/main" val="3300786996"/>
                    </a:ext>
                  </a:extLst>
                </a:gridCol>
                <a:gridCol w="1457489">
                  <a:extLst>
                    <a:ext uri="{9D8B030D-6E8A-4147-A177-3AD203B41FA5}">
                      <a16:colId xmlns:a16="http://schemas.microsoft.com/office/drawing/2014/main" val="3327914173"/>
                    </a:ext>
                  </a:extLst>
                </a:gridCol>
                <a:gridCol w="1457489">
                  <a:extLst>
                    <a:ext uri="{9D8B030D-6E8A-4147-A177-3AD203B41FA5}">
                      <a16:colId xmlns:a16="http://schemas.microsoft.com/office/drawing/2014/main" val="566153518"/>
                    </a:ext>
                  </a:extLst>
                </a:gridCol>
                <a:gridCol w="1457489">
                  <a:extLst>
                    <a:ext uri="{9D8B030D-6E8A-4147-A177-3AD203B41FA5}">
                      <a16:colId xmlns:a16="http://schemas.microsoft.com/office/drawing/2014/main" val="1022741748"/>
                    </a:ext>
                  </a:extLst>
                </a:gridCol>
              </a:tblGrid>
              <a:tr h="612401">
                <a:tc>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climate</a:t>
                      </a:r>
                    </a:p>
                  </a:txBody>
                  <a:tcPr>
                    <a:lnT w="12700" cap="flat" cmpd="sng" algn="ctr">
                      <a:solidFill>
                        <a:schemeClr val="tx1"/>
                      </a:solidFill>
                      <a:prstDash val="solid"/>
                      <a:round/>
                      <a:headEnd type="none" w="med" len="med"/>
                      <a:tailEnd type="none" w="med" len="med"/>
                    </a:lnT>
                  </a:tcPr>
                </a:tc>
                <a:tc>
                  <a:txBody>
                    <a:bodyPr/>
                    <a:lstStyle/>
                    <a:p>
                      <a:r>
                        <a:rPr lang="en-US" dirty="0"/>
                        <a:t>USA</a:t>
                      </a:r>
                    </a:p>
                  </a:txBody>
                  <a:tcPr>
                    <a:lnT w="12700" cap="flat" cmpd="sng" algn="ctr">
                      <a:solidFill>
                        <a:schemeClr val="tx1"/>
                      </a:solidFill>
                      <a:prstDash val="solid"/>
                      <a:round/>
                      <a:headEnd type="none" w="med" len="med"/>
                      <a:tailEnd type="none" w="med" len="med"/>
                    </a:lnT>
                  </a:tcPr>
                </a:tc>
                <a:tc>
                  <a:txBody>
                    <a:bodyPr/>
                    <a:lstStyle/>
                    <a:p>
                      <a:r>
                        <a:rPr lang="en-US"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513537"/>
                  </a:ext>
                </a:extLst>
              </a:tr>
              <a:tr h="612401">
                <a:tc>
                  <a:txBody>
                    <a:bodyPr/>
                    <a:lstStyle/>
                    <a:p>
                      <a:r>
                        <a:rPr lang="en-US" dirty="0"/>
                        <a:t>Document 1</a:t>
                      </a:r>
                    </a:p>
                  </a:txBody>
                  <a:tcPr>
                    <a:lnL w="12700" cap="flat" cmpd="sng" algn="ctr">
                      <a:solidFill>
                        <a:schemeClr val="tx1"/>
                      </a:solidFill>
                      <a:prstDash val="solid"/>
                      <a:round/>
                      <a:headEnd type="none" w="med" len="med"/>
                      <a:tailEnd type="none" w="med" len="med"/>
                    </a:lnL>
                  </a:tcPr>
                </a:tc>
                <a:tc>
                  <a:txBody>
                    <a:bodyPr/>
                    <a:lstStyle/>
                    <a:p>
                      <a:r>
                        <a:rPr lang="en-US" dirty="0"/>
                        <a:t>1</a:t>
                      </a:r>
                    </a:p>
                  </a:txBody>
                  <a:tcPr/>
                </a:tc>
                <a:tc>
                  <a:txBody>
                    <a:bodyPr/>
                    <a:lstStyle/>
                    <a:p>
                      <a:r>
                        <a:rPr lang="en-US" dirty="0"/>
                        <a:t>0</a:t>
                      </a:r>
                    </a:p>
                  </a:txBody>
                  <a:tcPr/>
                </a:tc>
                <a:tc>
                  <a:txBody>
                    <a:bodyPr/>
                    <a:lstStyle/>
                    <a:p>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0130047"/>
                  </a:ext>
                </a:extLst>
              </a:tr>
              <a:tr h="6124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Document 2</a:t>
                      </a:r>
                    </a:p>
                  </a:txBody>
                  <a:tcPr>
                    <a:lnL w="12700" cap="flat" cmpd="sng" algn="ctr">
                      <a:solidFill>
                        <a:schemeClr val="tx1"/>
                      </a:solidFill>
                      <a:prstDash val="solid"/>
                      <a:round/>
                      <a:headEnd type="none" w="med" len="med"/>
                      <a:tailEnd type="none" w="med" len="med"/>
                    </a:lnL>
                  </a:tcPr>
                </a:tc>
                <a:tc>
                  <a:txBody>
                    <a:bodyPr/>
                    <a:lstStyle/>
                    <a:p>
                      <a:r>
                        <a:rPr lang="en-US" dirty="0"/>
                        <a:t>0</a:t>
                      </a:r>
                    </a:p>
                  </a:txBody>
                  <a:tcPr/>
                </a:tc>
                <a:tc>
                  <a:txBody>
                    <a:bodyPr/>
                    <a:lstStyle/>
                    <a:p>
                      <a:r>
                        <a:rPr lang="en-US" dirty="0"/>
                        <a:t>1</a:t>
                      </a:r>
                    </a:p>
                  </a:txBody>
                  <a:tcPr/>
                </a:tc>
                <a:tc>
                  <a:txBody>
                    <a:bodyPr/>
                    <a:lstStyle/>
                    <a:p>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285990"/>
                  </a:ext>
                </a:extLst>
              </a:tr>
              <a:tr h="612401">
                <a:tc>
                  <a:txBody>
                    <a:bodyPr/>
                    <a:lstStyle/>
                    <a:p>
                      <a:r>
                        <a:rPr lang="en-US" dirty="0"/>
                        <a:t>query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0</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3939870"/>
                  </a:ext>
                </a:extLst>
              </a:tr>
            </a:tbl>
          </a:graphicData>
        </a:graphic>
      </p:graphicFrame>
    </p:spTree>
    <p:extLst>
      <p:ext uri="{BB962C8B-B14F-4D97-AF65-F5344CB8AC3E}">
        <p14:creationId xmlns:p14="http://schemas.microsoft.com/office/powerpoint/2010/main" val="410748255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22C82C-4A53-DD74-17E0-0AAD37779F46}"/>
              </a:ext>
            </a:extLst>
          </p:cNvPr>
          <p:cNvSpPr>
            <a:spLocks noGrp="1"/>
          </p:cNvSpPr>
          <p:nvPr>
            <p:ph type="title"/>
          </p:nvPr>
        </p:nvSpPr>
        <p:spPr/>
        <p:txBody>
          <a:bodyPr>
            <a:normAutofit/>
          </a:bodyPr>
          <a:lstStyle/>
          <a:p>
            <a:pPr>
              <a:spcBef>
                <a:spcPts val="0"/>
              </a:spcBef>
              <a:spcAft>
                <a:spcPts val="1000"/>
              </a:spcAft>
              <a:buClr>
                <a:prstClr val="white"/>
              </a:buClr>
              <a:buSzPct val="100000"/>
              <a:defRPr/>
            </a:pPr>
            <a:r>
              <a:rPr lang="en-US" b="1" dirty="0"/>
              <a:t>Slides adapted from:</a:t>
            </a:r>
            <a:br>
              <a:rPr lang="en-US" dirty="0"/>
            </a:b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Information Retrieval: An Introduction. </a:t>
            </a:r>
            <a:r>
              <a:rPr kumimoji="0" lang="en-IN" sz="1800" b="0" i="0" u="none" strike="noStrike" kern="1200" cap="none" spc="0" normalizeH="0" baseline="0" noProof="0" dirty="0" err="1">
                <a:ln>
                  <a:noFill/>
                </a:ln>
                <a:solidFill>
                  <a:prstClr val="white"/>
                </a:solidFill>
                <a:effectLst/>
                <a:uLnTx/>
                <a:uFillTx/>
                <a:latin typeface="Calibri" panose="020F0502020204030204"/>
                <a:ea typeface="+mn-ea"/>
                <a:cs typeface="+mn-cs"/>
              </a:rPr>
              <a:t>Dr.</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Grace Hui Yang, </a:t>
            </a:r>
            <a:r>
              <a:rPr kumimoji="0" lang="en-IN" sz="1800" b="0" i="0" u="none" strike="noStrike" kern="1200" cap="none" spc="0" normalizeH="0" baseline="0" noProof="0" dirty="0" err="1">
                <a:ln>
                  <a:noFill/>
                </a:ln>
                <a:solidFill>
                  <a:prstClr val="white"/>
                </a:solidFill>
                <a:effectLst/>
                <a:uLnTx/>
                <a:uFillTx/>
                <a:latin typeface="Calibri" panose="020F0502020204030204"/>
                <a:ea typeface="+mn-ea"/>
                <a:cs typeface="+mn-cs"/>
              </a:rPr>
              <a:t>InfoSense</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2019</a:t>
            </a:r>
            <a:b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Introduction to Information Retrieval. C.D. Manning, P. Raghavan, H. </a:t>
            </a:r>
            <a:r>
              <a:rPr kumimoji="0" lang="en-IN" sz="1800" b="0" i="0" u="none" strike="noStrike" kern="1200" cap="none" spc="0" normalizeH="0" baseline="0" noProof="0" dirty="0" err="1">
                <a:ln>
                  <a:noFill/>
                </a:ln>
                <a:solidFill>
                  <a:prstClr val="white"/>
                </a:solidFill>
                <a:effectLst/>
                <a:uLnTx/>
                <a:uFillTx/>
                <a:latin typeface="Calibri" panose="020F0502020204030204"/>
                <a:ea typeface="+mn-ea"/>
                <a:cs typeface="+mn-cs"/>
              </a:rPr>
              <a:t>Schütze</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Cambridge UP, 2008.</a:t>
            </a:r>
            <a:endParaRPr lang="en-US" dirty="0"/>
          </a:p>
        </p:txBody>
      </p:sp>
      <p:sp>
        <p:nvSpPr>
          <p:cNvPr id="4" name="Date Placeholder 3">
            <a:extLst>
              <a:ext uri="{FF2B5EF4-FFF2-40B4-BE49-F238E27FC236}">
                <a16:creationId xmlns:a16="http://schemas.microsoft.com/office/drawing/2014/main" id="{801BC061-D2B5-62AB-23FB-E3E1DF934F5F}"/>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65C50B34-2BB9-6EA6-0450-638F0E248505}"/>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1C2CC1AA-B4FE-3BB4-708F-6B8232CF6924}"/>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182065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274C2826-889F-CCC8-FAC4-0585E68AEC52}"/>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SIMILARITY COMPUTATION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1A6EEB-82EB-C2F2-05DE-68F6767EEC7D}"/>
                  </a:ext>
                </a:extLst>
              </p:cNvPr>
              <p:cNvSpPr>
                <a:spLocks noGrp="1"/>
              </p:cNvSpPr>
              <p:nvPr>
                <p:ph idx="1"/>
              </p:nvPr>
            </p:nvSpPr>
            <p:spPr>
              <a:xfrm>
                <a:off x="685801" y="2592572"/>
                <a:ext cx="5410199" cy="3198627"/>
              </a:xfrm>
            </p:spPr>
            <p:txBody>
              <a:bodyPr>
                <a:normAutofit/>
              </a:bodyPr>
              <a:lstStyle/>
              <a:p>
                <a:r>
                  <a:rPr lang="en-US" b="1" dirty="0"/>
                  <a:t>Euclidean Distance:</a:t>
                </a:r>
              </a:p>
              <a:p>
                <a:pPr lvl="1"/>
                <a:r>
                  <a:rPr lang="en-US" dirty="0"/>
                  <a:t>If document d = (d</a:t>
                </a:r>
                <a:r>
                  <a:rPr lang="en-US" baseline="-25000" dirty="0"/>
                  <a:t>1</a:t>
                </a:r>
                <a:r>
                  <a:rPr lang="en-US" dirty="0"/>
                  <a:t>, d</a:t>
                </a:r>
                <a:r>
                  <a:rPr lang="en-US" baseline="-25000" dirty="0"/>
                  <a:t>2</a:t>
                </a:r>
                <a:r>
                  <a:rPr lang="en-US" dirty="0"/>
                  <a:t>, …, </a:t>
                </a:r>
                <a:r>
                  <a:rPr lang="en-US" dirty="0" err="1"/>
                  <a:t>d</a:t>
                </a:r>
                <a:r>
                  <a:rPr lang="en-US" baseline="-25000" dirty="0" err="1"/>
                  <a:t>n</a:t>
                </a:r>
                <a:r>
                  <a:rPr lang="en-US" dirty="0"/>
                  <a:t>) and q = (q</a:t>
                </a:r>
                <a:r>
                  <a:rPr lang="en-US" baseline="-25000" dirty="0"/>
                  <a:t>1</a:t>
                </a:r>
                <a:r>
                  <a:rPr lang="en-US" dirty="0"/>
                  <a:t>, q</a:t>
                </a:r>
                <a:r>
                  <a:rPr lang="en-US" baseline="-25000" dirty="0"/>
                  <a:t>2</a:t>
                </a:r>
                <a:r>
                  <a:rPr lang="en-US" dirty="0"/>
                  <a:t>, …, q</a:t>
                </a:r>
                <a:r>
                  <a:rPr lang="en-US" baseline="-25000" dirty="0"/>
                  <a:t>n</a:t>
                </a:r>
                <a:r>
                  <a:rPr lang="en-US" dirty="0"/>
                  <a:t>)</a:t>
                </a:r>
              </a:p>
              <a:p>
                <a:pPr lvl="1"/>
                <a:r>
                  <a:rPr lang="en-US" dirty="0"/>
                  <a:t>n is the length of vocabulary</a:t>
                </a:r>
              </a:p>
              <a:p>
                <a:pPr lvl="1"/>
                <a:r>
                  <a:rPr lang="en-US" dirty="0"/>
                  <a:t>S(d, q) = </a:t>
                </a:r>
                <a14:m>
                  <m:oMath xmlns:m="http://schemas.openxmlformats.org/officeDocument/2006/math">
                    <m:rad>
                      <m:radPr>
                        <m:degHide m:val="on"/>
                        <m:ctrlPr>
                          <a:rPr lang="en-US" i="1" smtClean="0">
                            <a:latin typeface="Cambria Math" panose="02040503050406030204" pitchFamily="18" charset="0"/>
                          </a:rPr>
                        </m:ctrlPr>
                      </m:radPr>
                      <m:deg/>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𝑑</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r>
                                  <a:rPr lang="en-US" b="0" i="1" smtClean="0">
                                    <a:latin typeface="Cambria Math" panose="02040503050406030204" pitchFamily="18" charset="0"/>
                                  </a:rPr>
                                  <m:t>2</m:t>
                                </m:r>
                              </m:sup>
                            </m:sSup>
                          </m:e>
                        </m:nary>
                      </m:e>
                    </m:rad>
                  </m:oMath>
                </a14:m>
                <a:endParaRPr lang="en-US" dirty="0"/>
              </a:p>
              <a:p>
                <a:r>
                  <a:rPr lang="en-US" b="1" dirty="0"/>
                  <a:t>Cosine Similarity</a:t>
                </a:r>
                <a:r>
                  <a:rPr lang="en-US" dirty="0"/>
                  <a:t>:</a:t>
                </a:r>
              </a:p>
              <a:p>
                <a:pPr lvl="1"/>
                <a14:m>
                  <m:oMath xmlns:m="http://schemas.openxmlformats.org/officeDocument/2006/math">
                    <m:func>
                      <m:funcPr>
                        <m:ctrlPr>
                          <a:rPr lang="en-US" b="1"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1" i="1" smtClean="0">
                                <a:latin typeface="Cambria Math" panose="02040503050406030204" pitchFamily="18" charset="0"/>
                              </a:rPr>
                            </m:ctrlPr>
                          </m:dPr>
                          <m:e>
                            <m:r>
                              <a:rPr lang="en-US" b="1" i="1" smtClean="0">
                                <a:latin typeface="Cambria Math" panose="02040503050406030204" pitchFamily="18" charset="0"/>
                              </a:rPr>
                              <m:t>𝒅</m:t>
                            </m:r>
                            <m:r>
                              <a:rPr lang="en-US" b="1" i="1" smtClean="0">
                                <a:latin typeface="Cambria Math" panose="02040503050406030204" pitchFamily="18" charset="0"/>
                              </a:rPr>
                              <m:t>,</m:t>
                            </m:r>
                            <m:r>
                              <a:rPr lang="en-US" b="1" i="1" smtClean="0">
                                <a:latin typeface="Cambria Math" panose="02040503050406030204" pitchFamily="18" charset="0"/>
                              </a:rPr>
                              <m:t>𝒒</m:t>
                            </m:r>
                          </m:e>
                        </m:d>
                      </m:e>
                    </m:func>
                    <m:r>
                      <a:rPr lang="en-US" b="1" i="1" smtClean="0">
                        <a:latin typeface="Cambria Math" panose="02040503050406030204" pitchFamily="18" charset="0"/>
                      </a:rPr>
                      <m:t>= </m:t>
                    </m:r>
                    <m:f>
                      <m:fPr>
                        <m:ctrlPr>
                          <a:rPr lang="en-US" b="1" i="1" smtClean="0">
                            <a:latin typeface="Cambria Math" panose="02040503050406030204" pitchFamily="18" charset="0"/>
                          </a:rPr>
                        </m:ctrlPr>
                      </m:fPr>
                      <m:num>
                        <m:r>
                          <a:rPr lang="en-US" b="1" i="1" smtClean="0">
                            <a:latin typeface="Cambria Math" panose="02040503050406030204" pitchFamily="18" charset="0"/>
                          </a:rPr>
                          <m:t>𝒅</m:t>
                        </m:r>
                        <m:r>
                          <a:rPr lang="en-US" b="1" i="1" smtClean="0">
                            <a:latin typeface="Cambria Math" panose="02040503050406030204" pitchFamily="18" charset="0"/>
                          </a:rPr>
                          <m:t> ⋅</m:t>
                        </m:r>
                        <m:r>
                          <a:rPr lang="en-US" b="1" i="1" smtClean="0">
                            <a:latin typeface="Cambria Math" panose="02040503050406030204" pitchFamily="18" charset="0"/>
                          </a:rPr>
                          <m:t>𝒒</m:t>
                        </m:r>
                      </m:num>
                      <m:den>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𝒅</m:t>
                            </m:r>
                          </m:e>
                        </m:d>
                        <m:r>
                          <a:rPr lang="en-US" b="1" i="1" smtClean="0">
                            <a:latin typeface="Cambria Math" panose="02040503050406030204" pitchFamily="18" charset="0"/>
                          </a:rPr>
                          <m:t>|</m:t>
                        </m:r>
                        <m:r>
                          <a:rPr lang="en-US" b="1" i="1" smtClean="0">
                            <a:latin typeface="Cambria Math" panose="02040503050406030204" pitchFamily="18" charset="0"/>
                          </a:rPr>
                          <m:t>𝒒</m:t>
                        </m:r>
                        <m:r>
                          <a:rPr lang="en-US" b="1" i="1" smtClean="0">
                            <a:latin typeface="Cambria Math" panose="02040503050406030204" pitchFamily="18" charset="0"/>
                          </a:rPr>
                          <m:t>|</m:t>
                        </m:r>
                      </m:den>
                    </m:f>
                    <m:r>
                      <a:rPr lang="en-US" b="1" i="1" smtClean="0">
                        <a:latin typeface="Cambria Math" panose="02040503050406030204" pitchFamily="18" charset="0"/>
                      </a:rPr>
                      <m:t>= </m:t>
                    </m:r>
                    <m:f>
                      <m:fPr>
                        <m:ctrlPr>
                          <a:rPr lang="en-US" b="1" i="1" smtClean="0">
                            <a:latin typeface="Cambria Math" panose="02040503050406030204" pitchFamily="18" charset="0"/>
                          </a:rPr>
                        </m:ctrlPr>
                      </m:fPr>
                      <m:num>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sSub>
                              <m:sSubPr>
                                <m:ctrlPr>
                                  <a:rPr lang="en-US" b="1" i="1" smtClean="0">
                                    <a:latin typeface="Cambria Math" panose="02040503050406030204" pitchFamily="18"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𝒊</m:t>
                                </m:r>
                              </m:sub>
                            </m:sSub>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𝒊</m:t>
                                </m:r>
                              </m:sub>
                            </m:sSub>
                          </m:e>
                        </m:nary>
                      </m:num>
                      <m:den>
                        <m:rad>
                          <m:radPr>
                            <m:degHide m:val="on"/>
                            <m:ctrlPr>
                              <a:rPr lang="en-US" b="1" i="1" smtClean="0">
                                <a:latin typeface="Cambria Math" panose="02040503050406030204" pitchFamily="18" charset="0"/>
                              </a:rPr>
                            </m:ctrlPr>
                          </m:radPr>
                          <m:deg/>
                          <m:e>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𝒅</m:t>
                                    </m:r>
                                  </m:e>
                                  <m:sub>
                                    <m:r>
                                      <a:rPr lang="en-US" b="1" i="1" smtClean="0">
                                        <a:latin typeface="Cambria Math" panose="02040503050406030204" pitchFamily="18" charset="0"/>
                                      </a:rPr>
                                      <m:t>𝒊</m:t>
                                    </m:r>
                                  </m:sub>
                                  <m:sup>
                                    <m:r>
                                      <a:rPr lang="en-US" b="1" i="1" smtClean="0">
                                        <a:latin typeface="Cambria Math" panose="02040503050406030204" pitchFamily="18" charset="0"/>
                                      </a:rPr>
                                      <m:t>𝟐</m:t>
                                    </m:r>
                                  </m:sup>
                                </m:sSubSup>
                              </m:e>
                            </m:nary>
                          </m:e>
                        </m:rad>
                        <m:r>
                          <a:rPr lang="en-US" b="1" i="1" smtClean="0">
                            <a:latin typeface="Cambria Math" panose="02040503050406030204" pitchFamily="18" charset="0"/>
                          </a:rPr>
                          <m:t> </m:t>
                        </m:r>
                        <m:rad>
                          <m:radPr>
                            <m:degHide m:val="on"/>
                            <m:ctrlPr>
                              <a:rPr lang="en-US" b="1" i="1" smtClean="0">
                                <a:latin typeface="Cambria Math" panose="02040503050406030204" pitchFamily="18" charset="0"/>
                              </a:rPr>
                            </m:ctrlPr>
                          </m:radPr>
                          <m:deg/>
                          <m:e>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𝒒</m:t>
                                    </m:r>
                                  </m:e>
                                  <m:sub>
                                    <m:r>
                                      <a:rPr lang="en-US" b="1" i="1" smtClean="0">
                                        <a:latin typeface="Cambria Math" panose="02040503050406030204" pitchFamily="18" charset="0"/>
                                      </a:rPr>
                                      <m:t>𝒊</m:t>
                                    </m:r>
                                  </m:sub>
                                  <m:sup>
                                    <m:r>
                                      <a:rPr lang="en-US" b="1" i="1" smtClean="0">
                                        <a:latin typeface="Cambria Math" panose="02040503050406030204" pitchFamily="18" charset="0"/>
                                      </a:rPr>
                                      <m:t>𝟐</m:t>
                                    </m:r>
                                  </m:sup>
                                </m:sSubSup>
                              </m:e>
                            </m:nary>
                          </m:e>
                        </m:rad>
                        <m:r>
                          <a:rPr lang="en-US" b="1" i="1" smtClean="0">
                            <a:latin typeface="Cambria Math" panose="02040503050406030204" pitchFamily="18" charset="0"/>
                          </a:rPr>
                          <m:t> </m:t>
                        </m:r>
                      </m:den>
                    </m:f>
                  </m:oMath>
                </a14:m>
                <a:r>
                  <a:rPr lang="en-US" b="1" dirty="0"/>
                  <a:t> </a:t>
                </a:r>
              </a:p>
            </p:txBody>
          </p:sp>
        </mc:Choice>
        <mc:Fallback xmlns="">
          <p:sp>
            <p:nvSpPr>
              <p:cNvPr id="3" name="Content Placeholder 2">
                <a:extLst>
                  <a:ext uri="{FF2B5EF4-FFF2-40B4-BE49-F238E27FC236}">
                    <a16:creationId xmlns:a16="http://schemas.microsoft.com/office/drawing/2014/main" id="{FE1A6EEB-82EB-C2F2-05DE-68F6767EEC7D}"/>
                  </a:ext>
                </a:extLst>
              </p:cNvPr>
              <p:cNvSpPr>
                <a:spLocks noGrp="1" noRot="1" noChangeAspect="1" noMove="1" noResize="1" noEditPoints="1" noAdjustHandles="1" noChangeArrowheads="1" noChangeShapeType="1" noTextEdit="1"/>
              </p:cNvSpPr>
              <p:nvPr>
                <p:ph idx="1"/>
              </p:nvPr>
            </p:nvSpPr>
            <p:spPr>
              <a:xfrm>
                <a:off x="685801" y="2592572"/>
                <a:ext cx="5410199" cy="3198627"/>
              </a:xfrm>
              <a:blipFill>
                <a:blip r:embed="rId3"/>
                <a:stretch>
                  <a:fillRect l="-937" b="-2767"/>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25827DBE-7842-0ECB-DCA2-409346C5C59A}"/>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617169F-A0C5-7826-7597-6DB250F3F875}"/>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895720E8-A05D-49A3-0B27-A6CC138E950A}"/>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20</a:t>
            </a:fld>
            <a:endParaRPr lang="en-US">
              <a:solidFill>
                <a:schemeClr val="tx2"/>
              </a:solidFill>
            </a:endParaRPr>
          </a:p>
        </p:txBody>
      </p:sp>
      <p:sp>
        <p:nvSpPr>
          <p:cNvPr id="9" name="Content Placeholder 2">
            <a:extLst>
              <a:ext uri="{FF2B5EF4-FFF2-40B4-BE49-F238E27FC236}">
                <a16:creationId xmlns:a16="http://schemas.microsoft.com/office/drawing/2014/main" id="{AA404F3D-DCE1-A6BC-5E8D-CB904E77A3A1}"/>
              </a:ext>
            </a:extLst>
          </p:cNvPr>
          <p:cNvSpPr txBox="1">
            <a:spLocks/>
          </p:cNvSpPr>
          <p:nvPr/>
        </p:nvSpPr>
        <p:spPr>
          <a:xfrm>
            <a:off x="5884560" y="2592571"/>
            <a:ext cx="5410199" cy="319862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t>Intuitively, the larger the overlap of words between the query and document, the larger will be the similarity</a:t>
            </a:r>
          </a:p>
        </p:txBody>
      </p:sp>
    </p:spTree>
    <p:extLst>
      <p:ext uri="{BB962C8B-B14F-4D97-AF65-F5344CB8AC3E}">
        <p14:creationId xmlns:p14="http://schemas.microsoft.com/office/powerpoint/2010/main" val="104612574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38B55FA-8FC4-A24E-B350-FDB52216F90C}"/>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Term Weighting</a:t>
            </a:r>
          </a:p>
        </p:txBody>
      </p:sp>
      <p:sp>
        <p:nvSpPr>
          <p:cNvPr id="3" name="Content Placeholder 2">
            <a:extLst>
              <a:ext uri="{FF2B5EF4-FFF2-40B4-BE49-F238E27FC236}">
                <a16:creationId xmlns:a16="http://schemas.microsoft.com/office/drawing/2014/main" id="{9428CA54-7EC8-B495-5A09-E19F6B7D5AE4}"/>
              </a:ext>
            </a:extLst>
          </p:cNvPr>
          <p:cNvSpPr>
            <a:spLocks noGrp="1"/>
          </p:cNvSpPr>
          <p:nvPr>
            <p:ph idx="1"/>
          </p:nvPr>
        </p:nvSpPr>
        <p:spPr>
          <a:xfrm>
            <a:off x="685801" y="2592572"/>
            <a:ext cx="5328500" cy="3278002"/>
          </a:xfrm>
        </p:spPr>
        <p:txBody>
          <a:bodyPr>
            <a:normAutofit/>
          </a:bodyPr>
          <a:lstStyle/>
          <a:p>
            <a:r>
              <a:rPr lang="en-US" dirty="0"/>
              <a:t>Consider the query</a:t>
            </a:r>
          </a:p>
          <a:p>
            <a:pPr lvl="1"/>
            <a:r>
              <a:rPr lang="en-US" dirty="0">
                <a:highlight>
                  <a:srgbClr val="00FFFF"/>
                </a:highlight>
              </a:rPr>
              <a:t>Impact of climate change on India based on IPCC report</a:t>
            </a:r>
          </a:p>
          <a:p>
            <a:r>
              <a:rPr lang="en-US" dirty="0"/>
              <a:t>It is important to give importance to words/terms relevant for retrieval</a:t>
            </a:r>
          </a:p>
          <a:p>
            <a:r>
              <a:rPr lang="en-US" dirty="0"/>
              <a:t>Our encoding gives importance to all words in query/document</a:t>
            </a:r>
          </a:p>
        </p:txBody>
      </p:sp>
      <p:sp>
        <p:nvSpPr>
          <p:cNvPr id="5" name="Footer Placeholder 4">
            <a:extLst>
              <a:ext uri="{FF2B5EF4-FFF2-40B4-BE49-F238E27FC236}">
                <a16:creationId xmlns:a16="http://schemas.microsoft.com/office/drawing/2014/main" id="{47491C61-EFC9-E5DA-AB93-477838179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4EF180A2-8B05-BC19-5F70-125F06EC3304}"/>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BED5789-D744-D214-BD47-D7FB5A12956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21</a:t>
            </a:fld>
            <a:endParaRPr lang="en-US">
              <a:solidFill>
                <a:schemeClr val="tx2"/>
              </a:solidFill>
            </a:endParaRPr>
          </a:p>
        </p:txBody>
      </p:sp>
      <p:graphicFrame>
        <p:nvGraphicFramePr>
          <p:cNvPr id="7" name="Table 6">
            <a:extLst>
              <a:ext uri="{FF2B5EF4-FFF2-40B4-BE49-F238E27FC236}">
                <a16:creationId xmlns:a16="http://schemas.microsoft.com/office/drawing/2014/main" id="{9FEAC4C6-F008-154D-65FD-A66E544EEB38}"/>
              </a:ext>
            </a:extLst>
          </p:cNvPr>
          <p:cNvGraphicFramePr>
            <a:graphicFrameLocks noGrp="1"/>
          </p:cNvGraphicFramePr>
          <p:nvPr>
            <p:extLst>
              <p:ext uri="{D42A27DB-BD31-4B8C-83A1-F6EECF244321}">
                <p14:modId xmlns:p14="http://schemas.microsoft.com/office/powerpoint/2010/main" val="4275236007"/>
              </p:ext>
            </p:extLst>
          </p:nvPr>
        </p:nvGraphicFramePr>
        <p:xfrm>
          <a:off x="6096000" y="3305274"/>
          <a:ext cx="5880751" cy="1648882"/>
        </p:xfrm>
        <a:graphic>
          <a:graphicData uri="http://schemas.openxmlformats.org/drawingml/2006/table">
            <a:tbl>
              <a:tblPr firstRow="1" bandRow="1">
                <a:tableStyleId>{2D5ABB26-0587-4C30-8999-92F81FD0307C}</a:tableStyleId>
              </a:tblPr>
              <a:tblGrid>
                <a:gridCol w="517471">
                  <a:extLst>
                    <a:ext uri="{9D8B030D-6E8A-4147-A177-3AD203B41FA5}">
                      <a16:colId xmlns:a16="http://schemas.microsoft.com/office/drawing/2014/main" val="1702178698"/>
                    </a:ext>
                  </a:extLst>
                </a:gridCol>
                <a:gridCol w="517471">
                  <a:extLst>
                    <a:ext uri="{9D8B030D-6E8A-4147-A177-3AD203B41FA5}">
                      <a16:colId xmlns:a16="http://schemas.microsoft.com/office/drawing/2014/main" val="1668778689"/>
                    </a:ext>
                  </a:extLst>
                </a:gridCol>
                <a:gridCol w="618533">
                  <a:extLst>
                    <a:ext uri="{9D8B030D-6E8A-4147-A177-3AD203B41FA5}">
                      <a16:colId xmlns:a16="http://schemas.microsoft.com/office/drawing/2014/main" val="2676509819"/>
                    </a:ext>
                  </a:extLst>
                </a:gridCol>
                <a:gridCol w="555767">
                  <a:extLst>
                    <a:ext uri="{9D8B030D-6E8A-4147-A177-3AD203B41FA5}">
                      <a16:colId xmlns:a16="http://schemas.microsoft.com/office/drawing/2014/main" val="3867346667"/>
                    </a:ext>
                  </a:extLst>
                </a:gridCol>
                <a:gridCol w="537100">
                  <a:extLst>
                    <a:ext uri="{9D8B030D-6E8A-4147-A177-3AD203B41FA5}">
                      <a16:colId xmlns:a16="http://schemas.microsoft.com/office/drawing/2014/main" val="1741603912"/>
                    </a:ext>
                  </a:extLst>
                </a:gridCol>
                <a:gridCol w="612743">
                  <a:extLst>
                    <a:ext uri="{9D8B030D-6E8A-4147-A177-3AD203B41FA5}">
                      <a16:colId xmlns:a16="http://schemas.microsoft.com/office/drawing/2014/main" val="1525137264"/>
                    </a:ext>
                  </a:extLst>
                </a:gridCol>
                <a:gridCol w="556181">
                  <a:extLst>
                    <a:ext uri="{9D8B030D-6E8A-4147-A177-3AD203B41FA5}">
                      <a16:colId xmlns:a16="http://schemas.microsoft.com/office/drawing/2014/main" val="3056509123"/>
                    </a:ext>
                  </a:extLst>
                </a:gridCol>
                <a:gridCol w="320511">
                  <a:extLst>
                    <a:ext uri="{9D8B030D-6E8A-4147-A177-3AD203B41FA5}">
                      <a16:colId xmlns:a16="http://schemas.microsoft.com/office/drawing/2014/main" val="4006556435"/>
                    </a:ext>
                  </a:extLst>
                </a:gridCol>
                <a:gridCol w="421462">
                  <a:extLst>
                    <a:ext uri="{9D8B030D-6E8A-4147-A177-3AD203B41FA5}">
                      <a16:colId xmlns:a16="http://schemas.microsoft.com/office/drawing/2014/main" val="2440905904"/>
                    </a:ext>
                  </a:extLst>
                </a:gridCol>
                <a:gridCol w="706041">
                  <a:extLst>
                    <a:ext uri="{9D8B030D-6E8A-4147-A177-3AD203B41FA5}">
                      <a16:colId xmlns:a16="http://schemas.microsoft.com/office/drawing/2014/main" val="807011416"/>
                    </a:ext>
                  </a:extLst>
                </a:gridCol>
                <a:gridCol w="517471">
                  <a:extLst>
                    <a:ext uri="{9D8B030D-6E8A-4147-A177-3AD203B41FA5}">
                      <a16:colId xmlns:a16="http://schemas.microsoft.com/office/drawing/2014/main" val="1483116152"/>
                    </a:ext>
                  </a:extLst>
                </a:gridCol>
              </a:tblGrid>
              <a:tr h="399460">
                <a:tc>
                  <a:txBody>
                    <a:bodyPr/>
                    <a:lstStyle/>
                    <a:p>
                      <a:endParaRPr lang="en-US" sz="1000" dirty="0"/>
                    </a:p>
                  </a:txBody>
                  <a:tcPr/>
                </a:tc>
                <a:tc>
                  <a:txBody>
                    <a:bodyPr/>
                    <a:lstStyle/>
                    <a:p>
                      <a:r>
                        <a:rPr lang="en-US" sz="1000" dirty="0"/>
                        <a:t>based</a:t>
                      </a:r>
                    </a:p>
                  </a:txBody>
                  <a:tcPr/>
                </a:tc>
                <a:tc>
                  <a:txBody>
                    <a:bodyPr/>
                    <a:lstStyle/>
                    <a:p>
                      <a:r>
                        <a:rPr lang="en-US" sz="1000" dirty="0"/>
                        <a:t>climate</a:t>
                      </a:r>
                    </a:p>
                  </a:txBody>
                  <a:tcPr/>
                </a:tc>
                <a:tc>
                  <a:txBody>
                    <a:bodyPr/>
                    <a:lstStyle/>
                    <a:p>
                      <a:r>
                        <a:rPr lang="en-US" sz="1000" dirty="0"/>
                        <a:t>change</a:t>
                      </a:r>
                    </a:p>
                  </a:txBody>
                  <a:tcPr/>
                </a:tc>
                <a:tc>
                  <a:txBody>
                    <a:bodyPr/>
                    <a:lstStyle/>
                    <a:p>
                      <a:r>
                        <a:rPr lang="en-US" sz="1000" dirty="0"/>
                        <a:t>IPCC</a:t>
                      </a:r>
                    </a:p>
                  </a:txBody>
                  <a:tcPr/>
                </a:tc>
                <a:tc>
                  <a:txBody>
                    <a:bodyPr/>
                    <a:lstStyle/>
                    <a:p>
                      <a:r>
                        <a:rPr lang="en-US" sz="1000" dirty="0"/>
                        <a:t>impact</a:t>
                      </a:r>
                    </a:p>
                  </a:txBody>
                  <a:tcPr/>
                </a:tc>
                <a:tc>
                  <a:txBody>
                    <a:bodyPr/>
                    <a:lstStyle/>
                    <a:p>
                      <a:r>
                        <a:rPr lang="en-US" sz="1000" dirty="0"/>
                        <a:t>India</a:t>
                      </a:r>
                    </a:p>
                  </a:txBody>
                  <a:tcPr/>
                </a:tc>
                <a:tc>
                  <a:txBody>
                    <a:bodyPr/>
                    <a:lstStyle/>
                    <a:p>
                      <a:r>
                        <a:rPr lang="en-US" sz="1000" dirty="0"/>
                        <a:t>of</a:t>
                      </a:r>
                    </a:p>
                  </a:txBody>
                  <a:tcPr/>
                </a:tc>
                <a:tc>
                  <a:txBody>
                    <a:bodyPr/>
                    <a:lstStyle/>
                    <a:p>
                      <a:r>
                        <a:rPr lang="en-US" sz="1000" dirty="0"/>
                        <a:t>on</a:t>
                      </a:r>
                    </a:p>
                  </a:txBody>
                  <a:tcPr/>
                </a:tc>
                <a:tc>
                  <a:txBody>
                    <a:bodyPr/>
                    <a:lstStyle/>
                    <a:p>
                      <a:r>
                        <a:rPr lang="en-US" sz="1000" dirty="0"/>
                        <a:t>to</a:t>
                      </a:r>
                    </a:p>
                  </a:txBody>
                  <a:tcPr/>
                </a:tc>
                <a:tc>
                  <a:txBody>
                    <a:bodyPr/>
                    <a:lstStyle/>
                    <a:p>
                      <a:r>
                        <a:rPr lang="en-US" sz="1000" dirty="0"/>
                        <a:t>report</a:t>
                      </a:r>
                    </a:p>
                  </a:txBody>
                  <a:tcPr/>
                </a:tc>
                <a:extLst>
                  <a:ext uri="{0D108BD9-81ED-4DB2-BD59-A6C34878D82A}">
                    <a16:rowId xmlns:a16="http://schemas.microsoft.com/office/drawing/2014/main" val="3971789684"/>
                  </a:ext>
                </a:extLst>
              </a:tr>
              <a:tr h="329199">
                <a:tc>
                  <a:txBody>
                    <a:bodyPr/>
                    <a:lstStyle/>
                    <a:p>
                      <a:r>
                        <a:rPr lang="en-US" sz="1000" dirty="0"/>
                        <a:t>Query</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1</a:t>
                      </a:r>
                    </a:p>
                  </a:txBody>
                  <a:tcPr/>
                </a:tc>
                <a:tc>
                  <a:txBody>
                    <a:bodyPr/>
                    <a:lstStyle/>
                    <a:p>
                      <a:r>
                        <a:rPr lang="en-US" sz="1000" dirty="0"/>
                        <a:t>0</a:t>
                      </a:r>
                    </a:p>
                  </a:txBody>
                  <a:tcPr/>
                </a:tc>
                <a:tc>
                  <a:txBody>
                    <a:bodyPr/>
                    <a:lstStyle/>
                    <a:p>
                      <a:r>
                        <a:rPr lang="en-US" sz="1000" dirty="0"/>
                        <a:t>1</a:t>
                      </a:r>
                    </a:p>
                  </a:txBody>
                  <a:tcPr/>
                </a:tc>
                <a:extLst>
                  <a:ext uri="{0D108BD9-81ED-4DB2-BD59-A6C34878D82A}">
                    <a16:rowId xmlns:a16="http://schemas.microsoft.com/office/drawing/2014/main" val="2795281093"/>
                  </a:ext>
                </a:extLst>
              </a:tr>
              <a:tr h="405871">
                <a:tc>
                  <a:txBody>
                    <a:bodyPr/>
                    <a:lstStyle/>
                    <a:p>
                      <a:r>
                        <a:rPr lang="en-US" sz="1000" dirty="0"/>
                        <a:t>…</a:t>
                      </a:r>
                    </a:p>
                  </a:txBody>
                  <a:tcPr/>
                </a:tc>
                <a:tc>
                  <a:txBody>
                    <a:bodyPr/>
                    <a:lstStyle/>
                    <a:p>
                      <a:r>
                        <a:rPr lang="en-US" sz="10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345568373"/>
                  </a:ext>
                </a:extLst>
              </a:tr>
              <a:tr h="514352">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818190311"/>
                  </a:ext>
                </a:extLst>
              </a:tr>
            </a:tbl>
          </a:graphicData>
        </a:graphic>
      </p:graphicFrame>
    </p:spTree>
    <p:extLst>
      <p:ext uri="{BB962C8B-B14F-4D97-AF65-F5344CB8AC3E}">
        <p14:creationId xmlns:p14="http://schemas.microsoft.com/office/powerpoint/2010/main" val="150429881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C04F8797-ED77-4C70-AAEA-0DE48267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CAD06229-FEB7-4CC9-8BE7-1A9457B9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42B44E02-2041-49BE-AF61-F91454DC3A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0549" r="62095"/>
          <a:stretch/>
        </p:blipFill>
        <p:spPr>
          <a:xfrm flipH="1">
            <a:off x="8948814" y="3265714"/>
            <a:ext cx="3243185" cy="1898718"/>
          </a:xfrm>
          <a:custGeom>
            <a:avLst/>
            <a:gdLst>
              <a:gd name="connsiteX0" fmla="*/ 220380 w 3243185"/>
              <a:gd name="connsiteY0" fmla="*/ 404386 h 1898718"/>
              <a:gd name="connsiteX1" fmla="*/ 278149 w 3243185"/>
              <a:gd name="connsiteY1" fmla="*/ 410805 h 1898718"/>
              <a:gd name="connsiteX2" fmla="*/ 297405 w 3243185"/>
              <a:gd name="connsiteY2" fmla="*/ 423642 h 1898718"/>
              <a:gd name="connsiteX3" fmla="*/ 316662 w 3243185"/>
              <a:gd name="connsiteY3" fmla="*/ 430061 h 1898718"/>
              <a:gd name="connsiteX4" fmla="*/ 355175 w 3243185"/>
              <a:gd name="connsiteY4" fmla="*/ 455737 h 1898718"/>
              <a:gd name="connsiteX5" fmla="*/ 406525 w 3243185"/>
              <a:gd name="connsiteY5" fmla="*/ 468574 h 1898718"/>
              <a:gd name="connsiteX6" fmla="*/ 425782 w 3243185"/>
              <a:gd name="connsiteY6" fmla="*/ 481412 h 1898718"/>
              <a:gd name="connsiteX7" fmla="*/ 445038 w 3243185"/>
              <a:gd name="connsiteY7" fmla="*/ 487831 h 1898718"/>
              <a:gd name="connsiteX8" fmla="*/ 483551 w 3243185"/>
              <a:gd name="connsiteY8" fmla="*/ 526344 h 1898718"/>
              <a:gd name="connsiteX9" fmla="*/ 483551 w 3243185"/>
              <a:gd name="connsiteY9" fmla="*/ 609788 h 1898718"/>
              <a:gd name="connsiteX10" fmla="*/ 445038 w 3243185"/>
              <a:gd name="connsiteY10" fmla="*/ 635464 h 1898718"/>
              <a:gd name="connsiteX11" fmla="*/ 246055 w 3243185"/>
              <a:gd name="connsiteY11" fmla="*/ 629045 h 1898718"/>
              <a:gd name="connsiteX12" fmla="*/ 233217 w 3243185"/>
              <a:gd name="connsiteY12" fmla="*/ 609788 h 1898718"/>
              <a:gd name="connsiteX13" fmla="*/ 213961 w 3243185"/>
              <a:gd name="connsiteY13" fmla="*/ 603370 h 1898718"/>
              <a:gd name="connsiteX14" fmla="*/ 188285 w 3243185"/>
              <a:gd name="connsiteY14" fmla="*/ 564857 h 1898718"/>
              <a:gd name="connsiteX15" fmla="*/ 175448 w 3243185"/>
              <a:gd name="connsiteY15" fmla="*/ 526344 h 1898718"/>
              <a:gd name="connsiteX16" fmla="*/ 220380 w 3243185"/>
              <a:gd name="connsiteY16" fmla="*/ 404386 h 1898718"/>
              <a:gd name="connsiteX17" fmla="*/ 3243185 w 3243185"/>
              <a:gd name="connsiteY17" fmla="*/ 0 h 1898718"/>
              <a:gd name="connsiteX18" fmla="*/ 2298567 w 3243185"/>
              <a:gd name="connsiteY18" fmla="*/ 0 h 1898718"/>
              <a:gd name="connsiteX19" fmla="*/ 2293659 w 3243185"/>
              <a:gd name="connsiteY19" fmla="*/ 51351 h 1898718"/>
              <a:gd name="connsiteX20" fmla="*/ 2274403 w 3243185"/>
              <a:gd name="connsiteY20" fmla="*/ 83445 h 1898718"/>
              <a:gd name="connsiteX21" fmla="*/ 2248728 w 3243185"/>
              <a:gd name="connsiteY21" fmla="*/ 121958 h 1898718"/>
              <a:gd name="connsiteX22" fmla="*/ 2203796 w 3243185"/>
              <a:gd name="connsiteY22" fmla="*/ 166890 h 1898718"/>
              <a:gd name="connsiteX23" fmla="*/ 2178121 w 3243185"/>
              <a:gd name="connsiteY23" fmla="*/ 173308 h 1898718"/>
              <a:gd name="connsiteX24" fmla="*/ 2126770 w 3243185"/>
              <a:gd name="connsiteY24" fmla="*/ 211821 h 1898718"/>
              <a:gd name="connsiteX25" fmla="*/ 2081838 w 3243185"/>
              <a:gd name="connsiteY25" fmla="*/ 237497 h 1898718"/>
              <a:gd name="connsiteX26" fmla="*/ 2043325 w 3243185"/>
              <a:gd name="connsiteY26" fmla="*/ 250334 h 1898718"/>
              <a:gd name="connsiteX27" fmla="*/ 1972718 w 3243185"/>
              <a:gd name="connsiteY27" fmla="*/ 288847 h 1898718"/>
              <a:gd name="connsiteX28" fmla="*/ 1940624 w 3243185"/>
              <a:gd name="connsiteY28" fmla="*/ 295266 h 1898718"/>
              <a:gd name="connsiteX29" fmla="*/ 1914949 w 3243185"/>
              <a:gd name="connsiteY29" fmla="*/ 308104 h 1898718"/>
              <a:gd name="connsiteX30" fmla="*/ 1895693 w 3243185"/>
              <a:gd name="connsiteY30" fmla="*/ 320941 h 1898718"/>
              <a:gd name="connsiteX31" fmla="*/ 1870017 w 3243185"/>
              <a:gd name="connsiteY31" fmla="*/ 327360 h 1898718"/>
              <a:gd name="connsiteX32" fmla="*/ 1831504 w 3243185"/>
              <a:gd name="connsiteY32" fmla="*/ 340198 h 1898718"/>
              <a:gd name="connsiteX33" fmla="*/ 1780154 w 3243185"/>
              <a:gd name="connsiteY33" fmla="*/ 353035 h 1898718"/>
              <a:gd name="connsiteX34" fmla="*/ 1760897 w 3243185"/>
              <a:gd name="connsiteY34" fmla="*/ 359454 h 1898718"/>
              <a:gd name="connsiteX35" fmla="*/ 1683871 w 3243185"/>
              <a:gd name="connsiteY35" fmla="*/ 397967 h 1898718"/>
              <a:gd name="connsiteX36" fmla="*/ 1632521 w 3243185"/>
              <a:gd name="connsiteY36" fmla="*/ 410805 h 1898718"/>
              <a:gd name="connsiteX37" fmla="*/ 1594008 w 3243185"/>
              <a:gd name="connsiteY37" fmla="*/ 423642 h 1898718"/>
              <a:gd name="connsiteX38" fmla="*/ 1568333 w 3243185"/>
              <a:gd name="connsiteY38" fmla="*/ 430061 h 1898718"/>
              <a:gd name="connsiteX39" fmla="*/ 1542657 w 3243185"/>
              <a:gd name="connsiteY39" fmla="*/ 442899 h 1898718"/>
              <a:gd name="connsiteX40" fmla="*/ 1516982 w 3243185"/>
              <a:gd name="connsiteY40" fmla="*/ 449318 h 1898718"/>
              <a:gd name="connsiteX41" fmla="*/ 1497725 w 3243185"/>
              <a:gd name="connsiteY41" fmla="*/ 455737 h 1898718"/>
              <a:gd name="connsiteX42" fmla="*/ 1452794 w 3243185"/>
              <a:gd name="connsiteY42" fmla="*/ 468574 h 1898718"/>
              <a:gd name="connsiteX43" fmla="*/ 1433537 w 3243185"/>
              <a:gd name="connsiteY43" fmla="*/ 481412 h 1898718"/>
              <a:gd name="connsiteX44" fmla="*/ 1369349 w 3243185"/>
              <a:gd name="connsiteY44" fmla="*/ 494250 h 1898718"/>
              <a:gd name="connsiteX45" fmla="*/ 1324417 w 3243185"/>
              <a:gd name="connsiteY45" fmla="*/ 519925 h 1898718"/>
              <a:gd name="connsiteX46" fmla="*/ 1285904 w 3243185"/>
              <a:gd name="connsiteY46" fmla="*/ 539181 h 1898718"/>
              <a:gd name="connsiteX47" fmla="*/ 1247391 w 3243185"/>
              <a:gd name="connsiteY47" fmla="*/ 545600 h 1898718"/>
              <a:gd name="connsiteX48" fmla="*/ 1176784 w 3243185"/>
              <a:gd name="connsiteY48" fmla="*/ 564857 h 1898718"/>
              <a:gd name="connsiteX49" fmla="*/ 907194 w 3243185"/>
              <a:gd name="connsiteY49" fmla="*/ 577694 h 1898718"/>
              <a:gd name="connsiteX50" fmla="*/ 881518 w 3243185"/>
              <a:gd name="connsiteY50" fmla="*/ 584113 h 1898718"/>
              <a:gd name="connsiteX51" fmla="*/ 656860 w 3243185"/>
              <a:gd name="connsiteY51" fmla="*/ 577694 h 1898718"/>
              <a:gd name="connsiteX52" fmla="*/ 637603 w 3243185"/>
              <a:gd name="connsiteY52" fmla="*/ 558438 h 1898718"/>
              <a:gd name="connsiteX53" fmla="*/ 618347 w 3243185"/>
              <a:gd name="connsiteY53" fmla="*/ 519925 h 1898718"/>
              <a:gd name="connsiteX54" fmla="*/ 599090 w 3243185"/>
              <a:gd name="connsiteY54" fmla="*/ 500668 h 1898718"/>
              <a:gd name="connsiteX55" fmla="*/ 566996 w 3243185"/>
              <a:gd name="connsiteY55" fmla="*/ 474993 h 1898718"/>
              <a:gd name="connsiteX56" fmla="*/ 560577 w 3243185"/>
              <a:gd name="connsiteY56" fmla="*/ 455737 h 1898718"/>
              <a:gd name="connsiteX57" fmla="*/ 522064 w 3243185"/>
              <a:gd name="connsiteY57" fmla="*/ 436480 h 1898718"/>
              <a:gd name="connsiteX58" fmla="*/ 502808 w 3243185"/>
              <a:gd name="connsiteY58" fmla="*/ 423642 h 1898718"/>
              <a:gd name="connsiteX59" fmla="*/ 464295 w 3243185"/>
              <a:gd name="connsiteY59" fmla="*/ 410805 h 1898718"/>
              <a:gd name="connsiteX60" fmla="*/ 445038 w 3243185"/>
              <a:gd name="connsiteY60" fmla="*/ 397967 h 1898718"/>
              <a:gd name="connsiteX61" fmla="*/ 374431 w 3243185"/>
              <a:gd name="connsiteY61" fmla="*/ 391548 h 1898718"/>
              <a:gd name="connsiteX62" fmla="*/ 329500 w 3243185"/>
              <a:gd name="connsiteY62" fmla="*/ 372292 h 1898718"/>
              <a:gd name="connsiteX63" fmla="*/ 310243 w 3243185"/>
              <a:gd name="connsiteY63" fmla="*/ 365873 h 1898718"/>
              <a:gd name="connsiteX64" fmla="*/ 271730 w 3243185"/>
              <a:gd name="connsiteY64" fmla="*/ 340198 h 1898718"/>
              <a:gd name="connsiteX65" fmla="*/ 239636 w 3243185"/>
              <a:gd name="connsiteY65" fmla="*/ 301685 h 1898718"/>
              <a:gd name="connsiteX66" fmla="*/ 201123 w 3243185"/>
              <a:gd name="connsiteY66" fmla="*/ 269591 h 1898718"/>
              <a:gd name="connsiteX67" fmla="*/ 149773 w 3243185"/>
              <a:gd name="connsiteY67" fmla="*/ 224659 h 1898718"/>
              <a:gd name="connsiteX68" fmla="*/ 111260 w 3243185"/>
              <a:gd name="connsiteY68" fmla="*/ 211821 h 1898718"/>
              <a:gd name="connsiteX69" fmla="*/ 92003 w 3243185"/>
              <a:gd name="connsiteY69" fmla="*/ 205402 h 1898718"/>
              <a:gd name="connsiteX70" fmla="*/ 72747 w 3243185"/>
              <a:gd name="connsiteY70" fmla="*/ 192565 h 1898718"/>
              <a:gd name="connsiteX71" fmla="*/ 34234 w 3243185"/>
              <a:gd name="connsiteY71" fmla="*/ 160471 h 1898718"/>
              <a:gd name="connsiteX72" fmla="*/ 8558 w 3243185"/>
              <a:gd name="connsiteY72" fmla="*/ 121958 h 1898718"/>
              <a:gd name="connsiteX73" fmla="*/ 11877 w 3243185"/>
              <a:gd name="connsiteY73" fmla="*/ 15345 h 1898718"/>
              <a:gd name="connsiteX74" fmla="*/ 16098 w 3243185"/>
              <a:gd name="connsiteY74" fmla="*/ 0 h 1898718"/>
              <a:gd name="connsiteX75" fmla="*/ 0 w 3243185"/>
              <a:gd name="connsiteY75" fmla="*/ 0 h 1898718"/>
              <a:gd name="connsiteX76" fmla="*/ 0 w 3243185"/>
              <a:gd name="connsiteY76" fmla="*/ 1540363 h 1898718"/>
              <a:gd name="connsiteX77" fmla="*/ 234477 w 3243185"/>
              <a:gd name="connsiteY77" fmla="*/ 1584265 h 1898718"/>
              <a:gd name="connsiteX78" fmla="*/ 512026 w 3243185"/>
              <a:gd name="connsiteY78" fmla="*/ 1634009 h 1898718"/>
              <a:gd name="connsiteX79" fmla="*/ 790802 w 3243185"/>
              <a:gd name="connsiteY79" fmla="*/ 1682702 h 1898718"/>
              <a:gd name="connsiteX80" fmla="*/ 1070807 w 3243185"/>
              <a:gd name="connsiteY80" fmla="*/ 1724388 h 1898718"/>
              <a:gd name="connsiteX81" fmla="*/ 1349583 w 3243185"/>
              <a:gd name="connsiteY81" fmla="*/ 1766425 h 1898718"/>
              <a:gd name="connsiteX82" fmla="*/ 1629588 w 3243185"/>
              <a:gd name="connsiteY82" fmla="*/ 1805660 h 1898718"/>
              <a:gd name="connsiteX83" fmla="*/ 1905908 w 3243185"/>
              <a:gd name="connsiteY83" fmla="*/ 1839289 h 1898718"/>
              <a:gd name="connsiteX84" fmla="*/ 2185913 w 3243185"/>
              <a:gd name="connsiteY84" fmla="*/ 1871167 h 1898718"/>
              <a:gd name="connsiteX85" fmla="*/ 2450068 w 3243185"/>
              <a:gd name="connsiteY85" fmla="*/ 1898718 h 1898718"/>
              <a:gd name="connsiteX86" fmla="*/ 3243185 w 3243185"/>
              <a:gd name="connsiteY86" fmla="*/ 1898718 h 18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243185" h="1898718">
                <a:moveTo>
                  <a:pt x="220380" y="404386"/>
                </a:moveTo>
                <a:cubicBezTo>
                  <a:pt x="239636" y="406526"/>
                  <a:pt x="259352" y="406106"/>
                  <a:pt x="278149" y="410805"/>
                </a:cubicBezTo>
                <a:cubicBezTo>
                  <a:pt x="285633" y="412676"/>
                  <a:pt x="290505" y="420192"/>
                  <a:pt x="297405" y="423642"/>
                </a:cubicBezTo>
                <a:cubicBezTo>
                  <a:pt x="303457" y="426669"/>
                  <a:pt x="310747" y="426775"/>
                  <a:pt x="316662" y="430061"/>
                </a:cubicBezTo>
                <a:cubicBezTo>
                  <a:pt x="330149" y="437554"/>
                  <a:pt x="340537" y="450857"/>
                  <a:pt x="355175" y="455737"/>
                </a:cubicBezTo>
                <a:cubicBezTo>
                  <a:pt x="384781" y="465606"/>
                  <a:pt x="367797" y="460829"/>
                  <a:pt x="406525" y="468574"/>
                </a:cubicBezTo>
                <a:cubicBezTo>
                  <a:pt x="412944" y="472853"/>
                  <a:pt x="418882" y="477962"/>
                  <a:pt x="425782" y="481412"/>
                </a:cubicBezTo>
                <a:cubicBezTo>
                  <a:pt x="431834" y="484438"/>
                  <a:pt x="439698" y="483676"/>
                  <a:pt x="445038" y="487831"/>
                </a:cubicBezTo>
                <a:cubicBezTo>
                  <a:pt x="459369" y="498977"/>
                  <a:pt x="483551" y="526344"/>
                  <a:pt x="483551" y="526344"/>
                </a:cubicBezTo>
                <a:cubicBezTo>
                  <a:pt x="493199" y="555288"/>
                  <a:pt x="501991" y="572910"/>
                  <a:pt x="483551" y="609788"/>
                </a:cubicBezTo>
                <a:cubicBezTo>
                  <a:pt x="476651" y="623588"/>
                  <a:pt x="445038" y="635464"/>
                  <a:pt x="445038" y="635464"/>
                </a:cubicBezTo>
                <a:cubicBezTo>
                  <a:pt x="378711" y="633324"/>
                  <a:pt x="311935" y="637030"/>
                  <a:pt x="246055" y="629045"/>
                </a:cubicBezTo>
                <a:cubicBezTo>
                  <a:pt x="238396" y="628117"/>
                  <a:pt x="239242" y="614607"/>
                  <a:pt x="233217" y="609788"/>
                </a:cubicBezTo>
                <a:cubicBezTo>
                  <a:pt x="227934" y="605562"/>
                  <a:pt x="220380" y="605509"/>
                  <a:pt x="213961" y="603370"/>
                </a:cubicBezTo>
                <a:cubicBezTo>
                  <a:pt x="205402" y="590532"/>
                  <a:pt x="193165" y="579494"/>
                  <a:pt x="188285" y="564857"/>
                </a:cubicBezTo>
                <a:lnTo>
                  <a:pt x="175448" y="526344"/>
                </a:lnTo>
                <a:cubicBezTo>
                  <a:pt x="182293" y="423657"/>
                  <a:pt x="212891" y="424712"/>
                  <a:pt x="220380" y="404386"/>
                </a:cubicBezTo>
                <a:close/>
                <a:moveTo>
                  <a:pt x="3243185" y="0"/>
                </a:moveTo>
                <a:lnTo>
                  <a:pt x="2298567" y="0"/>
                </a:lnTo>
                <a:lnTo>
                  <a:pt x="2293659" y="51351"/>
                </a:lnTo>
                <a:cubicBezTo>
                  <a:pt x="2291895" y="63701"/>
                  <a:pt x="2281101" y="72919"/>
                  <a:pt x="2274403" y="83445"/>
                </a:cubicBezTo>
                <a:cubicBezTo>
                  <a:pt x="2266120" y="96461"/>
                  <a:pt x="2257985" y="109614"/>
                  <a:pt x="2248728" y="121958"/>
                </a:cubicBezTo>
                <a:cubicBezTo>
                  <a:pt x="2233323" y="142498"/>
                  <a:pt x="2227760" y="154908"/>
                  <a:pt x="2203796" y="166890"/>
                </a:cubicBezTo>
                <a:cubicBezTo>
                  <a:pt x="2195906" y="170835"/>
                  <a:pt x="2186679" y="171169"/>
                  <a:pt x="2178121" y="173308"/>
                </a:cubicBezTo>
                <a:cubicBezTo>
                  <a:pt x="2148108" y="203321"/>
                  <a:pt x="2169307" y="185236"/>
                  <a:pt x="2126770" y="211821"/>
                </a:cubicBezTo>
                <a:cubicBezTo>
                  <a:pt x="2106184" y="224688"/>
                  <a:pt x="2106188" y="227757"/>
                  <a:pt x="2081838" y="237497"/>
                </a:cubicBezTo>
                <a:cubicBezTo>
                  <a:pt x="2069275" y="242522"/>
                  <a:pt x="2054585" y="242828"/>
                  <a:pt x="2043325" y="250334"/>
                </a:cubicBezTo>
                <a:cubicBezTo>
                  <a:pt x="2023241" y="263724"/>
                  <a:pt x="1993522" y="284687"/>
                  <a:pt x="1972718" y="288847"/>
                </a:cubicBezTo>
                <a:lnTo>
                  <a:pt x="1940624" y="295266"/>
                </a:lnTo>
                <a:cubicBezTo>
                  <a:pt x="1932066" y="299545"/>
                  <a:pt x="1923257" y="303356"/>
                  <a:pt x="1914949" y="308104"/>
                </a:cubicBezTo>
                <a:cubicBezTo>
                  <a:pt x="1908251" y="311931"/>
                  <a:pt x="1902783" y="317902"/>
                  <a:pt x="1895693" y="320941"/>
                </a:cubicBezTo>
                <a:cubicBezTo>
                  <a:pt x="1887584" y="324416"/>
                  <a:pt x="1878467" y="324825"/>
                  <a:pt x="1870017" y="327360"/>
                </a:cubicBezTo>
                <a:cubicBezTo>
                  <a:pt x="1857056" y="331248"/>
                  <a:pt x="1844633" y="336916"/>
                  <a:pt x="1831504" y="340198"/>
                </a:cubicBezTo>
                <a:cubicBezTo>
                  <a:pt x="1814387" y="344477"/>
                  <a:pt x="1796892" y="347456"/>
                  <a:pt x="1780154" y="353035"/>
                </a:cubicBezTo>
                <a:cubicBezTo>
                  <a:pt x="1773735" y="355175"/>
                  <a:pt x="1766812" y="356168"/>
                  <a:pt x="1760897" y="359454"/>
                </a:cubicBezTo>
                <a:cubicBezTo>
                  <a:pt x="1709553" y="387979"/>
                  <a:pt x="1738400" y="384335"/>
                  <a:pt x="1683871" y="397967"/>
                </a:cubicBezTo>
                <a:cubicBezTo>
                  <a:pt x="1666755" y="402246"/>
                  <a:pt x="1649259" y="405226"/>
                  <a:pt x="1632521" y="410805"/>
                </a:cubicBezTo>
                <a:cubicBezTo>
                  <a:pt x="1619683" y="415084"/>
                  <a:pt x="1607136" y="420361"/>
                  <a:pt x="1594008" y="423642"/>
                </a:cubicBezTo>
                <a:cubicBezTo>
                  <a:pt x="1585449" y="425782"/>
                  <a:pt x="1576593" y="426964"/>
                  <a:pt x="1568333" y="430061"/>
                </a:cubicBezTo>
                <a:cubicBezTo>
                  <a:pt x="1559373" y="433421"/>
                  <a:pt x="1551617" y="439539"/>
                  <a:pt x="1542657" y="442899"/>
                </a:cubicBezTo>
                <a:cubicBezTo>
                  <a:pt x="1534397" y="445997"/>
                  <a:pt x="1525465" y="446895"/>
                  <a:pt x="1516982" y="449318"/>
                </a:cubicBezTo>
                <a:cubicBezTo>
                  <a:pt x="1510476" y="451177"/>
                  <a:pt x="1504231" y="453878"/>
                  <a:pt x="1497725" y="455737"/>
                </a:cubicBezTo>
                <a:cubicBezTo>
                  <a:pt x="1488128" y="458478"/>
                  <a:pt x="1463054" y="463444"/>
                  <a:pt x="1452794" y="468574"/>
                </a:cubicBezTo>
                <a:cubicBezTo>
                  <a:pt x="1445893" y="472024"/>
                  <a:pt x="1440911" y="479143"/>
                  <a:pt x="1433537" y="481412"/>
                </a:cubicBezTo>
                <a:cubicBezTo>
                  <a:pt x="1412682" y="487829"/>
                  <a:pt x="1369349" y="494250"/>
                  <a:pt x="1369349" y="494250"/>
                </a:cubicBezTo>
                <a:cubicBezTo>
                  <a:pt x="1307265" y="540813"/>
                  <a:pt x="1373427" y="495420"/>
                  <a:pt x="1324417" y="519925"/>
                </a:cubicBezTo>
                <a:cubicBezTo>
                  <a:pt x="1296720" y="533774"/>
                  <a:pt x="1314945" y="532728"/>
                  <a:pt x="1285904" y="539181"/>
                </a:cubicBezTo>
                <a:cubicBezTo>
                  <a:pt x="1273199" y="542005"/>
                  <a:pt x="1260096" y="542777"/>
                  <a:pt x="1247391" y="545600"/>
                </a:cubicBezTo>
                <a:cubicBezTo>
                  <a:pt x="1214234" y="552969"/>
                  <a:pt x="1227302" y="562451"/>
                  <a:pt x="1176784" y="564857"/>
                </a:cubicBezTo>
                <a:lnTo>
                  <a:pt x="907194" y="577694"/>
                </a:lnTo>
                <a:cubicBezTo>
                  <a:pt x="898635" y="579834"/>
                  <a:pt x="890340" y="584113"/>
                  <a:pt x="881518" y="584113"/>
                </a:cubicBezTo>
                <a:cubicBezTo>
                  <a:pt x="806601" y="584113"/>
                  <a:pt x="731365" y="585537"/>
                  <a:pt x="656860" y="577694"/>
                </a:cubicBezTo>
                <a:cubicBezTo>
                  <a:pt x="647832" y="576744"/>
                  <a:pt x="643415" y="565411"/>
                  <a:pt x="637603" y="558438"/>
                </a:cubicBezTo>
                <a:cubicBezTo>
                  <a:pt x="587103" y="497837"/>
                  <a:pt x="656946" y="577823"/>
                  <a:pt x="618347" y="519925"/>
                </a:cubicBezTo>
                <a:cubicBezTo>
                  <a:pt x="613311" y="512372"/>
                  <a:pt x="604902" y="507642"/>
                  <a:pt x="599090" y="500668"/>
                </a:cubicBezTo>
                <a:cubicBezTo>
                  <a:pt x="576756" y="473868"/>
                  <a:pt x="598608" y="485530"/>
                  <a:pt x="566996" y="474993"/>
                </a:cubicBezTo>
                <a:cubicBezTo>
                  <a:pt x="564857" y="468574"/>
                  <a:pt x="564804" y="461020"/>
                  <a:pt x="560577" y="455737"/>
                </a:cubicBezTo>
                <a:cubicBezTo>
                  <a:pt x="548314" y="440407"/>
                  <a:pt x="537569" y="444232"/>
                  <a:pt x="522064" y="436480"/>
                </a:cubicBezTo>
                <a:cubicBezTo>
                  <a:pt x="515164" y="433030"/>
                  <a:pt x="509858" y="426775"/>
                  <a:pt x="502808" y="423642"/>
                </a:cubicBezTo>
                <a:cubicBezTo>
                  <a:pt x="490442" y="418147"/>
                  <a:pt x="475555" y="418311"/>
                  <a:pt x="464295" y="410805"/>
                </a:cubicBezTo>
                <a:cubicBezTo>
                  <a:pt x="457876" y="406526"/>
                  <a:pt x="452582" y="399584"/>
                  <a:pt x="445038" y="397967"/>
                </a:cubicBezTo>
                <a:cubicBezTo>
                  <a:pt x="421930" y="393015"/>
                  <a:pt x="397967" y="393688"/>
                  <a:pt x="374431" y="391548"/>
                </a:cubicBezTo>
                <a:cubicBezTo>
                  <a:pt x="320996" y="378189"/>
                  <a:pt x="373828" y="394456"/>
                  <a:pt x="329500" y="372292"/>
                </a:cubicBezTo>
                <a:cubicBezTo>
                  <a:pt x="323448" y="369266"/>
                  <a:pt x="316158" y="369159"/>
                  <a:pt x="310243" y="365873"/>
                </a:cubicBezTo>
                <a:cubicBezTo>
                  <a:pt x="296756" y="358380"/>
                  <a:pt x="271730" y="340198"/>
                  <a:pt x="271730" y="340198"/>
                </a:cubicBezTo>
                <a:cubicBezTo>
                  <a:pt x="259107" y="321264"/>
                  <a:pt x="258170" y="317130"/>
                  <a:pt x="239636" y="301685"/>
                </a:cubicBezTo>
                <a:cubicBezTo>
                  <a:pt x="212096" y="278735"/>
                  <a:pt x="226695" y="300277"/>
                  <a:pt x="201123" y="269591"/>
                </a:cubicBezTo>
                <a:cubicBezTo>
                  <a:pt x="180961" y="245397"/>
                  <a:pt x="192235" y="238813"/>
                  <a:pt x="149773" y="224659"/>
                </a:cubicBezTo>
                <a:lnTo>
                  <a:pt x="111260" y="211821"/>
                </a:lnTo>
                <a:cubicBezTo>
                  <a:pt x="104841" y="209682"/>
                  <a:pt x="97633" y="209156"/>
                  <a:pt x="92003" y="205402"/>
                </a:cubicBezTo>
                <a:cubicBezTo>
                  <a:pt x="85584" y="201123"/>
                  <a:pt x="78673" y="197503"/>
                  <a:pt x="72747" y="192565"/>
                </a:cubicBezTo>
                <a:cubicBezTo>
                  <a:pt x="23324" y="151379"/>
                  <a:pt x="82044" y="192344"/>
                  <a:pt x="34234" y="160471"/>
                </a:cubicBezTo>
                <a:cubicBezTo>
                  <a:pt x="25675" y="147633"/>
                  <a:pt x="7748" y="137365"/>
                  <a:pt x="8558" y="121958"/>
                </a:cubicBezTo>
                <a:cubicBezTo>
                  <a:pt x="10157" y="91584"/>
                  <a:pt x="6161" y="51646"/>
                  <a:pt x="11877" y="15345"/>
                </a:cubicBezTo>
                <a:lnTo>
                  <a:pt x="16098" y="0"/>
                </a:lnTo>
                <a:lnTo>
                  <a:pt x="0" y="0"/>
                </a:lnTo>
                <a:lnTo>
                  <a:pt x="0" y="1540363"/>
                </a:lnTo>
                <a:lnTo>
                  <a:pt x="234477" y="1584265"/>
                </a:lnTo>
                <a:lnTo>
                  <a:pt x="512026" y="1634009"/>
                </a:lnTo>
                <a:lnTo>
                  <a:pt x="790802" y="1682702"/>
                </a:lnTo>
                <a:lnTo>
                  <a:pt x="1070807" y="1724388"/>
                </a:lnTo>
                <a:lnTo>
                  <a:pt x="1349583" y="1766425"/>
                </a:lnTo>
                <a:lnTo>
                  <a:pt x="1629588" y="1805660"/>
                </a:lnTo>
                <a:lnTo>
                  <a:pt x="1905908" y="1839289"/>
                </a:lnTo>
                <a:lnTo>
                  <a:pt x="2185913" y="1871167"/>
                </a:lnTo>
                <a:lnTo>
                  <a:pt x="2450068" y="1898718"/>
                </a:lnTo>
                <a:lnTo>
                  <a:pt x="3243185" y="1898718"/>
                </a:lnTo>
                <a:close/>
              </a:path>
            </a:pathLst>
          </a:custGeom>
        </p:spPr>
      </p:pic>
      <p:pic>
        <p:nvPicPr>
          <p:cNvPr id="23" name="Picture 22">
            <a:extLst>
              <a:ext uri="{FF2B5EF4-FFF2-40B4-BE49-F238E27FC236}">
                <a16:creationId xmlns:a16="http://schemas.microsoft.com/office/drawing/2014/main" id="{08625290-97B7-41E9-9685-D438F86FC9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18503"/>
          <a:stretch>
            <a:fillRect/>
          </a:stretch>
        </p:blipFill>
        <p:spPr>
          <a:xfrm>
            <a:off x="0" y="0"/>
            <a:ext cx="11611430" cy="5322895"/>
          </a:xfrm>
          <a:custGeom>
            <a:avLst/>
            <a:gdLst>
              <a:gd name="connsiteX0" fmla="*/ 0 w 11611430"/>
              <a:gd name="connsiteY0" fmla="*/ 0 h 5322895"/>
              <a:gd name="connsiteX1" fmla="*/ 11611430 w 11611430"/>
              <a:gd name="connsiteY1" fmla="*/ 0 h 5322895"/>
              <a:gd name="connsiteX2" fmla="*/ 11611430 w 11611430"/>
              <a:gd name="connsiteY2" fmla="*/ 4911695 h 5322895"/>
              <a:gd name="connsiteX3" fmla="*/ 11401197 w 11611430"/>
              <a:gd name="connsiteY3" fmla="*/ 4948416 h 5322895"/>
              <a:gd name="connsiteX4" fmla="*/ 11121192 w 11611430"/>
              <a:gd name="connsiteY4" fmla="*/ 4990102 h 5322895"/>
              <a:gd name="connsiteX5" fmla="*/ 10842416 w 11611430"/>
              <a:gd name="connsiteY5" fmla="*/ 5032139 h 5322895"/>
              <a:gd name="connsiteX6" fmla="*/ 10562411 w 11611430"/>
              <a:gd name="connsiteY6" fmla="*/ 5071374 h 5322895"/>
              <a:gd name="connsiteX7" fmla="*/ 10286091 w 11611430"/>
              <a:gd name="connsiteY7" fmla="*/ 5105003 h 5322895"/>
              <a:gd name="connsiteX8" fmla="*/ 10006086 w 11611430"/>
              <a:gd name="connsiteY8" fmla="*/ 5136881 h 5322895"/>
              <a:gd name="connsiteX9" fmla="*/ 9727310 w 11611430"/>
              <a:gd name="connsiteY9" fmla="*/ 5165957 h 5322895"/>
              <a:gd name="connsiteX10" fmla="*/ 9453445 w 11611430"/>
              <a:gd name="connsiteY10" fmla="*/ 5191179 h 5322895"/>
              <a:gd name="connsiteX11" fmla="*/ 9175897 w 11611430"/>
              <a:gd name="connsiteY11" fmla="*/ 5216401 h 5322895"/>
              <a:gd name="connsiteX12" fmla="*/ 8902033 w 11611430"/>
              <a:gd name="connsiteY12" fmla="*/ 5237420 h 5322895"/>
              <a:gd name="connsiteX13" fmla="*/ 8628169 w 11611430"/>
              <a:gd name="connsiteY13" fmla="*/ 5253884 h 5322895"/>
              <a:gd name="connsiteX14" fmla="*/ 8355533 w 11611430"/>
              <a:gd name="connsiteY14" fmla="*/ 5271050 h 5322895"/>
              <a:gd name="connsiteX15" fmla="*/ 8085353 w 11611430"/>
              <a:gd name="connsiteY15" fmla="*/ 5285412 h 5322895"/>
              <a:gd name="connsiteX16" fmla="*/ 7817629 w 11611430"/>
              <a:gd name="connsiteY16" fmla="*/ 5295571 h 5322895"/>
              <a:gd name="connsiteX17" fmla="*/ 7549905 w 11611430"/>
              <a:gd name="connsiteY17" fmla="*/ 5304329 h 5322895"/>
              <a:gd name="connsiteX18" fmla="*/ 7284638 w 11611430"/>
              <a:gd name="connsiteY18" fmla="*/ 5312736 h 5322895"/>
              <a:gd name="connsiteX19" fmla="*/ 7023055 w 11611430"/>
              <a:gd name="connsiteY19" fmla="*/ 5316590 h 5322895"/>
              <a:gd name="connsiteX20" fmla="*/ 6761472 w 11611430"/>
              <a:gd name="connsiteY20" fmla="*/ 5320793 h 5322895"/>
              <a:gd name="connsiteX21" fmla="*/ 6503573 w 11611430"/>
              <a:gd name="connsiteY21" fmla="*/ 5322895 h 5322895"/>
              <a:gd name="connsiteX22" fmla="*/ 6248130 w 11611430"/>
              <a:gd name="connsiteY22" fmla="*/ 5320793 h 5322895"/>
              <a:gd name="connsiteX23" fmla="*/ 5995144 w 11611430"/>
              <a:gd name="connsiteY23" fmla="*/ 5320793 h 5322895"/>
              <a:gd name="connsiteX24" fmla="*/ 5744613 w 11611430"/>
              <a:gd name="connsiteY24" fmla="*/ 5316590 h 5322895"/>
              <a:gd name="connsiteX25" fmla="*/ 5498995 w 11611430"/>
              <a:gd name="connsiteY25" fmla="*/ 5310284 h 5322895"/>
              <a:gd name="connsiteX26" fmla="*/ 5255834 w 11611430"/>
              <a:gd name="connsiteY26" fmla="*/ 5304329 h 5322895"/>
              <a:gd name="connsiteX27" fmla="*/ 5017584 w 11611430"/>
              <a:gd name="connsiteY27" fmla="*/ 5297673 h 5322895"/>
              <a:gd name="connsiteX28" fmla="*/ 4785514 w 11611430"/>
              <a:gd name="connsiteY28" fmla="*/ 5287726 h 5322895"/>
              <a:gd name="connsiteX29" fmla="*/ 4601441 w 11611430"/>
              <a:gd name="connsiteY29" fmla="*/ 4972173 h 5322895"/>
              <a:gd name="connsiteX30" fmla="*/ 4514210 w 11611430"/>
              <a:gd name="connsiteY30" fmla="*/ 4830422 h 5322895"/>
              <a:gd name="connsiteX31" fmla="*/ 4416075 w 11611430"/>
              <a:gd name="connsiteY31" fmla="*/ 4732288 h 5322895"/>
              <a:gd name="connsiteX32" fmla="*/ 4274324 w 11611430"/>
              <a:gd name="connsiteY32" fmla="*/ 4557826 h 5322895"/>
              <a:gd name="connsiteX33" fmla="*/ 4241613 w 11611430"/>
              <a:gd name="connsiteY33" fmla="*/ 4525113 h 5322895"/>
              <a:gd name="connsiteX34" fmla="*/ 4208901 w 11611430"/>
              <a:gd name="connsiteY34" fmla="*/ 4481499 h 5322895"/>
              <a:gd name="connsiteX35" fmla="*/ 4154382 w 11611430"/>
              <a:gd name="connsiteY35" fmla="*/ 4437883 h 5322895"/>
              <a:gd name="connsiteX36" fmla="*/ 4110766 w 11611430"/>
              <a:gd name="connsiteY36" fmla="*/ 4416075 h 5322895"/>
              <a:gd name="connsiteX37" fmla="*/ 4078054 w 11611430"/>
              <a:gd name="connsiteY37" fmla="*/ 4394267 h 5322895"/>
              <a:gd name="connsiteX38" fmla="*/ 4034439 w 11611430"/>
              <a:gd name="connsiteY38" fmla="*/ 4361556 h 5322895"/>
              <a:gd name="connsiteX39" fmla="*/ 3958111 w 11611430"/>
              <a:gd name="connsiteY39" fmla="*/ 4339747 h 5322895"/>
              <a:gd name="connsiteX40" fmla="*/ 3892688 w 11611430"/>
              <a:gd name="connsiteY40" fmla="*/ 4328844 h 5322895"/>
              <a:gd name="connsiteX41" fmla="*/ 3718226 w 11611430"/>
              <a:gd name="connsiteY41" fmla="*/ 4307036 h 5322895"/>
              <a:gd name="connsiteX42" fmla="*/ 3641899 w 11611430"/>
              <a:gd name="connsiteY42" fmla="*/ 4274324 h 5322895"/>
              <a:gd name="connsiteX43" fmla="*/ 3620091 w 11611430"/>
              <a:gd name="connsiteY43" fmla="*/ 4252517 h 5322895"/>
              <a:gd name="connsiteX44" fmla="*/ 3565572 w 11611430"/>
              <a:gd name="connsiteY44" fmla="*/ 4230709 h 5322895"/>
              <a:gd name="connsiteX45" fmla="*/ 3500148 w 11611430"/>
              <a:gd name="connsiteY45" fmla="*/ 4208901 h 5322895"/>
              <a:gd name="connsiteX46" fmla="*/ 3478341 w 11611430"/>
              <a:gd name="connsiteY46" fmla="*/ 4176190 h 5322895"/>
              <a:gd name="connsiteX47" fmla="*/ 3543764 w 11611430"/>
              <a:gd name="connsiteY47" fmla="*/ 4132574 h 5322895"/>
              <a:gd name="connsiteX48" fmla="*/ 3445629 w 11611430"/>
              <a:gd name="connsiteY48" fmla="*/ 4121670 h 5322895"/>
              <a:gd name="connsiteX49" fmla="*/ 3391109 w 11611430"/>
              <a:gd name="connsiteY49" fmla="*/ 4132574 h 5322895"/>
              <a:gd name="connsiteX50" fmla="*/ 3303878 w 11611430"/>
              <a:gd name="connsiteY50" fmla="*/ 4154381 h 5322895"/>
              <a:gd name="connsiteX51" fmla="*/ 3260263 w 11611430"/>
              <a:gd name="connsiteY51" fmla="*/ 4165285 h 5322895"/>
              <a:gd name="connsiteX52" fmla="*/ 3194839 w 11611430"/>
              <a:gd name="connsiteY52" fmla="*/ 4187093 h 5322895"/>
              <a:gd name="connsiteX53" fmla="*/ 3162128 w 11611430"/>
              <a:gd name="connsiteY53" fmla="*/ 4197997 h 5322895"/>
              <a:gd name="connsiteX54" fmla="*/ 3053089 w 11611430"/>
              <a:gd name="connsiteY54" fmla="*/ 4230709 h 5322895"/>
              <a:gd name="connsiteX55" fmla="*/ 2987666 w 11611430"/>
              <a:gd name="connsiteY55" fmla="*/ 4252517 h 5322895"/>
              <a:gd name="connsiteX56" fmla="*/ 2954954 w 11611430"/>
              <a:gd name="connsiteY56" fmla="*/ 4263420 h 5322895"/>
              <a:gd name="connsiteX57" fmla="*/ 2867723 w 11611430"/>
              <a:gd name="connsiteY57" fmla="*/ 4285228 h 5322895"/>
              <a:gd name="connsiteX58" fmla="*/ 2802300 w 11611430"/>
              <a:gd name="connsiteY58" fmla="*/ 4307036 h 5322895"/>
              <a:gd name="connsiteX59" fmla="*/ 2780492 w 11611430"/>
              <a:gd name="connsiteY59" fmla="*/ 4328844 h 5322895"/>
              <a:gd name="connsiteX60" fmla="*/ 2715069 w 11611430"/>
              <a:gd name="connsiteY60" fmla="*/ 4350652 h 5322895"/>
              <a:gd name="connsiteX61" fmla="*/ 2682357 w 11611430"/>
              <a:gd name="connsiteY61" fmla="*/ 4361556 h 5322895"/>
              <a:gd name="connsiteX62" fmla="*/ 2649646 w 11611430"/>
              <a:gd name="connsiteY62" fmla="*/ 4372459 h 5322895"/>
              <a:gd name="connsiteX63" fmla="*/ 2616933 w 11611430"/>
              <a:gd name="connsiteY63" fmla="*/ 4383363 h 5322895"/>
              <a:gd name="connsiteX64" fmla="*/ 2595126 w 11611430"/>
              <a:gd name="connsiteY64" fmla="*/ 4405171 h 5322895"/>
              <a:gd name="connsiteX65" fmla="*/ 2529703 w 11611430"/>
              <a:gd name="connsiteY65" fmla="*/ 4437883 h 5322895"/>
              <a:gd name="connsiteX66" fmla="*/ 2486087 w 11611430"/>
              <a:gd name="connsiteY66" fmla="*/ 4481499 h 5322895"/>
              <a:gd name="connsiteX67" fmla="*/ 2453375 w 11611430"/>
              <a:gd name="connsiteY67" fmla="*/ 4514210 h 5322895"/>
              <a:gd name="connsiteX68" fmla="*/ 2420664 w 11611430"/>
              <a:gd name="connsiteY68" fmla="*/ 4536017 h 5322895"/>
              <a:gd name="connsiteX69" fmla="*/ 2398856 w 11611430"/>
              <a:gd name="connsiteY69" fmla="*/ 4568729 h 5322895"/>
              <a:gd name="connsiteX70" fmla="*/ 2377048 w 11611430"/>
              <a:gd name="connsiteY70" fmla="*/ 4590537 h 5322895"/>
              <a:gd name="connsiteX71" fmla="*/ 2366144 w 11611430"/>
              <a:gd name="connsiteY71" fmla="*/ 4623249 h 5322895"/>
              <a:gd name="connsiteX72" fmla="*/ 2344336 w 11611430"/>
              <a:gd name="connsiteY72" fmla="*/ 4666865 h 5322895"/>
              <a:gd name="connsiteX73" fmla="*/ 2322528 w 11611430"/>
              <a:gd name="connsiteY73" fmla="*/ 4732288 h 5322895"/>
              <a:gd name="connsiteX74" fmla="*/ 2300721 w 11611430"/>
              <a:gd name="connsiteY74" fmla="*/ 4764999 h 5322895"/>
              <a:gd name="connsiteX75" fmla="*/ 2268010 w 11611430"/>
              <a:gd name="connsiteY75" fmla="*/ 4852231 h 5322895"/>
              <a:gd name="connsiteX76" fmla="*/ 2235297 w 11611430"/>
              <a:gd name="connsiteY76" fmla="*/ 4993981 h 5322895"/>
              <a:gd name="connsiteX77" fmla="*/ 2230567 w 11611430"/>
              <a:gd name="connsiteY77" fmla="*/ 5079209 h 5322895"/>
              <a:gd name="connsiteX78" fmla="*/ 2229538 w 11611430"/>
              <a:gd name="connsiteY78" fmla="*/ 5104344 h 5322895"/>
              <a:gd name="connsiteX79" fmla="*/ 1932621 w 11611430"/>
              <a:gd name="connsiteY79" fmla="*/ 5071374 h 5322895"/>
              <a:gd name="connsiteX80" fmla="*/ 1609634 w 11611430"/>
              <a:gd name="connsiteY80" fmla="*/ 5033891 h 5322895"/>
              <a:gd name="connsiteX81" fmla="*/ 1312435 w 11611430"/>
              <a:gd name="connsiteY81" fmla="*/ 4996408 h 5322895"/>
              <a:gd name="connsiteX82" fmla="*/ 1039799 w 11611430"/>
              <a:gd name="connsiteY82" fmla="*/ 4961027 h 5322895"/>
              <a:gd name="connsiteX83" fmla="*/ 797865 w 11611430"/>
              <a:gd name="connsiteY83" fmla="*/ 4927397 h 5322895"/>
              <a:gd name="connsiteX84" fmla="*/ 579265 w 11611430"/>
              <a:gd name="connsiteY84" fmla="*/ 4895519 h 5322895"/>
              <a:gd name="connsiteX85" fmla="*/ 395052 w 11611430"/>
              <a:gd name="connsiteY85" fmla="*/ 4868896 h 5322895"/>
              <a:gd name="connsiteX86" fmla="*/ 240312 w 11611430"/>
              <a:gd name="connsiteY86" fmla="*/ 4843673 h 5322895"/>
              <a:gd name="connsiteX87" fmla="*/ 27853 w 11611430"/>
              <a:gd name="connsiteY87" fmla="*/ 4807592 h 5322895"/>
              <a:gd name="connsiteX88" fmla="*/ 0 w 11611430"/>
              <a:gd name="connsiteY88" fmla="*/ 4802879 h 5322895"/>
              <a:gd name="connsiteX89" fmla="*/ 0 w 11611430"/>
              <a:gd name="connsiteY89" fmla="*/ 3753332 h 5322895"/>
              <a:gd name="connsiteX90" fmla="*/ 0 w 11611430"/>
              <a:gd name="connsiteY90" fmla="*/ 3571886 h 5322895"/>
              <a:gd name="connsiteX91" fmla="*/ 0 w 11611430"/>
              <a:gd name="connsiteY91" fmla="*/ 471948 h 5322895"/>
              <a:gd name="connsiteX92" fmla="*/ 0 w 11611430"/>
              <a:gd name="connsiteY92"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611430" h="5322895">
                <a:moveTo>
                  <a:pt x="0" y="0"/>
                </a:moveTo>
                <a:lnTo>
                  <a:pt x="11611430" y="0"/>
                </a:lnTo>
                <a:lnTo>
                  <a:pt x="11611430" y="4911695"/>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5514" y="5287726"/>
                </a:lnTo>
                <a:lnTo>
                  <a:pt x="4601441" y="4972173"/>
                </a:lnTo>
                <a:cubicBezTo>
                  <a:pt x="4573183" y="4924429"/>
                  <a:pt x="4553441" y="4869653"/>
                  <a:pt x="4514210" y="4830422"/>
                </a:cubicBezTo>
                <a:cubicBezTo>
                  <a:pt x="4481500" y="4797711"/>
                  <a:pt x="4446637" y="4767016"/>
                  <a:pt x="4416075" y="4732288"/>
                </a:cubicBezTo>
                <a:cubicBezTo>
                  <a:pt x="4366574" y="4676037"/>
                  <a:pt x="4327307" y="4610810"/>
                  <a:pt x="4274324" y="4557826"/>
                </a:cubicBezTo>
                <a:cubicBezTo>
                  <a:pt x="4263420" y="4546922"/>
                  <a:pt x="4251649" y="4536822"/>
                  <a:pt x="4241613" y="4525113"/>
                </a:cubicBezTo>
                <a:cubicBezTo>
                  <a:pt x="4229786" y="4511315"/>
                  <a:pt x="4220536" y="4495459"/>
                  <a:pt x="4208901" y="4481499"/>
                </a:cubicBezTo>
                <a:cubicBezTo>
                  <a:pt x="4192618" y="4461959"/>
                  <a:pt x="4176792" y="4450689"/>
                  <a:pt x="4154382" y="4437883"/>
                </a:cubicBezTo>
                <a:cubicBezTo>
                  <a:pt x="4140269" y="4429818"/>
                  <a:pt x="4124878" y="4424139"/>
                  <a:pt x="4110766" y="4416075"/>
                </a:cubicBezTo>
                <a:cubicBezTo>
                  <a:pt x="4099388" y="4409573"/>
                  <a:pt x="4088718" y="4401884"/>
                  <a:pt x="4078054" y="4394267"/>
                </a:cubicBezTo>
                <a:cubicBezTo>
                  <a:pt x="4063266" y="4383705"/>
                  <a:pt x="4050217" y="4370572"/>
                  <a:pt x="4034439" y="4361556"/>
                </a:cubicBezTo>
                <a:cubicBezTo>
                  <a:pt x="4023246" y="4355160"/>
                  <a:pt x="3966283" y="4341382"/>
                  <a:pt x="3958111" y="4339747"/>
                </a:cubicBezTo>
                <a:cubicBezTo>
                  <a:pt x="3936432" y="4335411"/>
                  <a:pt x="3914626" y="4331587"/>
                  <a:pt x="3892688" y="4328844"/>
                </a:cubicBezTo>
                <a:cubicBezTo>
                  <a:pt x="3823740" y="4320226"/>
                  <a:pt x="3782100" y="4321230"/>
                  <a:pt x="3718226" y="4307036"/>
                </a:cubicBezTo>
                <a:cubicBezTo>
                  <a:pt x="3696418" y="4302190"/>
                  <a:pt x="3658568" y="4285437"/>
                  <a:pt x="3641899" y="4274324"/>
                </a:cubicBezTo>
                <a:cubicBezTo>
                  <a:pt x="3633345" y="4268622"/>
                  <a:pt x="3629017" y="4257617"/>
                  <a:pt x="3620091" y="4252517"/>
                </a:cubicBezTo>
                <a:cubicBezTo>
                  <a:pt x="3603097" y="4242806"/>
                  <a:pt x="3583967" y="4237398"/>
                  <a:pt x="3565572" y="4230709"/>
                </a:cubicBezTo>
                <a:cubicBezTo>
                  <a:pt x="3543968" y="4222853"/>
                  <a:pt x="3500148" y="4208901"/>
                  <a:pt x="3500148" y="4208901"/>
                </a:cubicBezTo>
                <a:cubicBezTo>
                  <a:pt x="3475771" y="4184523"/>
                  <a:pt x="3478341" y="4197373"/>
                  <a:pt x="3478341" y="4176190"/>
                </a:cubicBezTo>
                <a:lnTo>
                  <a:pt x="3543764" y="4132574"/>
                </a:lnTo>
                <a:cubicBezTo>
                  <a:pt x="3511052" y="4128939"/>
                  <a:pt x="3478542" y="4121670"/>
                  <a:pt x="3445629" y="4121670"/>
                </a:cubicBezTo>
                <a:cubicBezTo>
                  <a:pt x="3427096" y="4121670"/>
                  <a:pt x="3409168" y="4128407"/>
                  <a:pt x="3391109" y="4132574"/>
                </a:cubicBezTo>
                <a:cubicBezTo>
                  <a:pt x="3361904" y="4139313"/>
                  <a:pt x="3332955" y="4147112"/>
                  <a:pt x="3303878" y="4154381"/>
                </a:cubicBezTo>
                <a:cubicBezTo>
                  <a:pt x="3289340" y="4158016"/>
                  <a:pt x="3274480" y="4160547"/>
                  <a:pt x="3260263" y="4165285"/>
                </a:cubicBezTo>
                <a:lnTo>
                  <a:pt x="3194839" y="4187093"/>
                </a:lnTo>
                <a:cubicBezTo>
                  <a:pt x="3183935" y="4190728"/>
                  <a:pt x="3173278" y="4195209"/>
                  <a:pt x="3162128" y="4197997"/>
                </a:cubicBezTo>
                <a:cubicBezTo>
                  <a:pt x="3096214" y="4214476"/>
                  <a:pt x="3132724" y="4204163"/>
                  <a:pt x="3053089" y="4230709"/>
                </a:cubicBezTo>
                <a:lnTo>
                  <a:pt x="2987666" y="4252517"/>
                </a:lnTo>
                <a:cubicBezTo>
                  <a:pt x="2976762" y="4256151"/>
                  <a:pt x="2966105" y="4260632"/>
                  <a:pt x="2954954" y="4263420"/>
                </a:cubicBezTo>
                <a:cubicBezTo>
                  <a:pt x="2925877" y="4270689"/>
                  <a:pt x="2896157" y="4275751"/>
                  <a:pt x="2867723" y="4285228"/>
                </a:cubicBezTo>
                <a:lnTo>
                  <a:pt x="2802300" y="4307036"/>
                </a:lnTo>
                <a:cubicBezTo>
                  <a:pt x="2795031" y="4314305"/>
                  <a:pt x="2789687" y="4324247"/>
                  <a:pt x="2780492" y="4328844"/>
                </a:cubicBezTo>
                <a:cubicBezTo>
                  <a:pt x="2759931" y="4339124"/>
                  <a:pt x="2736876" y="4343382"/>
                  <a:pt x="2715069" y="4350652"/>
                </a:cubicBezTo>
                <a:lnTo>
                  <a:pt x="2682357" y="4361556"/>
                </a:lnTo>
                <a:lnTo>
                  <a:pt x="2649646" y="4372459"/>
                </a:lnTo>
                <a:lnTo>
                  <a:pt x="2616933" y="4383363"/>
                </a:lnTo>
                <a:cubicBezTo>
                  <a:pt x="2609664" y="4390632"/>
                  <a:pt x="2603941" y="4399883"/>
                  <a:pt x="2595126" y="4405171"/>
                </a:cubicBezTo>
                <a:cubicBezTo>
                  <a:pt x="2530624" y="4443872"/>
                  <a:pt x="2594048" y="4382729"/>
                  <a:pt x="2529703" y="4437883"/>
                </a:cubicBezTo>
                <a:cubicBezTo>
                  <a:pt x="2514092" y="4451263"/>
                  <a:pt x="2500625" y="4466960"/>
                  <a:pt x="2486087" y="4481499"/>
                </a:cubicBezTo>
                <a:cubicBezTo>
                  <a:pt x="2475183" y="4492403"/>
                  <a:pt x="2466206" y="4505657"/>
                  <a:pt x="2453375" y="4514210"/>
                </a:cubicBezTo>
                <a:lnTo>
                  <a:pt x="2420664" y="4536017"/>
                </a:lnTo>
                <a:cubicBezTo>
                  <a:pt x="2413395" y="4546922"/>
                  <a:pt x="2407042" y="4558496"/>
                  <a:pt x="2398856" y="4568729"/>
                </a:cubicBezTo>
                <a:cubicBezTo>
                  <a:pt x="2392434" y="4576756"/>
                  <a:pt x="2382337" y="4581722"/>
                  <a:pt x="2377048" y="4590537"/>
                </a:cubicBezTo>
                <a:cubicBezTo>
                  <a:pt x="2371134" y="4600393"/>
                  <a:pt x="2370672" y="4612684"/>
                  <a:pt x="2366144" y="4623249"/>
                </a:cubicBezTo>
                <a:cubicBezTo>
                  <a:pt x="2359741" y="4638189"/>
                  <a:pt x="2350374" y="4651772"/>
                  <a:pt x="2344336" y="4666865"/>
                </a:cubicBezTo>
                <a:cubicBezTo>
                  <a:pt x="2335799" y="4688208"/>
                  <a:pt x="2335280" y="4713161"/>
                  <a:pt x="2322528" y="4732288"/>
                </a:cubicBezTo>
                <a:cubicBezTo>
                  <a:pt x="2315259" y="4743192"/>
                  <a:pt x="2306582" y="4753278"/>
                  <a:pt x="2300721" y="4764999"/>
                </a:cubicBezTo>
                <a:cubicBezTo>
                  <a:pt x="2296862" y="4772717"/>
                  <a:pt x="2272055" y="4834699"/>
                  <a:pt x="2268010" y="4852231"/>
                </a:cubicBezTo>
                <a:cubicBezTo>
                  <a:pt x="2231919" y="5008621"/>
                  <a:pt x="2261653" y="4914917"/>
                  <a:pt x="2235297" y="4993981"/>
                </a:cubicBezTo>
                <a:cubicBezTo>
                  <a:pt x="2233101" y="5029118"/>
                  <a:pt x="2231590" y="5057039"/>
                  <a:pt x="2230567" y="5079209"/>
                </a:cubicBezTo>
                <a:lnTo>
                  <a:pt x="2229538" y="5104344"/>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p:spPr>
      </p:pic>
      <p:sp>
        <p:nvSpPr>
          <p:cNvPr id="10" name="Title 9">
            <a:extLst>
              <a:ext uri="{FF2B5EF4-FFF2-40B4-BE49-F238E27FC236}">
                <a16:creationId xmlns:a16="http://schemas.microsoft.com/office/drawing/2014/main" id="{311A28AF-DCCD-DDF5-B83C-2771DA809E84}"/>
              </a:ext>
            </a:extLst>
          </p:cNvPr>
          <p:cNvSpPr>
            <a:spLocks noGrp="1"/>
          </p:cNvSpPr>
          <p:nvPr>
            <p:ph type="title"/>
          </p:nvPr>
        </p:nvSpPr>
        <p:spPr>
          <a:xfrm>
            <a:off x="1871209" y="792337"/>
            <a:ext cx="8449582" cy="2421464"/>
          </a:xfrm>
        </p:spPr>
        <p:txBody>
          <a:bodyPr vert="horz" lIns="91440" tIns="45720" rIns="91440" bIns="45720" rtlCol="0" anchor="b">
            <a:normAutofit/>
          </a:bodyPr>
          <a:lstStyle/>
          <a:p>
            <a:pPr algn="ctr"/>
            <a:r>
              <a:rPr lang="en-US" sz="4800" dirty="0"/>
              <a:t>How do we determine such TERM weights?</a:t>
            </a:r>
          </a:p>
        </p:txBody>
      </p:sp>
      <p:sp>
        <p:nvSpPr>
          <p:cNvPr id="5" name="Footer Placeholder 4">
            <a:extLst>
              <a:ext uri="{FF2B5EF4-FFF2-40B4-BE49-F238E27FC236}">
                <a16:creationId xmlns:a16="http://schemas.microsoft.com/office/drawing/2014/main" id="{0FC45252-DD13-2FE6-2A4A-8AAD8F898BD3}"/>
              </a:ext>
            </a:extLst>
          </p:cNvPr>
          <p:cNvSpPr>
            <a:spLocks noGrp="1"/>
          </p:cNvSpPr>
          <p:nvPr>
            <p:ph type="ftr" sz="quarter" idx="11"/>
          </p:nvPr>
        </p:nvSpPr>
        <p:spPr>
          <a:xfrm>
            <a:off x="1031875" y="5870575"/>
            <a:ext cx="7824482" cy="377825"/>
          </a:xfrm>
        </p:spPr>
        <p:txBody>
          <a:bodyPr vert="horz" lIns="91440" tIns="45720" rIns="91440" bIns="45720" rtlCol="0" anchor="ctr">
            <a:normAutofit/>
          </a:bodyPr>
          <a:lstStyle/>
          <a:p>
            <a:pPr>
              <a:spcAft>
                <a:spcPts val="600"/>
              </a:spcAft>
            </a:pPr>
            <a:r>
              <a:rPr lang="en-US">
                <a:solidFill>
                  <a:schemeClr val="bg1"/>
                </a:solidFill>
              </a:rPr>
              <a:t>Information Retrieval</a:t>
            </a:r>
          </a:p>
        </p:txBody>
      </p:sp>
      <p:sp>
        <p:nvSpPr>
          <p:cNvPr id="4" name="Date Placeholder 3">
            <a:extLst>
              <a:ext uri="{FF2B5EF4-FFF2-40B4-BE49-F238E27FC236}">
                <a16:creationId xmlns:a16="http://schemas.microsoft.com/office/drawing/2014/main" id="{CAACD63C-03E5-2F86-9DBC-E15B2916AC3F}"/>
              </a:ext>
            </a:extLst>
          </p:cNvPr>
          <p:cNvSpPr>
            <a:spLocks noGrp="1"/>
          </p:cNvSpPr>
          <p:nvPr>
            <p:ph type="dt" sz="half" idx="10"/>
          </p:nvPr>
        </p:nvSpPr>
        <p:spPr>
          <a:xfrm>
            <a:off x="8932558" y="5870575"/>
            <a:ext cx="1600200" cy="377825"/>
          </a:xfrm>
        </p:spPr>
        <p:txBody>
          <a:bodyPr vert="horz" lIns="91440" tIns="45720" rIns="91440" bIns="45720" rtlCol="0" anchor="ctr">
            <a:normAutofit/>
          </a:bodyPr>
          <a:lstStyle/>
          <a:p>
            <a:pPr>
              <a:spcAft>
                <a:spcPts val="600"/>
              </a:spcAft>
            </a:pPr>
            <a:fld id="{4005116A-7342-9044-B4DC-90E8C1FCBD80}" type="datetime1">
              <a:rPr lang="en-US">
                <a:solidFill>
                  <a:schemeClr val="bg1"/>
                </a:solidFill>
              </a:rPr>
              <a:pPr>
                <a:spcAft>
                  <a:spcPts val="600"/>
                </a:spcAft>
              </a:pPr>
              <a:t>8/19/24</a:t>
            </a:fld>
            <a:endParaRPr lang="en-US">
              <a:solidFill>
                <a:schemeClr val="bg1"/>
              </a:solidFill>
            </a:endParaRPr>
          </a:p>
        </p:txBody>
      </p:sp>
      <p:sp>
        <p:nvSpPr>
          <p:cNvPr id="6" name="Slide Number Placeholder 5">
            <a:extLst>
              <a:ext uri="{FF2B5EF4-FFF2-40B4-BE49-F238E27FC236}">
                <a16:creationId xmlns:a16="http://schemas.microsoft.com/office/drawing/2014/main" id="{8C392C75-85BD-53CC-32A2-960E1DBD8D66}"/>
              </a:ext>
            </a:extLst>
          </p:cNvPr>
          <p:cNvSpPr>
            <a:spLocks noGrp="1"/>
          </p:cNvSpPr>
          <p:nvPr>
            <p:ph type="sldNum" sz="quarter" idx="12"/>
          </p:nvPr>
        </p:nvSpPr>
        <p:spPr>
          <a:xfrm>
            <a:off x="10608958" y="5870575"/>
            <a:ext cx="551167" cy="377825"/>
          </a:xfrm>
        </p:spPr>
        <p:txBody>
          <a:bodyPr vert="horz" lIns="91440" tIns="45720" rIns="91440" bIns="45720" rtlCol="0" anchor="ctr">
            <a:normAutofit/>
          </a:bodyPr>
          <a:lstStyle/>
          <a:p>
            <a:pPr>
              <a:spcAft>
                <a:spcPts val="600"/>
              </a:spcAft>
            </a:pPr>
            <a:fld id="{D57F1E4F-1CFF-5643-939E-217C01CDF565}" type="slidenum">
              <a:rPr lang="en-US" b="0" i="0" kern="1200">
                <a:solidFill>
                  <a:schemeClr val="bg1"/>
                </a:solidFill>
                <a:effectLst/>
                <a:latin typeface="+mn-lt"/>
                <a:ea typeface="+mn-ea"/>
                <a:cs typeface="+mn-cs"/>
              </a:rPr>
              <a:pPr>
                <a:spcAft>
                  <a:spcPts val="600"/>
                </a:spcAft>
              </a:pPr>
              <a:t>22</a:t>
            </a:fld>
            <a:endParaRPr lang="en-US" b="0" i="0" kern="1200">
              <a:solidFill>
                <a:schemeClr val="bg1"/>
              </a:solidFill>
              <a:effectLst/>
              <a:latin typeface="+mn-lt"/>
              <a:ea typeface="+mn-ea"/>
              <a:cs typeface="+mn-cs"/>
            </a:endParaRPr>
          </a:p>
        </p:txBody>
      </p:sp>
    </p:spTree>
    <p:extLst>
      <p:ext uri="{BB962C8B-B14F-4D97-AF65-F5344CB8AC3E}">
        <p14:creationId xmlns:p14="http://schemas.microsoft.com/office/powerpoint/2010/main" val="263842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38B55FA-8FC4-A24E-B350-FDB52216F90C}"/>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Term Weighting</a:t>
            </a:r>
          </a:p>
        </p:txBody>
      </p:sp>
      <p:sp>
        <p:nvSpPr>
          <p:cNvPr id="9" name="Content Placeholder 8">
            <a:extLst>
              <a:ext uri="{FF2B5EF4-FFF2-40B4-BE49-F238E27FC236}">
                <a16:creationId xmlns:a16="http://schemas.microsoft.com/office/drawing/2014/main" id="{966CFA77-CFDF-EABE-1358-46C45DEF0025}"/>
              </a:ext>
            </a:extLst>
          </p:cNvPr>
          <p:cNvSpPr>
            <a:spLocks noGrp="1"/>
          </p:cNvSpPr>
          <p:nvPr>
            <p:ph idx="1"/>
          </p:nvPr>
        </p:nvSpPr>
        <p:spPr>
          <a:xfrm>
            <a:off x="685801" y="2592572"/>
            <a:ext cx="10820400" cy="3198627"/>
          </a:xfrm>
        </p:spPr>
        <p:txBody>
          <a:bodyPr>
            <a:normAutofit/>
          </a:bodyPr>
          <a:lstStyle/>
          <a:p>
            <a:pPr marL="0" indent="0">
              <a:buNone/>
            </a:pPr>
            <a:r>
              <a:rPr lang="en-US" b="1" dirty="0"/>
              <a:t>Term Frequency</a:t>
            </a:r>
          </a:p>
          <a:p>
            <a:r>
              <a:rPr lang="en-US" dirty="0"/>
              <a:t>How many times a term appears in a document</a:t>
            </a:r>
          </a:p>
          <a:p>
            <a:r>
              <a:rPr lang="en-US" dirty="0"/>
              <a:t>In our example query, </a:t>
            </a:r>
            <a:r>
              <a:rPr lang="en-US" dirty="0">
                <a:highlight>
                  <a:srgbClr val="00FFFF"/>
                </a:highlight>
              </a:rPr>
              <a:t>Impact of climate change on India based on IPCC report</a:t>
            </a:r>
          </a:p>
          <a:p>
            <a:r>
              <a:rPr lang="en-US" dirty="0"/>
              <a:t>If the terms </a:t>
            </a:r>
            <a:r>
              <a:rPr lang="en-US" dirty="0">
                <a:highlight>
                  <a:srgbClr val="00FFFF"/>
                </a:highlight>
              </a:rPr>
              <a:t>climate change</a:t>
            </a:r>
            <a:r>
              <a:rPr lang="en-US" dirty="0"/>
              <a:t> , </a:t>
            </a:r>
            <a:r>
              <a:rPr lang="en-US" dirty="0">
                <a:highlight>
                  <a:srgbClr val="00FFFF"/>
                </a:highlight>
              </a:rPr>
              <a:t>India</a:t>
            </a:r>
            <a:r>
              <a:rPr lang="en-US" dirty="0"/>
              <a:t> , </a:t>
            </a:r>
            <a:r>
              <a:rPr lang="en-US" dirty="0">
                <a:highlight>
                  <a:srgbClr val="00FFFF"/>
                </a:highlight>
              </a:rPr>
              <a:t>IPCC</a:t>
            </a:r>
            <a:r>
              <a:rPr lang="en-US" dirty="0"/>
              <a:t> and </a:t>
            </a:r>
            <a:r>
              <a:rPr lang="en-US" dirty="0">
                <a:highlight>
                  <a:srgbClr val="00FFFF"/>
                </a:highlight>
              </a:rPr>
              <a:t>report</a:t>
            </a:r>
            <a:r>
              <a:rPr lang="en-US" dirty="0"/>
              <a:t> appears frequently, then the document is relevant for us</a:t>
            </a:r>
          </a:p>
        </p:txBody>
      </p:sp>
      <p:sp>
        <p:nvSpPr>
          <p:cNvPr id="5" name="Footer Placeholder 4">
            <a:extLst>
              <a:ext uri="{FF2B5EF4-FFF2-40B4-BE49-F238E27FC236}">
                <a16:creationId xmlns:a16="http://schemas.microsoft.com/office/drawing/2014/main" id="{47491C61-EFC9-E5DA-AB93-477838179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4EF180A2-8B05-BC19-5F70-125F06EC3304}"/>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BED5789-D744-D214-BD47-D7FB5A12956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23</a:t>
            </a:fld>
            <a:endParaRPr lang="en-US">
              <a:solidFill>
                <a:schemeClr val="tx2"/>
              </a:solidFill>
            </a:endParaRPr>
          </a:p>
        </p:txBody>
      </p:sp>
    </p:spTree>
    <p:extLst>
      <p:ext uri="{BB962C8B-B14F-4D97-AF65-F5344CB8AC3E}">
        <p14:creationId xmlns:p14="http://schemas.microsoft.com/office/powerpoint/2010/main" val="48603949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38B55FA-8FC4-A24E-B350-FDB52216F90C}"/>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Term Weighting</a:t>
            </a:r>
          </a:p>
        </p:txBody>
      </p:sp>
      <p:sp>
        <p:nvSpPr>
          <p:cNvPr id="9" name="Content Placeholder 8">
            <a:extLst>
              <a:ext uri="{FF2B5EF4-FFF2-40B4-BE49-F238E27FC236}">
                <a16:creationId xmlns:a16="http://schemas.microsoft.com/office/drawing/2014/main" id="{966CFA77-CFDF-EABE-1358-46C45DEF0025}"/>
              </a:ext>
            </a:extLst>
          </p:cNvPr>
          <p:cNvSpPr>
            <a:spLocks noGrp="1"/>
          </p:cNvSpPr>
          <p:nvPr>
            <p:ph idx="1"/>
          </p:nvPr>
        </p:nvSpPr>
        <p:spPr>
          <a:xfrm>
            <a:off x="685801" y="2592572"/>
            <a:ext cx="10820400" cy="3198627"/>
          </a:xfrm>
        </p:spPr>
        <p:txBody>
          <a:bodyPr>
            <a:normAutofit/>
          </a:bodyPr>
          <a:lstStyle/>
          <a:p>
            <a:pPr marL="0" indent="0">
              <a:buNone/>
            </a:pPr>
            <a:r>
              <a:rPr lang="en-US" b="1" dirty="0"/>
              <a:t>Term Frequency</a:t>
            </a:r>
          </a:p>
          <a:p>
            <a:r>
              <a:rPr lang="en-US" dirty="0"/>
              <a:t>How many times a term appears in a document</a:t>
            </a:r>
          </a:p>
          <a:p>
            <a:r>
              <a:rPr lang="en-US" dirty="0"/>
              <a:t>Closed-words (Function words) are very common</a:t>
            </a:r>
          </a:p>
          <a:p>
            <a:pPr lvl="1"/>
            <a:r>
              <a:rPr lang="en-US" dirty="0"/>
              <a:t>Example: in, at , a , an , the</a:t>
            </a:r>
          </a:p>
          <a:p>
            <a:r>
              <a:rPr lang="en-US" dirty="0"/>
              <a:t>How do we separate the important terms from the function words?</a:t>
            </a:r>
          </a:p>
          <a:p>
            <a:r>
              <a:rPr lang="en-US" dirty="0"/>
              <a:t>In our example query, </a:t>
            </a:r>
            <a:r>
              <a:rPr lang="en-US" dirty="0">
                <a:highlight>
                  <a:srgbClr val="00FFFF"/>
                </a:highlight>
              </a:rPr>
              <a:t>Impact of climate change on India based on IPCC report</a:t>
            </a:r>
          </a:p>
          <a:p>
            <a:r>
              <a:rPr lang="en-US" dirty="0"/>
              <a:t>The irrelevant terms in the above query are</a:t>
            </a:r>
          </a:p>
          <a:p>
            <a:pPr lvl="1"/>
            <a:r>
              <a:rPr lang="en-US" dirty="0"/>
              <a:t>Of, on, based, </a:t>
            </a:r>
          </a:p>
        </p:txBody>
      </p:sp>
      <p:sp>
        <p:nvSpPr>
          <p:cNvPr id="5" name="Footer Placeholder 4">
            <a:extLst>
              <a:ext uri="{FF2B5EF4-FFF2-40B4-BE49-F238E27FC236}">
                <a16:creationId xmlns:a16="http://schemas.microsoft.com/office/drawing/2014/main" id="{47491C61-EFC9-E5DA-AB93-477838179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4EF180A2-8B05-BC19-5F70-125F06EC3304}"/>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BED5789-D744-D214-BD47-D7FB5A12956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24</a:t>
            </a:fld>
            <a:endParaRPr lang="en-US">
              <a:solidFill>
                <a:schemeClr val="tx2"/>
              </a:solidFill>
            </a:endParaRPr>
          </a:p>
        </p:txBody>
      </p:sp>
    </p:spTree>
    <p:extLst>
      <p:ext uri="{BB962C8B-B14F-4D97-AF65-F5344CB8AC3E}">
        <p14:creationId xmlns:p14="http://schemas.microsoft.com/office/powerpoint/2010/main" val="258623638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38B55FA-8FC4-A24E-B350-FDB52216F90C}"/>
              </a:ext>
            </a:extLst>
          </p:cNvPr>
          <p:cNvSpPr>
            <a:spLocks noGrp="1"/>
          </p:cNvSpPr>
          <p:nvPr>
            <p:ph type="title"/>
          </p:nvPr>
        </p:nvSpPr>
        <p:spPr>
          <a:xfrm>
            <a:off x="1030288" y="609600"/>
            <a:ext cx="10131425" cy="1110343"/>
          </a:xfrm>
        </p:spPr>
        <p:txBody>
          <a:bodyPr>
            <a:normAutofit fontScale="90000"/>
          </a:bodyPr>
          <a:lstStyle/>
          <a:p>
            <a:pPr algn="ctr"/>
            <a:r>
              <a:rPr lang="en-US" dirty="0">
                <a:solidFill>
                  <a:schemeClr val="bg1"/>
                </a:solidFill>
              </a:rPr>
              <a:t>Vector SPACE Model: Inverse Document Weighting</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66CFA77-CFDF-EABE-1358-46C45DEF0025}"/>
                  </a:ext>
                </a:extLst>
              </p:cNvPr>
              <p:cNvSpPr>
                <a:spLocks noGrp="1"/>
              </p:cNvSpPr>
              <p:nvPr>
                <p:ph idx="1"/>
              </p:nvPr>
            </p:nvSpPr>
            <p:spPr>
              <a:xfrm>
                <a:off x="685801" y="2592572"/>
                <a:ext cx="10820400" cy="3198627"/>
              </a:xfrm>
            </p:spPr>
            <p:txBody>
              <a:bodyPr>
                <a:normAutofit fontScale="92500" lnSpcReduction="20000"/>
              </a:bodyPr>
              <a:lstStyle/>
              <a:p>
                <a:pPr marL="0" indent="0">
                  <a:buNone/>
                </a:pPr>
                <a:r>
                  <a:rPr lang="en-US" b="1" dirty="0"/>
                  <a:t>Inverse Document Frequency</a:t>
                </a:r>
              </a:p>
              <a:p>
                <a:r>
                  <a:rPr lang="en-US" dirty="0"/>
                  <a:t>Closed-words (Function words) maybe common in a document</a:t>
                </a:r>
              </a:p>
              <a:p>
                <a:r>
                  <a:rPr lang="en-US" dirty="0"/>
                  <a:t>But they also appear in other documents too</a:t>
                </a:r>
              </a:p>
              <a:p>
                <a:r>
                  <a:rPr lang="en-US" dirty="0"/>
                  <a:t>However, </a:t>
                </a:r>
                <a:r>
                  <a:rPr lang="en-US" b="1" dirty="0"/>
                  <a:t>relevant terms </a:t>
                </a:r>
                <a:r>
                  <a:rPr lang="en-US" dirty="0"/>
                  <a:t> appear only in that or a small subset of related documents</a:t>
                </a:r>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𝒅𝒇</m:t>
                        </m:r>
                      </m:e>
                      <m:sub>
                        <m:r>
                          <a:rPr lang="en-US" b="1" i="1" smtClean="0">
                            <a:latin typeface="Cambria Math" panose="02040503050406030204" pitchFamily="18" charset="0"/>
                          </a:rPr>
                          <m:t>𝒕</m:t>
                        </m:r>
                      </m:sub>
                    </m:sSub>
                  </m:oMath>
                </a14:m>
                <a:r>
                  <a:rPr lang="en-US" b="1" dirty="0"/>
                  <a:t> </a:t>
                </a:r>
                <a:r>
                  <a:rPr lang="en-US" dirty="0"/>
                  <a:t>is the document frequency of the term t</a:t>
                </a:r>
              </a:p>
              <a:p>
                <a:pPr lvl="1"/>
                <a:r>
                  <a:rPr lang="en-US" dirty="0"/>
                  <a:t>Number of documents that contain the term t</a:t>
                </a:r>
              </a:p>
              <a:p>
                <a:pPr lvl="1"/>
                <a:r>
                  <a:rPr lang="en-US" dirty="0"/>
                  <a:t>Higher number means less informative</a:t>
                </a:r>
              </a:p>
              <a:p>
                <a:r>
                  <a:rPr lang="en-US" dirty="0"/>
                  <a:t>IDF,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𝑖𝑑𝑓</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𝑑𝑓</m:t>
                            </m:r>
                          </m:e>
                          <m:sub>
                            <m:r>
                              <a:rPr lang="en-US" b="0" i="1" smtClean="0">
                                <a:latin typeface="Cambria Math" panose="02040503050406030204" pitchFamily="18" charset="0"/>
                              </a:rPr>
                              <m:t>𝑡</m:t>
                            </m:r>
                          </m:sub>
                        </m:sSub>
                      </m:den>
                    </m:f>
                  </m:oMath>
                </a14:m>
                <a:r>
                  <a:rPr lang="en-US" dirty="0"/>
                  <a:t> </a:t>
                </a:r>
              </a:p>
              <a:p>
                <a:r>
                  <a:rPr lang="en-US" dirty="0"/>
                  <a:t>N is the total number of documents </a:t>
                </a:r>
              </a:p>
            </p:txBody>
          </p:sp>
        </mc:Choice>
        <mc:Fallback xmlns="">
          <p:sp>
            <p:nvSpPr>
              <p:cNvPr id="9" name="Content Placeholder 8">
                <a:extLst>
                  <a:ext uri="{FF2B5EF4-FFF2-40B4-BE49-F238E27FC236}">
                    <a16:creationId xmlns:a16="http://schemas.microsoft.com/office/drawing/2014/main" id="{966CFA77-CFDF-EABE-1358-46C45DEF0025}"/>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47491C61-EFC9-E5DA-AB93-477838179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4EF180A2-8B05-BC19-5F70-125F06EC3304}"/>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BED5789-D744-D214-BD47-D7FB5A12956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25</a:t>
            </a:fld>
            <a:endParaRPr lang="en-US">
              <a:solidFill>
                <a:schemeClr val="tx2"/>
              </a:solidFill>
            </a:endParaRPr>
          </a:p>
        </p:txBody>
      </p:sp>
    </p:spTree>
    <p:extLst>
      <p:ext uri="{BB962C8B-B14F-4D97-AF65-F5344CB8AC3E}">
        <p14:creationId xmlns:p14="http://schemas.microsoft.com/office/powerpoint/2010/main" val="204853459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38B55FA-8FC4-A24E-B350-FDB52216F90C}"/>
              </a:ext>
            </a:extLst>
          </p:cNvPr>
          <p:cNvSpPr>
            <a:spLocks noGrp="1"/>
          </p:cNvSpPr>
          <p:nvPr>
            <p:ph type="title"/>
          </p:nvPr>
        </p:nvSpPr>
        <p:spPr>
          <a:xfrm>
            <a:off x="1030288" y="609600"/>
            <a:ext cx="10131425" cy="1110343"/>
          </a:xfrm>
        </p:spPr>
        <p:txBody>
          <a:bodyPr>
            <a:normAutofit/>
          </a:bodyPr>
          <a:lstStyle/>
          <a:p>
            <a:pPr algn="ctr">
              <a:lnSpc>
                <a:spcPct val="90000"/>
              </a:lnSpc>
            </a:pPr>
            <a:r>
              <a:rPr lang="en-US" dirty="0">
                <a:solidFill>
                  <a:schemeClr val="bg1"/>
                </a:solidFill>
              </a:rPr>
              <a:t>Vector SPACE Model: Inverse Document Weighting</a:t>
            </a:r>
            <a:endParaRPr lang="en-US">
              <a:solidFill>
                <a:schemeClr val="bg1"/>
              </a:solidFill>
            </a:endParaRPr>
          </a:p>
        </p:txBody>
      </p:sp>
      <p:sp>
        <p:nvSpPr>
          <p:cNvPr id="9" name="Content Placeholder 8">
            <a:extLst>
              <a:ext uri="{FF2B5EF4-FFF2-40B4-BE49-F238E27FC236}">
                <a16:creationId xmlns:a16="http://schemas.microsoft.com/office/drawing/2014/main" id="{966CFA77-CFDF-EABE-1358-46C45DEF0025}"/>
              </a:ext>
            </a:extLst>
          </p:cNvPr>
          <p:cNvSpPr>
            <a:spLocks noGrp="1"/>
          </p:cNvSpPr>
          <p:nvPr>
            <p:ph idx="1"/>
          </p:nvPr>
        </p:nvSpPr>
        <p:spPr>
          <a:xfrm>
            <a:off x="685801" y="2592572"/>
            <a:ext cx="10820400" cy="3198627"/>
          </a:xfrm>
        </p:spPr>
        <p:txBody>
          <a:bodyPr>
            <a:normAutofit/>
          </a:bodyPr>
          <a:lstStyle/>
          <a:p>
            <a:pPr marL="0" indent="0">
              <a:lnSpc>
                <a:spcPct val="90000"/>
              </a:lnSpc>
              <a:buNone/>
            </a:pPr>
            <a:r>
              <a:rPr lang="en-US" sz="1500" b="1" dirty="0"/>
              <a:t>Inverse Document Frequency</a:t>
            </a:r>
          </a:p>
          <a:p>
            <a:r>
              <a:rPr lang="en-US" sz="1600" dirty="0"/>
              <a:t>In our example query, </a:t>
            </a:r>
            <a:r>
              <a:rPr lang="en-US" sz="1600" dirty="0">
                <a:highlight>
                  <a:srgbClr val="00FFFF"/>
                </a:highlight>
              </a:rPr>
              <a:t>Impact of climate change on India based on IPCC report</a:t>
            </a:r>
          </a:p>
          <a:p>
            <a:r>
              <a:rPr lang="en-US" sz="1600" dirty="0"/>
              <a:t>Terms/words like </a:t>
            </a:r>
            <a:r>
              <a:rPr lang="en-US" sz="1600" dirty="0">
                <a:highlight>
                  <a:srgbClr val="00FFFF"/>
                </a:highlight>
              </a:rPr>
              <a:t>of</a:t>
            </a:r>
            <a:r>
              <a:rPr lang="en-US" sz="1600" dirty="0"/>
              <a:t> or </a:t>
            </a:r>
            <a:r>
              <a:rPr lang="en-US" sz="1600" dirty="0">
                <a:highlight>
                  <a:srgbClr val="00FFFF"/>
                </a:highlight>
              </a:rPr>
              <a:t>based</a:t>
            </a:r>
            <a:r>
              <a:rPr lang="en-US" sz="1600" dirty="0"/>
              <a:t> or </a:t>
            </a:r>
            <a:r>
              <a:rPr lang="en-US" sz="1600" dirty="0">
                <a:highlight>
                  <a:srgbClr val="00FFFF"/>
                </a:highlight>
              </a:rPr>
              <a:t>on</a:t>
            </a:r>
            <a:r>
              <a:rPr lang="en-US" sz="1600" dirty="0"/>
              <a:t> or </a:t>
            </a:r>
            <a:r>
              <a:rPr lang="en-US" sz="1600" dirty="0">
                <a:highlight>
                  <a:srgbClr val="00FFFF"/>
                </a:highlight>
              </a:rPr>
              <a:t>impact</a:t>
            </a:r>
            <a:r>
              <a:rPr lang="en-US" sz="1600" dirty="0"/>
              <a:t> appear in many documents</a:t>
            </a:r>
          </a:p>
          <a:p>
            <a:r>
              <a:rPr lang="en-US" sz="1600" dirty="0"/>
              <a:t>Terms like </a:t>
            </a:r>
            <a:r>
              <a:rPr lang="en-US" sz="1600" dirty="0">
                <a:highlight>
                  <a:srgbClr val="00FFFF"/>
                </a:highlight>
              </a:rPr>
              <a:t>climate change</a:t>
            </a:r>
            <a:r>
              <a:rPr lang="en-US" sz="1600" dirty="0"/>
              <a:t> or </a:t>
            </a:r>
            <a:r>
              <a:rPr lang="en-US" sz="1600" dirty="0">
                <a:highlight>
                  <a:srgbClr val="00FFFF"/>
                </a:highlight>
              </a:rPr>
              <a:t>IPCC</a:t>
            </a:r>
            <a:r>
              <a:rPr lang="en-US" sz="1600" dirty="0"/>
              <a:t> appear in very few documents only</a:t>
            </a:r>
          </a:p>
        </p:txBody>
      </p:sp>
      <p:sp>
        <p:nvSpPr>
          <p:cNvPr id="5" name="Footer Placeholder 4">
            <a:extLst>
              <a:ext uri="{FF2B5EF4-FFF2-40B4-BE49-F238E27FC236}">
                <a16:creationId xmlns:a16="http://schemas.microsoft.com/office/drawing/2014/main" id="{47491C61-EFC9-E5DA-AB93-477838179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4EF180A2-8B05-BC19-5F70-125F06EC3304}"/>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BED5789-D744-D214-BD47-D7FB5A12956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26</a:t>
            </a:fld>
            <a:endParaRPr lang="en-US">
              <a:solidFill>
                <a:schemeClr val="tx2"/>
              </a:solidFill>
            </a:endParaRPr>
          </a:p>
        </p:txBody>
      </p:sp>
    </p:spTree>
    <p:extLst>
      <p:ext uri="{BB962C8B-B14F-4D97-AF65-F5344CB8AC3E}">
        <p14:creationId xmlns:p14="http://schemas.microsoft.com/office/powerpoint/2010/main" val="181824523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0DB7325A-E1F5-5428-C0E3-9DD8790E5144}"/>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if-</a:t>
            </a:r>
            <a:r>
              <a:rPr lang="en-US" dirty="0" err="1">
                <a:solidFill>
                  <a:schemeClr val="bg1"/>
                </a:solidFill>
              </a:rPr>
              <a:t>idf</a:t>
            </a:r>
            <a:r>
              <a:rPr lang="en-US" dirty="0">
                <a:solidFill>
                  <a:schemeClr val="bg1"/>
                </a:solidFill>
              </a:rPr>
              <a:t> Weighting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6F4DAA-A321-BC9F-437E-6811B7509023}"/>
                  </a:ext>
                </a:extLst>
              </p:cNvPr>
              <p:cNvSpPr>
                <a:spLocks noGrp="1"/>
              </p:cNvSpPr>
              <p:nvPr>
                <p:ph idx="1"/>
              </p:nvPr>
            </p:nvSpPr>
            <p:spPr>
              <a:xfrm>
                <a:off x="685801" y="2592572"/>
                <a:ext cx="10820400" cy="3198627"/>
              </a:xfrm>
            </p:spPr>
            <p:txBody>
              <a:bodyPr>
                <a:normAutofit/>
              </a:bodyPr>
              <a:lstStyle/>
              <a:p>
                <a:r>
                  <a:rPr lang="en-US" dirty="0"/>
                  <a:t>The weight assigned for a particular term and a document is given by</a:t>
                </a:r>
                <a:br>
                  <a:rPr lang="en-US" dirty="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𝑡𝑓</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sub>
                            </m:sSub>
                          </m:e>
                        </m:d>
                      </m:e>
                    </m:func>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10</m:t>
                        </m:r>
                      </m:sub>
                    </m:sSub>
                    <m:f>
                      <m:fPr>
                        <m:ctrlPr>
                          <a:rPr lang="en-US" i="1">
                            <a:latin typeface="Cambria Math" panose="02040503050406030204" pitchFamily="18" charset="0"/>
                          </a:rPr>
                        </m:ctrlPr>
                      </m:fPr>
                      <m:num>
                        <m:r>
                          <a:rPr lang="en-US" i="1">
                            <a:latin typeface="Cambria Math" panose="02040503050406030204" pitchFamily="18" charset="0"/>
                          </a:rPr>
                          <m:t>𝑁</m:t>
                        </m:r>
                      </m:num>
                      <m:den>
                        <m:sSub>
                          <m:sSubPr>
                            <m:ctrlPr>
                              <a:rPr lang="en-US" i="1">
                                <a:latin typeface="Cambria Math" panose="02040503050406030204" pitchFamily="18" charset="0"/>
                              </a:rPr>
                            </m:ctrlPr>
                          </m:sSubPr>
                          <m:e>
                            <m:r>
                              <a:rPr lang="en-US" i="1">
                                <a:latin typeface="Cambria Math" panose="02040503050406030204" pitchFamily="18" charset="0"/>
                              </a:rPr>
                              <m:t>𝑑𝑓</m:t>
                            </m:r>
                          </m:e>
                          <m:sub>
                            <m:r>
                              <a:rPr lang="en-US" i="1">
                                <a:latin typeface="Cambria Math" panose="02040503050406030204" pitchFamily="18" charset="0"/>
                              </a:rPr>
                              <m:t>𝑡</m:t>
                            </m:r>
                          </m:sub>
                        </m:sSub>
                      </m:den>
                    </m:f>
                  </m:oMath>
                </a14:m>
                <a:endParaRPr lang="en-US" dirty="0"/>
              </a:p>
              <a:p>
                <a:r>
                  <a:rPr lang="en-US" dirty="0"/>
                  <a:t>High</a:t>
                </a:r>
              </a:p>
              <a:p>
                <a:pPr lvl="1"/>
                <a:r>
                  <a:rPr lang="en-US" dirty="0"/>
                  <a:t>If a particular word appears more frequently in a document</a:t>
                </a:r>
              </a:p>
              <a:p>
                <a:pPr lvl="1"/>
                <a:r>
                  <a:rPr lang="en-US" dirty="0"/>
                  <a:t>If the same word appears only in a subset of documents</a:t>
                </a:r>
              </a:p>
            </p:txBody>
          </p:sp>
        </mc:Choice>
        <mc:Fallback xmlns="">
          <p:sp>
            <p:nvSpPr>
              <p:cNvPr id="3" name="Content Placeholder 2">
                <a:extLst>
                  <a:ext uri="{FF2B5EF4-FFF2-40B4-BE49-F238E27FC236}">
                    <a16:creationId xmlns:a16="http://schemas.microsoft.com/office/drawing/2014/main" id="{276F4DAA-A321-BC9F-437E-6811B7509023}"/>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21DF91FA-386C-5F9F-CA6A-A3595006006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F0476017-EE50-22AD-FC33-40B2466D0149}"/>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48A03949-083A-EC7A-E5EF-565AC386A3C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27</a:t>
            </a:fld>
            <a:endParaRPr lang="en-US">
              <a:solidFill>
                <a:schemeClr val="tx2"/>
              </a:solidFill>
            </a:endParaRPr>
          </a:p>
        </p:txBody>
      </p:sp>
    </p:spTree>
    <p:extLst>
      <p:ext uri="{BB962C8B-B14F-4D97-AF65-F5344CB8AC3E}">
        <p14:creationId xmlns:p14="http://schemas.microsoft.com/office/powerpoint/2010/main" val="149408480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0DB7325A-E1F5-5428-C0E3-9DD8790E5144}"/>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Vector SPACE Model: if-</a:t>
            </a:r>
            <a:r>
              <a:rPr lang="en-US">
                <a:solidFill>
                  <a:schemeClr val="bg1"/>
                </a:solidFill>
              </a:rPr>
              <a:t>idf</a:t>
            </a:r>
            <a:r>
              <a:rPr lang="en-US" dirty="0">
                <a:solidFill>
                  <a:schemeClr val="bg1"/>
                </a:solidFill>
              </a:rPr>
              <a:t> Weighting</a:t>
            </a:r>
          </a:p>
        </p:txBody>
      </p:sp>
      <p:sp>
        <p:nvSpPr>
          <p:cNvPr id="5" name="Footer Placeholder 4">
            <a:extLst>
              <a:ext uri="{FF2B5EF4-FFF2-40B4-BE49-F238E27FC236}">
                <a16:creationId xmlns:a16="http://schemas.microsoft.com/office/drawing/2014/main" id="{21DF91FA-386C-5F9F-CA6A-A3595006006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F0476017-EE50-22AD-FC33-40B2466D0149}"/>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48A03949-083A-EC7A-E5EF-565AC386A3C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28</a:t>
            </a:fld>
            <a:endParaRPr lang="en-US">
              <a:solidFill>
                <a:schemeClr val="tx2"/>
              </a:solidFill>
            </a:endParaRPr>
          </a:p>
        </p:txBody>
      </p:sp>
      <p:graphicFrame>
        <p:nvGraphicFramePr>
          <p:cNvPr id="9" name="Table 8">
            <a:extLst>
              <a:ext uri="{FF2B5EF4-FFF2-40B4-BE49-F238E27FC236}">
                <a16:creationId xmlns:a16="http://schemas.microsoft.com/office/drawing/2014/main" id="{54D4E34D-D0FC-059F-4865-2A03B9C738E0}"/>
              </a:ext>
            </a:extLst>
          </p:cNvPr>
          <p:cNvGraphicFramePr>
            <a:graphicFrameLocks noGrp="1"/>
          </p:cNvGraphicFramePr>
          <p:nvPr>
            <p:extLst>
              <p:ext uri="{D42A27DB-BD31-4B8C-83A1-F6EECF244321}">
                <p14:modId xmlns:p14="http://schemas.microsoft.com/office/powerpoint/2010/main" val="1485308664"/>
              </p:ext>
            </p:extLst>
          </p:nvPr>
        </p:nvGraphicFramePr>
        <p:xfrm>
          <a:off x="1659253" y="2880438"/>
          <a:ext cx="8535783" cy="2270838"/>
        </p:xfrm>
        <a:graphic>
          <a:graphicData uri="http://schemas.openxmlformats.org/drawingml/2006/table">
            <a:tbl>
              <a:tblPr firstRow="1" bandRow="1">
                <a:tableStyleId>{2D5ABB26-0587-4C30-8999-92F81FD0307C}</a:tableStyleId>
              </a:tblPr>
              <a:tblGrid>
                <a:gridCol w="751098">
                  <a:extLst>
                    <a:ext uri="{9D8B030D-6E8A-4147-A177-3AD203B41FA5}">
                      <a16:colId xmlns:a16="http://schemas.microsoft.com/office/drawing/2014/main" val="1702178698"/>
                    </a:ext>
                  </a:extLst>
                </a:gridCol>
                <a:gridCol w="751098">
                  <a:extLst>
                    <a:ext uri="{9D8B030D-6E8A-4147-A177-3AD203B41FA5}">
                      <a16:colId xmlns:a16="http://schemas.microsoft.com/office/drawing/2014/main" val="1668778689"/>
                    </a:ext>
                  </a:extLst>
                </a:gridCol>
                <a:gridCol w="897787">
                  <a:extLst>
                    <a:ext uri="{9D8B030D-6E8A-4147-A177-3AD203B41FA5}">
                      <a16:colId xmlns:a16="http://schemas.microsoft.com/office/drawing/2014/main" val="2676509819"/>
                    </a:ext>
                  </a:extLst>
                </a:gridCol>
                <a:gridCol w="806684">
                  <a:extLst>
                    <a:ext uri="{9D8B030D-6E8A-4147-A177-3AD203B41FA5}">
                      <a16:colId xmlns:a16="http://schemas.microsoft.com/office/drawing/2014/main" val="3867346667"/>
                    </a:ext>
                  </a:extLst>
                </a:gridCol>
                <a:gridCol w="779589">
                  <a:extLst>
                    <a:ext uri="{9D8B030D-6E8A-4147-A177-3AD203B41FA5}">
                      <a16:colId xmlns:a16="http://schemas.microsoft.com/office/drawing/2014/main" val="1741603912"/>
                    </a:ext>
                  </a:extLst>
                </a:gridCol>
                <a:gridCol w="889383">
                  <a:extLst>
                    <a:ext uri="{9D8B030D-6E8A-4147-A177-3AD203B41FA5}">
                      <a16:colId xmlns:a16="http://schemas.microsoft.com/office/drawing/2014/main" val="1525137264"/>
                    </a:ext>
                  </a:extLst>
                </a:gridCol>
                <a:gridCol w="807285">
                  <a:extLst>
                    <a:ext uri="{9D8B030D-6E8A-4147-A177-3AD203B41FA5}">
                      <a16:colId xmlns:a16="http://schemas.microsoft.com/office/drawing/2014/main" val="3056509123"/>
                    </a:ext>
                  </a:extLst>
                </a:gridCol>
                <a:gridCol w="465215">
                  <a:extLst>
                    <a:ext uri="{9D8B030D-6E8A-4147-A177-3AD203B41FA5}">
                      <a16:colId xmlns:a16="http://schemas.microsoft.com/office/drawing/2014/main" val="4006556435"/>
                    </a:ext>
                  </a:extLst>
                </a:gridCol>
                <a:gridCol w="611743">
                  <a:extLst>
                    <a:ext uri="{9D8B030D-6E8A-4147-A177-3AD203B41FA5}">
                      <a16:colId xmlns:a16="http://schemas.microsoft.com/office/drawing/2014/main" val="2440905904"/>
                    </a:ext>
                  </a:extLst>
                </a:gridCol>
                <a:gridCol w="1024803">
                  <a:extLst>
                    <a:ext uri="{9D8B030D-6E8A-4147-A177-3AD203B41FA5}">
                      <a16:colId xmlns:a16="http://schemas.microsoft.com/office/drawing/2014/main" val="807011416"/>
                    </a:ext>
                  </a:extLst>
                </a:gridCol>
                <a:gridCol w="751098">
                  <a:extLst>
                    <a:ext uri="{9D8B030D-6E8A-4147-A177-3AD203B41FA5}">
                      <a16:colId xmlns:a16="http://schemas.microsoft.com/office/drawing/2014/main" val="1483116152"/>
                    </a:ext>
                  </a:extLst>
                </a:gridCol>
              </a:tblGrid>
              <a:tr h="550136">
                <a:tc>
                  <a:txBody>
                    <a:bodyPr/>
                    <a:lstStyle/>
                    <a:p>
                      <a:endParaRPr lang="en-US" sz="1200" dirty="0"/>
                    </a:p>
                  </a:txBody>
                  <a:tcPr/>
                </a:tc>
                <a:tc>
                  <a:txBody>
                    <a:bodyPr/>
                    <a:lstStyle/>
                    <a:p>
                      <a:r>
                        <a:rPr lang="en-US" sz="1200" dirty="0"/>
                        <a:t>based</a:t>
                      </a:r>
                    </a:p>
                  </a:txBody>
                  <a:tcPr/>
                </a:tc>
                <a:tc>
                  <a:txBody>
                    <a:bodyPr/>
                    <a:lstStyle/>
                    <a:p>
                      <a:r>
                        <a:rPr lang="en-US" sz="1200" dirty="0"/>
                        <a:t>climate</a:t>
                      </a:r>
                    </a:p>
                  </a:txBody>
                  <a:tcPr/>
                </a:tc>
                <a:tc>
                  <a:txBody>
                    <a:bodyPr/>
                    <a:lstStyle/>
                    <a:p>
                      <a:r>
                        <a:rPr lang="en-US" sz="1200" dirty="0"/>
                        <a:t>change</a:t>
                      </a:r>
                    </a:p>
                  </a:txBody>
                  <a:tcPr/>
                </a:tc>
                <a:tc>
                  <a:txBody>
                    <a:bodyPr/>
                    <a:lstStyle/>
                    <a:p>
                      <a:r>
                        <a:rPr lang="en-US" sz="1200" dirty="0"/>
                        <a:t>IPCC</a:t>
                      </a:r>
                    </a:p>
                  </a:txBody>
                  <a:tcPr/>
                </a:tc>
                <a:tc>
                  <a:txBody>
                    <a:bodyPr/>
                    <a:lstStyle/>
                    <a:p>
                      <a:r>
                        <a:rPr lang="en-US" sz="1200" dirty="0"/>
                        <a:t>impact</a:t>
                      </a:r>
                    </a:p>
                  </a:txBody>
                  <a:tcPr/>
                </a:tc>
                <a:tc>
                  <a:txBody>
                    <a:bodyPr/>
                    <a:lstStyle/>
                    <a:p>
                      <a:r>
                        <a:rPr lang="en-US" sz="1200" dirty="0"/>
                        <a:t>India</a:t>
                      </a:r>
                    </a:p>
                  </a:txBody>
                  <a:tcPr/>
                </a:tc>
                <a:tc>
                  <a:txBody>
                    <a:bodyPr/>
                    <a:lstStyle/>
                    <a:p>
                      <a:r>
                        <a:rPr lang="en-US" sz="1200" dirty="0"/>
                        <a:t>of</a:t>
                      </a:r>
                    </a:p>
                  </a:txBody>
                  <a:tcPr/>
                </a:tc>
                <a:tc>
                  <a:txBody>
                    <a:bodyPr/>
                    <a:lstStyle/>
                    <a:p>
                      <a:r>
                        <a:rPr lang="en-US" sz="1200" dirty="0"/>
                        <a:t>on</a:t>
                      </a:r>
                    </a:p>
                  </a:txBody>
                  <a:tcPr/>
                </a:tc>
                <a:tc>
                  <a:txBody>
                    <a:bodyPr/>
                    <a:lstStyle/>
                    <a:p>
                      <a:r>
                        <a:rPr lang="en-US" sz="1200" dirty="0"/>
                        <a:t>to</a:t>
                      </a:r>
                    </a:p>
                  </a:txBody>
                  <a:tcPr/>
                </a:tc>
                <a:tc>
                  <a:txBody>
                    <a:bodyPr/>
                    <a:lstStyle/>
                    <a:p>
                      <a:r>
                        <a:rPr lang="en-US" sz="1200" dirty="0"/>
                        <a:t>report</a:t>
                      </a:r>
                    </a:p>
                  </a:txBody>
                  <a:tcPr/>
                </a:tc>
                <a:extLst>
                  <a:ext uri="{0D108BD9-81ED-4DB2-BD59-A6C34878D82A}">
                    <a16:rowId xmlns:a16="http://schemas.microsoft.com/office/drawing/2014/main" val="3971789684"/>
                  </a:ext>
                </a:extLst>
              </a:tr>
              <a:tr h="453372">
                <a:tc>
                  <a:txBody>
                    <a:bodyPr/>
                    <a:lstStyle/>
                    <a:p>
                      <a:r>
                        <a:rPr lang="en-US" sz="1200" dirty="0"/>
                        <a:t>Query</a:t>
                      </a:r>
                    </a:p>
                  </a:txBody>
                  <a:tcPr/>
                </a:tc>
                <a:tc>
                  <a:txBody>
                    <a:bodyPr/>
                    <a:lstStyle/>
                    <a:p>
                      <a:r>
                        <a:rPr lang="en-US" sz="1200" dirty="0"/>
                        <a:t>0.2</a:t>
                      </a:r>
                    </a:p>
                  </a:txBody>
                  <a:tcPr/>
                </a:tc>
                <a:tc>
                  <a:txBody>
                    <a:bodyPr/>
                    <a:lstStyle/>
                    <a:p>
                      <a:r>
                        <a:rPr lang="en-US" sz="1200" dirty="0"/>
                        <a:t>0.7</a:t>
                      </a:r>
                    </a:p>
                  </a:txBody>
                  <a:tcPr/>
                </a:tc>
                <a:tc>
                  <a:txBody>
                    <a:bodyPr/>
                    <a:lstStyle/>
                    <a:p>
                      <a:r>
                        <a:rPr lang="en-US" sz="1200" dirty="0"/>
                        <a:t>0.4</a:t>
                      </a:r>
                    </a:p>
                  </a:txBody>
                  <a:tcPr/>
                </a:tc>
                <a:tc>
                  <a:txBody>
                    <a:bodyPr/>
                    <a:lstStyle/>
                    <a:p>
                      <a:r>
                        <a:rPr lang="en-US" sz="1200" dirty="0"/>
                        <a:t>0.8</a:t>
                      </a:r>
                    </a:p>
                  </a:txBody>
                  <a:tcPr/>
                </a:tc>
                <a:tc>
                  <a:txBody>
                    <a:bodyPr/>
                    <a:lstStyle/>
                    <a:p>
                      <a:r>
                        <a:rPr lang="en-US" sz="1200" dirty="0"/>
                        <a:t>0.3</a:t>
                      </a:r>
                    </a:p>
                  </a:txBody>
                  <a:tcPr/>
                </a:tc>
                <a:tc>
                  <a:txBody>
                    <a:bodyPr/>
                    <a:lstStyle/>
                    <a:p>
                      <a:r>
                        <a:rPr lang="en-US" sz="1200" dirty="0"/>
                        <a:t>0.4</a:t>
                      </a:r>
                    </a:p>
                  </a:txBody>
                  <a:tcPr/>
                </a:tc>
                <a:tc>
                  <a:txBody>
                    <a:bodyPr/>
                    <a:lstStyle/>
                    <a:p>
                      <a:r>
                        <a:rPr lang="en-US" sz="1200" dirty="0"/>
                        <a:t>0.01</a:t>
                      </a:r>
                    </a:p>
                  </a:txBody>
                  <a:tcPr/>
                </a:tc>
                <a:tc>
                  <a:txBody>
                    <a:bodyPr/>
                    <a:lstStyle/>
                    <a:p>
                      <a:r>
                        <a:rPr lang="en-US" sz="1200" dirty="0"/>
                        <a:t>0.01</a:t>
                      </a:r>
                    </a:p>
                  </a:txBody>
                  <a:tcPr/>
                </a:tc>
                <a:tc>
                  <a:txBody>
                    <a:bodyPr/>
                    <a:lstStyle/>
                    <a:p>
                      <a:r>
                        <a:rPr lang="en-US" sz="1200" dirty="0"/>
                        <a:t>0</a:t>
                      </a:r>
                    </a:p>
                  </a:txBody>
                  <a:tcPr/>
                </a:tc>
                <a:tc>
                  <a:txBody>
                    <a:bodyPr/>
                    <a:lstStyle/>
                    <a:p>
                      <a:r>
                        <a:rPr lang="en-US" sz="1200" dirty="0"/>
                        <a:t>0.3</a:t>
                      </a:r>
                    </a:p>
                  </a:txBody>
                  <a:tcPr/>
                </a:tc>
                <a:extLst>
                  <a:ext uri="{0D108BD9-81ED-4DB2-BD59-A6C34878D82A}">
                    <a16:rowId xmlns:a16="http://schemas.microsoft.com/office/drawing/2014/main" val="2795281093"/>
                  </a:ext>
                </a:extLst>
              </a:tr>
              <a:tr h="558965">
                <a:tc>
                  <a:txBody>
                    <a:bodyPr/>
                    <a:lstStyle/>
                    <a:p>
                      <a:r>
                        <a:rPr lang="en-US" sz="1200" dirty="0"/>
                        <a:t>…</a:t>
                      </a:r>
                    </a:p>
                  </a:txBody>
                  <a:tcPr/>
                </a:tc>
                <a:tc>
                  <a:txBody>
                    <a:bodyPr/>
                    <a:lstStyle/>
                    <a:p>
                      <a:r>
                        <a:rPr lang="en-US" sz="12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345568373"/>
                  </a:ext>
                </a:extLst>
              </a:tr>
              <a:tr h="708365">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818190311"/>
                  </a:ext>
                </a:extLst>
              </a:tr>
            </a:tbl>
          </a:graphicData>
        </a:graphic>
      </p:graphicFrame>
      <p:sp>
        <p:nvSpPr>
          <p:cNvPr id="10" name="TextBox 9">
            <a:extLst>
              <a:ext uri="{FF2B5EF4-FFF2-40B4-BE49-F238E27FC236}">
                <a16:creationId xmlns:a16="http://schemas.microsoft.com/office/drawing/2014/main" id="{15809DA5-26DD-F325-0B2E-39B524AE405D}"/>
              </a:ext>
            </a:extLst>
          </p:cNvPr>
          <p:cNvSpPr txBox="1"/>
          <p:nvPr/>
        </p:nvSpPr>
        <p:spPr>
          <a:xfrm>
            <a:off x="2516957" y="5151276"/>
            <a:ext cx="5449120" cy="369332"/>
          </a:xfrm>
          <a:prstGeom prst="rect">
            <a:avLst/>
          </a:prstGeom>
          <a:noFill/>
        </p:spPr>
        <p:txBody>
          <a:bodyPr wrap="none" rtlCol="0">
            <a:spAutoFit/>
          </a:bodyPr>
          <a:lstStyle/>
          <a:p>
            <a:r>
              <a:rPr lang="en-US" dirty="0"/>
              <a:t>Hypothetical query representation using </a:t>
            </a:r>
            <a:r>
              <a:rPr lang="en-US" dirty="0" err="1"/>
              <a:t>tf-idf</a:t>
            </a:r>
            <a:r>
              <a:rPr lang="en-US" dirty="0"/>
              <a:t> weighting</a:t>
            </a:r>
          </a:p>
        </p:txBody>
      </p:sp>
    </p:spTree>
    <p:extLst>
      <p:ext uri="{BB962C8B-B14F-4D97-AF65-F5344CB8AC3E}">
        <p14:creationId xmlns:p14="http://schemas.microsoft.com/office/powerpoint/2010/main" val="23132347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11A28AF-DCCD-DDF5-B83C-2771DA809E84}"/>
              </a:ext>
            </a:extLst>
          </p:cNvPr>
          <p:cNvSpPr>
            <a:spLocks noGrp="1"/>
          </p:cNvSpPr>
          <p:nvPr>
            <p:ph type="title"/>
          </p:nvPr>
        </p:nvSpPr>
        <p:spPr/>
        <p:txBody>
          <a:bodyPr vert="horz" lIns="91440" tIns="45720" rIns="91440" bIns="45720" rtlCol="0" anchor="b">
            <a:normAutofit/>
          </a:bodyPr>
          <a:lstStyle/>
          <a:p>
            <a:pPr algn="ctr"/>
            <a:r>
              <a:rPr lang="en-US" sz="4800" dirty="0"/>
              <a:t>BM25</a:t>
            </a:r>
          </a:p>
        </p:txBody>
      </p:sp>
      <p:sp>
        <p:nvSpPr>
          <p:cNvPr id="2" name="Text Placeholder 1">
            <a:extLst>
              <a:ext uri="{FF2B5EF4-FFF2-40B4-BE49-F238E27FC236}">
                <a16:creationId xmlns:a16="http://schemas.microsoft.com/office/drawing/2014/main" id="{42FE7D7A-BA54-A6EA-0020-A4BA4E2939C3}"/>
              </a:ext>
            </a:extLst>
          </p:cNvPr>
          <p:cNvSpPr>
            <a:spLocks noGrp="1"/>
          </p:cNvSpPr>
          <p:nvPr>
            <p:ph type="body" idx="1"/>
          </p:nvPr>
        </p:nvSpPr>
        <p:spPr/>
        <p:txBody>
          <a:bodyPr/>
          <a:lstStyle/>
          <a:p>
            <a:r>
              <a:rPr lang="en-US" dirty="0"/>
              <a:t>Material Borrowed From </a:t>
            </a:r>
            <a:r>
              <a:rPr lang="en-US" sz="1800" cap="none" dirty="0"/>
              <a:t>https://</a:t>
            </a:r>
            <a:r>
              <a:rPr lang="en-US" sz="1800" cap="none" dirty="0" err="1"/>
              <a:t>www.elastic.co</a:t>
            </a:r>
            <a:r>
              <a:rPr lang="en-US" sz="1800" cap="none" dirty="0"/>
              <a:t>/</a:t>
            </a:r>
            <a:r>
              <a:rPr lang="en-US" sz="1800" cap="none" dirty="0" err="1"/>
              <a:t>elasticon</a:t>
            </a:r>
            <a:r>
              <a:rPr lang="en-US" sz="1800" cap="none" dirty="0"/>
              <a:t>/conf/2016/sf/improved-text-scoring-with-bm25</a:t>
            </a:r>
            <a:endParaRPr lang="en-US" dirty="0"/>
          </a:p>
        </p:txBody>
      </p:sp>
      <p:sp>
        <p:nvSpPr>
          <p:cNvPr id="4" name="Date Placeholder 3">
            <a:extLst>
              <a:ext uri="{FF2B5EF4-FFF2-40B4-BE49-F238E27FC236}">
                <a16:creationId xmlns:a16="http://schemas.microsoft.com/office/drawing/2014/main" id="{CAACD63C-03E5-2F86-9DBC-E15B2916AC3F}"/>
              </a:ext>
            </a:extLst>
          </p:cNvPr>
          <p:cNvSpPr>
            <a:spLocks noGrp="1"/>
          </p:cNvSpPr>
          <p:nvPr>
            <p:ph type="dt" sz="half" idx="10"/>
          </p:nvPr>
        </p:nvSpPr>
        <p:spPr/>
        <p:txBody>
          <a:bodyPr vert="horz" lIns="91440" tIns="45720" rIns="91440" bIns="45720" rtlCol="0" anchor="ctr">
            <a:normAutofit/>
          </a:bodyPr>
          <a:lstStyle/>
          <a:p>
            <a:pPr>
              <a:spcAft>
                <a:spcPts val="600"/>
              </a:spcAft>
            </a:pPr>
            <a:fld id="{4005116A-7342-9044-B4DC-90E8C1FCBD80}" type="datetime1">
              <a:rPr lang="en-US">
                <a:solidFill>
                  <a:schemeClr val="bg1"/>
                </a:solidFill>
              </a:rPr>
              <a:pPr>
                <a:spcAft>
                  <a:spcPts val="600"/>
                </a:spcAft>
              </a:pPr>
              <a:t>8/19/24</a:t>
            </a:fld>
            <a:endParaRPr lang="en-US">
              <a:solidFill>
                <a:schemeClr val="bg1"/>
              </a:solidFill>
            </a:endParaRPr>
          </a:p>
        </p:txBody>
      </p:sp>
      <p:sp>
        <p:nvSpPr>
          <p:cNvPr id="5" name="Footer Placeholder 4">
            <a:extLst>
              <a:ext uri="{FF2B5EF4-FFF2-40B4-BE49-F238E27FC236}">
                <a16:creationId xmlns:a16="http://schemas.microsoft.com/office/drawing/2014/main" id="{0FC45252-DD13-2FE6-2A4A-8AAD8F898BD3}"/>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a:solidFill>
                  <a:schemeClr val="bg1"/>
                </a:solidFill>
              </a:rPr>
              <a:t>Information Retrieval</a:t>
            </a:r>
          </a:p>
        </p:txBody>
      </p:sp>
      <p:sp>
        <p:nvSpPr>
          <p:cNvPr id="6" name="Slide Number Placeholder 5">
            <a:extLst>
              <a:ext uri="{FF2B5EF4-FFF2-40B4-BE49-F238E27FC236}">
                <a16:creationId xmlns:a16="http://schemas.microsoft.com/office/drawing/2014/main" id="{8C392C75-85BD-53CC-32A2-960E1DBD8D66}"/>
              </a:ext>
            </a:extLst>
          </p:cNvPr>
          <p:cNvSpPr>
            <a:spLocks noGrp="1"/>
          </p:cNvSpPr>
          <p:nvPr>
            <p:ph type="sldNum" sz="quarter" idx="12"/>
          </p:nvPr>
        </p:nvSpPr>
        <p:spPr/>
        <p:txBody>
          <a:bodyPr vert="horz" lIns="91440" tIns="45720" rIns="91440" bIns="45720" rtlCol="0" anchor="ctr">
            <a:normAutofit/>
          </a:bodyPr>
          <a:lstStyle/>
          <a:p>
            <a:pPr>
              <a:spcAft>
                <a:spcPts val="600"/>
              </a:spcAft>
            </a:pPr>
            <a:fld id="{D57F1E4F-1CFF-5643-939E-217C01CDF565}" type="slidenum">
              <a:rPr lang="en-US" b="0" i="0" kern="1200">
                <a:solidFill>
                  <a:schemeClr val="bg1"/>
                </a:solidFill>
                <a:effectLst/>
                <a:latin typeface="+mn-lt"/>
                <a:ea typeface="+mn-ea"/>
                <a:cs typeface="+mn-cs"/>
              </a:rPr>
              <a:pPr>
                <a:spcAft>
                  <a:spcPts val="600"/>
                </a:spcAft>
              </a:pPr>
              <a:t>29</a:t>
            </a:fld>
            <a:endParaRPr lang="en-US" b="0" i="0" kern="1200">
              <a:solidFill>
                <a:schemeClr val="bg1"/>
              </a:solidFill>
              <a:effectLst/>
              <a:latin typeface="+mn-lt"/>
              <a:ea typeface="+mn-ea"/>
              <a:cs typeface="+mn-cs"/>
            </a:endParaRPr>
          </a:p>
        </p:txBody>
      </p:sp>
    </p:spTree>
    <p:extLst>
      <p:ext uri="{BB962C8B-B14F-4D97-AF65-F5344CB8AC3E}">
        <p14:creationId xmlns:p14="http://schemas.microsoft.com/office/powerpoint/2010/main" val="420876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5F65CD9-825D-44BD-8681-D42D260D4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2F64C47-BE0B-4DA4-A62F-C6922DD20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6645C4-A9BD-B9EE-A6F3-8B5AC0ED2A26}"/>
              </a:ext>
            </a:extLst>
          </p:cNvPr>
          <p:cNvSpPr>
            <a:spLocks noGrp="1"/>
          </p:cNvSpPr>
          <p:nvPr>
            <p:ph type="title"/>
          </p:nvPr>
        </p:nvSpPr>
        <p:spPr>
          <a:xfrm>
            <a:off x="685801" y="643466"/>
            <a:ext cx="2590799" cy="4995333"/>
          </a:xfrm>
        </p:spPr>
        <p:txBody>
          <a:bodyPr>
            <a:normAutofit/>
          </a:bodyPr>
          <a:lstStyle/>
          <a:p>
            <a:r>
              <a:rPr lang="en-US">
                <a:solidFill>
                  <a:srgbClr val="FFFFFF"/>
                </a:solidFill>
              </a:rPr>
              <a:t>Outline</a:t>
            </a:r>
          </a:p>
        </p:txBody>
      </p:sp>
      <p:graphicFrame>
        <p:nvGraphicFramePr>
          <p:cNvPr id="5" name="Content Placeholder 2">
            <a:extLst>
              <a:ext uri="{FF2B5EF4-FFF2-40B4-BE49-F238E27FC236}">
                <a16:creationId xmlns:a16="http://schemas.microsoft.com/office/drawing/2014/main" id="{9766C5D3-8EB0-1CA2-E2E6-5E55AAF91FCD}"/>
              </a:ext>
            </a:extLst>
          </p:cNvPr>
          <p:cNvGraphicFramePr>
            <a:graphicFrameLocks noGrp="1"/>
          </p:cNvGraphicFramePr>
          <p:nvPr>
            <p:ph idx="1"/>
            <p:extLst>
              <p:ext uri="{D42A27DB-BD31-4B8C-83A1-F6EECF244321}">
                <p14:modId xmlns:p14="http://schemas.microsoft.com/office/powerpoint/2010/main" val="1135306408"/>
              </p:ext>
            </p:extLst>
          </p:nvPr>
        </p:nvGraphicFramePr>
        <p:xfrm>
          <a:off x="4808601" y="901700"/>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64F91760-7EF7-2D9D-EF1E-70BC4BB6EA32}"/>
              </a:ext>
            </a:extLst>
          </p:cNvPr>
          <p:cNvSpPr>
            <a:spLocks noGrp="1"/>
          </p:cNvSpPr>
          <p:nvPr>
            <p:ph type="dt" sz="half" idx="10"/>
          </p:nvPr>
        </p:nvSpPr>
        <p:spPr/>
        <p:txBody>
          <a:bodyPr/>
          <a:lstStyle/>
          <a:p>
            <a:fld id="{CE9BDA6D-D5CE-D245-9B4E-B94A8FC3DA50}" type="datetime1">
              <a:rPr lang="en-IN" smtClean="0"/>
              <a:t>19/08/24</a:t>
            </a:fld>
            <a:endParaRPr lang="en-US" dirty="0"/>
          </a:p>
        </p:txBody>
      </p:sp>
      <p:sp>
        <p:nvSpPr>
          <p:cNvPr id="4" name="Footer Placeholder 3">
            <a:extLst>
              <a:ext uri="{FF2B5EF4-FFF2-40B4-BE49-F238E27FC236}">
                <a16:creationId xmlns:a16="http://schemas.microsoft.com/office/drawing/2014/main" id="{045F3D73-6C0F-E23B-EF34-B0DAADD3AB69}"/>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A44A6FE0-6785-E4F0-067A-940F9A1BCDE2}"/>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31660077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6" name="Title 5">
            <a:extLst>
              <a:ext uri="{FF2B5EF4-FFF2-40B4-BE49-F238E27FC236}">
                <a16:creationId xmlns:a16="http://schemas.microsoft.com/office/drawing/2014/main" id="{DD0713B5-C268-1BFC-0F0D-1D068BBDCAC5}"/>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p:sp>
        <p:nvSpPr>
          <p:cNvPr id="7" name="Content Placeholder 6">
            <a:extLst>
              <a:ext uri="{FF2B5EF4-FFF2-40B4-BE49-F238E27FC236}">
                <a16:creationId xmlns:a16="http://schemas.microsoft.com/office/drawing/2014/main" id="{9E24BB36-58F6-CC5E-984C-A3B873047D71}"/>
              </a:ext>
            </a:extLst>
          </p:cNvPr>
          <p:cNvSpPr>
            <a:spLocks noGrp="1"/>
          </p:cNvSpPr>
          <p:nvPr>
            <p:ph idx="1"/>
          </p:nvPr>
        </p:nvSpPr>
        <p:spPr>
          <a:xfrm>
            <a:off x="685801" y="2592572"/>
            <a:ext cx="10820400" cy="3198627"/>
          </a:xfrm>
        </p:spPr>
        <p:txBody>
          <a:bodyPr>
            <a:normAutofit/>
          </a:bodyPr>
          <a:lstStyle/>
          <a:p>
            <a:r>
              <a:rPr lang="en-US" dirty="0"/>
              <a:t>Term Frequency (TF)</a:t>
            </a:r>
          </a:p>
          <a:p>
            <a:pPr lvl="1"/>
            <a:r>
              <a:rPr lang="en-US" dirty="0"/>
              <a:t>Number of times a term appears in a document</a:t>
            </a:r>
          </a:p>
          <a:p>
            <a:pPr lvl="1"/>
            <a:r>
              <a:rPr lang="en-US" dirty="0"/>
              <a:t>The more frequently a </a:t>
            </a:r>
            <a:r>
              <a:rPr lang="en-US" b="1" dirty="0"/>
              <a:t>term from query </a:t>
            </a:r>
            <a:r>
              <a:rPr lang="en-US" dirty="0"/>
              <a:t>appears in a document, highly relevant is that document</a:t>
            </a:r>
          </a:p>
        </p:txBody>
      </p:sp>
      <p:sp>
        <p:nvSpPr>
          <p:cNvPr id="4" name="Footer Placeholder 3">
            <a:extLst>
              <a:ext uri="{FF2B5EF4-FFF2-40B4-BE49-F238E27FC236}">
                <a16:creationId xmlns:a16="http://schemas.microsoft.com/office/drawing/2014/main" id="{DBC4A895-E5E6-728B-17EF-EC856A730EC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3" name="Date Placeholder 2">
            <a:extLst>
              <a:ext uri="{FF2B5EF4-FFF2-40B4-BE49-F238E27FC236}">
                <a16:creationId xmlns:a16="http://schemas.microsoft.com/office/drawing/2014/main" id="{229AD8ED-E67E-D570-B8D9-0BB13ADDF078}"/>
              </a:ext>
            </a:extLst>
          </p:cNvPr>
          <p:cNvSpPr>
            <a:spLocks noGrp="1"/>
          </p:cNvSpPr>
          <p:nvPr>
            <p:ph type="dt" sz="half" idx="10"/>
          </p:nvPr>
        </p:nvSpPr>
        <p:spPr>
          <a:xfrm>
            <a:off x="8589660" y="5870575"/>
            <a:ext cx="2227566" cy="377825"/>
          </a:xfrm>
        </p:spPr>
        <p:txBody>
          <a:bodyPr>
            <a:normAutofit/>
          </a:bodyPr>
          <a:lstStyle/>
          <a:p>
            <a:pPr>
              <a:spcAft>
                <a:spcPts val="600"/>
              </a:spcAft>
            </a:pPr>
            <a:fld id="{85F0F3D0-A1A5-1949-9E68-FAC3353937D0}" type="datetime1">
              <a:rPr lang="en-IN">
                <a:solidFill>
                  <a:schemeClr val="tx2"/>
                </a:solidFill>
              </a:rPr>
              <a:pPr>
                <a:spcAft>
                  <a:spcPts val="600"/>
                </a:spcAft>
              </a:pPr>
              <a:t>19/08/24</a:t>
            </a:fld>
            <a:endParaRPr lang="en-US">
              <a:solidFill>
                <a:schemeClr val="tx2"/>
              </a:solidFill>
            </a:endParaRPr>
          </a:p>
        </p:txBody>
      </p:sp>
      <p:sp>
        <p:nvSpPr>
          <p:cNvPr id="5" name="Slide Number Placeholder 4">
            <a:extLst>
              <a:ext uri="{FF2B5EF4-FFF2-40B4-BE49-F238E27FC236}">
                <a16:creationId xmlns:a16="http://schemas.microsoft.com/office/drawing/2014/main" id="{E0D540F7-1606-6F64-43C0-4984A73D69E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30</a:t>
            </a:fld>
            <a:endParaRPr lang="en-US">
              <a:solidFill>
                <a:schemeClr val="tx2"/>
              </a:solidFill>
            </a:endParaRPr>
          </a:p>
        </p:txBody>
      </p:sp>
    </p:spTree>
    <p:extLst>
      <p:ext uri="{BB962C8B-B14F-4D97-AF65-F5344CB8AC3E}">
        <p14:creationId xmlns:p14="http://schemas.microsoft.com/office/powerpoint/2010/main" val="36686151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7506A1FD-08B4-D893-D118-7ACE45B269A2}"/>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p:sp>
        <p:nvSpPr>
          <p:cNvPr id="3" name="Content Placeholder 2">
            <a:extLst>
              <a:ext uri="{FF2B5EF4-FFF2-40B4-BE49-F238E27FC236}">
                <a16:creationId xmlns:a16="http://schemas.microsoft.com/office/drawing/2014/main" id="{EF91F4A3-8C84-BA54-DFF0-0E130FFD0D47}"/>
              </a:ext>
            </a:extLst>
          </p:cNvPr>
          <p:cNvSpPr>
            <a:spLocks noGrp="1"/>
          </p:cNvSpPr>
          <p:nvPr>
            <p:ph idx="1"/>
          </p:nvPr>
        </p:nvSpPr>
        <p:spPr>
          <a:xfrm>
            <a:off x="685801" y="2592572"/>
            <a:ext cx="10820400" cy="3198627"/>
          </a:xfrm>
        </p:spPr>
        <p:txBody>
          <a:bodyPr>
            <a:normAutofit/>
          </a:bodyPr>
          <a:lstStyle/>
          <a:p>
            <a:pPr marL="0" indent="0">
              <a:buNone/>
            </a:pPr>
            <a:r>
              <a:rPr lang="en-US" dirty="0"/>
              <a:t>Issues with Term Frequency</a:t>
            </a:r>
          </a:p>
          <a:p>
            <a:r>
              <a:rPr lang="en-US" dirty="0"/>
              <a:t>Consider two documents, D</a:t>
            </a:r>
            <a:r>
              <a:rPr lang="en-US" baseline="-25000" dirty="0"/>
              <a:t>1</a:t>
            </a:r>
            <a:r>
              <a:rPr lang="en-US" dirty="0"/>
              <a:t> and D</a:t>
            </a:r>
            <a:r>
              <a:rPr lang="en-US" baseline="-25000" dirty="0"/>
              <a:t>2</a:t>
            </a:r>
            <a:endParaRPr lang="en-US" dirty="0"/>
          </a:p>
          <a:p>
            <a:r>
              <a:rPr lang="en-US" dirty="0"/>
              <a:t>D</a:t>
            </a:r>
            <a:r>
              <a:rPr lang="en-US" baseline="-25000" dirty="0"/>
              <a:t>1 </a:t>
            </a:r>
            <a:r>
              <a:rPr lang="en-US" dirty="0"/>
              <a:t>contains 1000 words and D</a:t>
            </a:r>
            <a:r>
              <a:rPr lang="en-US" baseline="-25000" dirty="0"/>
              <a:t>2  </a:t>
            </a:r>
            <a:r>
              <a:rPr lang="en-US" dirty="0"/>
              <a:t>contains 50 words</a:t>
            </a:r>
          </a:p>
          <a:p>
            <a:r>
              <a:rPr lang="en-US" dirty="0"/>
              <a:t>Our query term appears 10 times in D</a:t>
            </a:r>
            <a:r>
              <a:rPr lang="en-US" baseline="-25000" dirty="0"/>
              <a:t>1  </a:t>
            </a:r>
            <a:r>
              <a:rPr lang="en-US" dirty="0"/>
              <a:t>and 9 times in D</a:t>
            </a:r>
            <a:r>
              <a:rPr lang="en-US" baseline="-25000" dirty="0"/>
              <a:t>2</a:t>
            </a:r>
          </a:p>
          <a:p>
            <a:r>
              <a:rPr lang="en-US" dirty="0"/>
              <a:t>Term frequency would be 10 for D</a:t>
            </a:r>
            <a:r>
              <a:rPr lang="en-US" baseline="-25000" dirty="0"/>
              <a:t>1  </a:t>
            </a:r>
            <a:r>
              <a:rPr lang="en-US" dirty="0"/>
              <a:t>and 9 for D</a:t>
            </a:r>
            <a:r>
              <a:rPr lang="en-US" baseline="-25000" dirty="0"/>
              <a:t>2</a:t>
            </a:r>
          </a:p>
          <a:p>
            <a:r>
              <a:rPr lang="en-US" dirty="0"/>
              <a:t>But D</a:t>
            </a:r>
            <a:r>
              <a:rPr lang="en-US" baseline="-25000" dirty="0"/>
              <a:t>2</a:t>
            </a:r>
            <a:r>
              <a:rPr lang="en-US" dirty="0"/>
              <a:t> seems to be more relevant for the search term</a:t>
            </a:r>
          </a:p>
        </p:txBody>
      </p:sp>
      <p:sp>
        <p:nvSpPr>
          <p:cNvPr id="5" name="Footer Placeholder 4">
            <a:extLst>
              <a:ext uri="{FF2B5EF4-FFF2-40B4-BE49-F238E27FC236}">
                <a16:creationId xmlns:a16="http://schemas.microsoft.com/office/drawing/2014/main" id="{217F9112-795D-7FCD-8F07-440025F0D09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514FF6FE-ECE6-6439-095C-977DA4A3D269}"/>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EFA657B7-AB2A-3A1E-B2B9-675A771FF76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31</a:t>
            </a:fld>
            <a:endParaRPr lang="en-US">
              <a:solidFill>
                <a:schemeClr val="tx2"/>
              </a:solidFill>
            </a:endParaRPr>
          </a:p>
        </p:txBody>
      </p:sp>
    </p:spTree>
    <p:extLst>
      <p:ext uri="{BB962C8B-B14F-4D97-AF65-F5344CB8AC3E}">
        <p14:creationId xmlns:p14="http://schemas.microsoft.com/office/powerpoint/2010/main" val="63317848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7506A1FD-08B4-D893-D118-7ACE45B269A2}"/>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91F4A3-8C84-BA54-DFF0-0E130FFD0D47}"/>
                  </a:ext>
                </a:extLst>
              </p:cNvPr>
              <p:cNvSpPr>
                <a:spLocks noGrp="1"/>
              </p:cNvSpPr>
              <p:nvPr>
                <p:ph idx="1"/>
              </p:nvPr>
            </p:nvSpPr>
            <p:spPr>
              <a:xfrm>
                <a:off x="685801" y="2592572"/>
                <a:ext cx="10820400" cy="3198627"/>
              </a:xfrm>
            </p:spPr>
            <p:txBody>
              <a:bodyPr>
                <a:normAutofit/>
              </a:bodyPr>
              <a:lstStyle/>
              <a:p>
                <a:pPr marL="0" indent="0">
                  <a:buNone/>
                </a:pPr>
                <a:r>
                  <a:rPr lang="en-US" dirty="0"/>
                  <a:t>Issues with Term Frequency</a:t>
                </a:r>
              </a:p>
              <a:p>
                <a:r>
                  <a:rPr lang="en-US" dirty="0"/>
                  <a:t>The issue would be solved to a certain extent if we had considered document length</a:t>
                </a:r>
              </a:p>
              <a:p>
                <a:r>
                  <a:rPr lang="en-US" dirty="0"/>
                  <a:t>Normalized TF </a:t>
                </a:r>
                <a:br>
                  <a:rPr lang="en-US" b="0"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𝑡𝑖𝑚𝑒𝑠</m:t>
                        </m:r>
                        <m:r>
                          <a:rPr lang="en-US" b="0" i="1" smtClean="0">
                            <a:latin typeface="Cambria Math" panose="02040503050406030204" pitchFamily="18" charset="0"/>
                          </a:rPr>
                          <m:t> </m:t>
                        </m:r>
                        <m:r>
                          <a:rPr lang="en-US" b="0" i="1" smtClean="0">
                            <a:latin typeface="Cambria Math" panose="02040503050406030204" pitchFamily="18" charset="0"/>
                          </a:rPr>
                          <m:t>𝑡𝑒𝑟𝑚</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𝑎𝑝𝑝𝑒𝑎𝑟𝑠</m:t>
                        </m:r>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𝑑𝑜𝑐𝑢𝑚𝑒𝑛𝑡</m:t>
                        </m:r>
                        <m:r>
                          <a:rPr lang="en-US" b="0" i="1" smtClean="0">
                            <a:latin typeface="Cambria Math" panose="02040503050406030204" pitchFamily="18" charset="0"/>
                          </a:rPr>
                          <m:t> </m:t>
                        </m:r>
                        <m:r>
                          <a:rPr lang="en-US" b="0" i="1" smtClean="0">
                            <a:latin typeface="Cambria Math" panose="02040503050406030204" pitchFamily="18" charset="0"/>
                          </a:rPr>
                          <m:t>𝑦</m:t>
                        </m:r>
                      </m:num>
                      <m:den>
                        <m:r>
                          <a:rPr lang="en-US" b="0" i="1" smtClean="0">
                            <a:latin typeface="Cambria Math" panose="02040503050406030204" pitchFamily="18" charset="0"/>
                          </a:rPr>
                          <m:t>𝑡𝑜𝑡𝑎𝑙</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𝑤𝑜𝑟𝑑𝑠</m:t>
                        </m:r>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𝑑𝑜𝑐𝑢𝑚𝑒𝑛𝑡</m:t>
                        </m:r>
                        <m:r>
                          <a:rPr lang="en-US" b="0" i="1" smtClean="0">
                            <a:latin typeface="Cambria Math" panose="02040503050406030204" pitchFamily="18" charset="0"/>
                          </a:rPr>
                          <m:t> </m:t>
                        </m:r>
                        <m:r>
                          <a:rPr lang="en-US" b="0" i="1" smtClean="0">
                            <a:latin typeface="Cambria Math" panose="02040503050406030204" pitchFamily="18" charset="0"/>
                          </a:rPr>
                          <m:t>𝑦</m:t>
                        </m:r>
                      </m:den>
                    </m:f>
                  </m:oMath>
                </a14:m>
                <a:endParaRPr lang="en-US" dirty="0"/>
              </a:p>
            </p:txBody>
          </p:sp>
        </mc:Choice>
        <mc:Fallback xmlns="">
          <p:sp>
            <p:nvSpPr>
              <p:cNvPr id="3" name="Content Placeholder 2">
                <a:extLst>
                  <a:ext uri="{FF2B5EF4-FFF2-40B4-BE49-F238E27FC236}">
                    <a16:creationId xmlns:a16="http://schemas.microsoft.com/office/drawing/2014/main" id="{EF91F4A3-8C84-BA54-DFF0-0E130FFD0D47}"/>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586"/>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217F9112-795D-7FCD-8F07-440025F0D09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514FF6FE-ECE6-6439-095C-977DA4A3D269}"/>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EFA657B7-AB2A-3A1E-B2B9-675A771FF76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32</a:t>
            </a:fld>
            <a:endParaRPr lang="en-US">
              <a:solidFill>
                <a:schemeClr val="tx2"/>
              </a:solidFill>
            </a:endParaRPr>
          </a:p>
        </p:txBody>
      </p:sp>
    </p:spTree>
    <p:extLst>
      <p:ext uri="{BB962C8B-B14F-4D97-AF65-F5344CB8AC3E}">
        <p14:creationId xmlns:p14="http://schemas.microsoft.com/office/powerpoint/2010/main" val="3628222357"/>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7506A1FD-08B4-D893-D118-7ACE45B269A2}"/>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p:sp>
        <p:nvSpPr>
          <p:cNvPr id="3" name="Content Placeholder 2">
            <a:extLst>
              <a:ext uri="{FF2B5EF4-FFF2-40B4-BE49-F238E27FC236}">
                <a16:creationId xmlns:a16="http://schemas.microsoft.com/office/drawing/2014/main" id="{EF91F4A3-8C84-BA54-DFF0-0E130FFD0D47}"/>
              </a:ext>
            </a:extLst>
          </p:cNvPr>
          <p:cNvSpPr>
            <a:spLocks noGrp="1"/>
          </p:cNvSpPr>
          <p:nvPr>
            <p:ph idx="1"/>
          </p:nvPr>
        </p:nvSpPr>
        <p:spPr>
          <a:xfrm>
            <a:off x="685801" y="2592572"/>
            <a:ext cx="4857160" cy="3198627"/>
          </a:xfrm>
        </p:spPr>
        <p:txBody>
          <a:bodyPr>
            <a:normAutofit lnSpcReduction="10000"/>
          </a:bodyPr>
          <a:lstStyle/>
          <a:p>
            <a:pPr marL="0" indent="0">
              <a:buNone/>
            </a:pPr>
            <a:r>
              <a:rPr lang="en-US" dirty="0"/>
              <a:t>Issues with Term Frequency</a:t>
            </a:r>
          </a:p>
          <a:p>
            <a:r>
              <a:rPr lang="en-US" dirty="0"/>
              <a:t>If a term appears more frequently in a document, the document’s relevance increases?</a:t>
            </a:r>
          </a:p>
          <a:p>
            <a:r>
              <a:rPr lang="en-US" dirty="0"/>
              <a:t>What if a document contains only the search term and nothing else?</a:t>
            </a:r>
          </a:p>
          <a:p>
            <a:r>
              <a:rPr lang="en-US" dirty="0"/>
              <a:t>Should we give higher relevance to it?</a:t>
            </a:r>
          </a:p>
          <a:p>
            <a:r>
              <a:rPr lang="en-US" dirty="0"/>
              <a:t>Maybe we need to put a restriction on number of times that keyword can appear in the document</a:t>
            </a:r>
          </a:p>
        </p:txBody>
      </p:sp>
      <p:sp>
        <p:nvSpPr>
          <p:cNvPr id="5" name="Footer Placeholder 4">
            <a:extLst>
              <a:ext uri="{FF2B5EF4-FFF2-40B4-BE49-F238E27FC236}">
                <a16:creationId xmlns:a16="http://schemas.microsoft.com/office/drawing/2014/main" id="{217F9112-795D-7FCD-8F07-440025F0D09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514FF6FE-ECE6-6439-095C-977DA4A3D269}"/>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EFA657B7-AB2A-3A1E-B2B9-675A771FF76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33</a:t>
            </a:fld>
            <a:endParaRPr lang="en-US">
              <a:solidFill>
                <a:schemeClr val="tx2"/>
              </a:solidFill>
            </a:endParaRPr>
          </a:p>
        </p:txBody>
      </p:sp>
      <p:sp>
        <p:nvSpPr>
          <p:cNvPr id="7" name="TextBox 6">
            <a:extLst>
              <a:ext uri="{FF2B5EF4-FFF2-40B4-BE49-F238E27FC236}">
                <a16:creationId xmlns:a16="http://schemas.microsoft.com/office/drawing/2014/main" id="{44D88253-D9FA-61ED-8667-01E8BF6777E2}"/>
              </a:ext>
            </a:extLst>
          </p:cNvPr>
          <p:cNvSpPr txBox="1"/>
          <p:nvPr/>
        </p:nvSpPr>
        <p:spPr>
          <a:xfrm>
            <a:off x="5179175" y="5652699"/>
            <a:ext cx="6820970" cy="276999"/>
          </a:xfrm>
          <a:prstGeom prst="rect">
            <a:avLst/>
          </a:prstGeom>
          <a:noFill/>
        </p:spPr>
        <p:txBody>
          <a:bodyPr wrap="none" rtlCol="0">
            <a:spAutoFit/>
          </a:bodyPr>
          <a:lstStyle/>
          <a:p>
            <a:r>
              <a:rPr lang="en-US" sz="1200" dirty="0"/>
              <a:t>Source: https://</a:t>
            </a:r>
            <a:r>
              <a:rPr lang="en-US" sz="1200" dirty="0" err="1"/>
              <a:t>zilliz.com</a:t>
            </a:r>
            <a:r>
              <a:rPr lang="en-US" sz="1200" dirty="0"/>
              <a:t>/learn/mastering-bm25-a-deep-dive-into-the-algorithm-and-application-in-milvus</a:t>
            </a:r>
          </a:p>
        </p:txBody>
      </p:sp>
      <p:pic>
        <p:nvPicPr>
          <p:cNvPr id="10" name="Picture 9" descr="A graph of a person with a blue line&#10;&#10;Description automatically generated">
            <a:extLst>
              <a:ext uri="{FF2B5EF4-FFF2-40B4-BE49-F238E27FC236}">
                <a16:creationId xmlns:a16="http://schemas.microsoft.com/office/drawing/2014/main" id="{4BF1FFF5-D27E-68B0-A931-53EED970DADF}"/>
              </a:ext>
            </a:extLst>
          </p:cNvPr>
          <p:cNvPicPr>
            <a:picLocks noChangeAspect="1"/>
          </p:cNvPicPr>
          <p:nvPr/>
        </p:nvPicPr>
        <p:blipFill>
          <a:blip r:embed="rId3"/>
          <a:stretch>
            <a:fillRect/>
          </a:stretch>
        </p:blipFill>
        <p:spPr>
          <a:xfrm>
            <a:off x="5868488" y="2819990"/>
            <a:ext cx="5637711" cy="2692007"/>
          </a:xfrm>
          <a:prstGeom prst="rect">
            <a:avLst/>
          </a:prstGeom>
        </p:spPr>
      </p:pic>
    </p:spTree>
    <p:extLst>
      <p:ext uri="{BB962C8B-B14F-4D97-AF65-F5344CB8AC3E}">
        <p14:creationId xmlns:p14="http://schemas.microsoft.com/office/powerpoint/2010/main" val="104805905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96305A2-AF35-A4A0-37D3-2D05DF2C69EE}"/>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B87606-2EEF-6358-F568-C2DEBDE00A47}"/>
                  </a:ext>
                </a:extLst>
              </p:cNvPr>
              <p:cNvSpPr>
                <a:spLocks noGrp="1"/>
              </p:cNvSpPr>
              <p:nvPr>
                <p:ph idx="1"/>
              </p:nvPr>
            </p:nvSpPr>
            <p:spPr>
              <a:xfrm>
                <a:off x="685801" y="2592572"/>
                <a:ext cx="5410199" cy="3198627"/>
              </a:xfrm>
            </p:spPr>
            <p:txBody>
              <a:bodyPr>
                <a:normAutofit/>
              </a:bodyPr>
              <a:lstStyle/>
              <a:p>
                <a:pPr marL="0" indent="0">
                  <a:buNone/>
                </a:pPr>
                <a:r>
                  <a:rPr lang="en-US" dirty="0"/>
                  <a:t>Modified Term Frequency</a:t>
                </a:r>
              </a:p>
              <a:p>
                <a:r>
                  <a:rPr lang="en-US" b="1" dirty="0"/>
                  <a:t>Modification</a:t>
                </a:r>
                <a:r>
                  <a:rPr lang="en-US" dirty="0"/>
                  <a:t> </a:t>
                </a:r>
                <a:r>
                  <a:rPr lang="en-US" b="1" dirty="0"/>
                  <a:t>1</a:t>
                </a:r>
                <a:br>
                  <a:rPr lang="en-US" dirty="0"/>
                </a:br>
                <a14:m>
                  <m:oMath xmlns:m="http://schemas.openxmlformats.org/officeDocument/2006/math">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𝑘</m:t>
                        </m:r>
                      </m:den>
                    </m:f>
                  </m:oMath>
                </a14:m>
                <a:endParaRPr lang="en-US" dirty="0"/>
              </a:p>
              <a:p>
                <a:r>
                  <a:rPr lang="en-US" dirty="0"/>
                  <a:t>K is a hyper-parameter which controls how incremental occurrence of keyword contributes to the TF score</a:t>
                </a:r>
              </a:p>
            </p:txBody>
          </p:sp>
        </mc:Choice>
        <mc:Fallback xmlns="">
          <p:sp>
            <p:nvSpPr>
              <p:cNvPr id="3" name="Content Placeholder 2">
                <a:extLst>
                  <a:ext uri="{FF2B5EF4-FFF2-40B4-BE49-F238E27FC236}">
                    <a16:creationId xmlns:a16="http://schemas.microsoft.com/office/drawing/2014/main" id="{4DB87606-2EEF-6358-F568-C2DEBDE00A47}"/>
                  </a:ext>
                </a:extLst>
              </p:cNvPr>
              <p:cNvSpPr>
                <a:spLocks noGrp="1" noRot="1" noChangeAspect="1" noMove="1" noResize="1" noEditPoints="1" noAdjustHandles="1" noChangeArrowheads="1" noChangeShapeType="1" noTextEdit="1"/>
              </p:cNvSpPr>
              <p:nvPr>
                <p:ph idx="1"/>
              </p:nvPr>
            </p:nvSpPr>
            <p:spPr>
              <a:xfrm>
                <a:off x="685801" y="2592572"/>
                <a:ext cx="5410199" cy="3198627"/>
              </a:xfrm>
              <a:blipFill>
                <a:blip r:embed="rId3"/>
                <a:stretch>
                  <a:fillRect l="-117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7B9A041A-E0C6-6BEE-5959-BC323570F94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12F1F44-B632-A393-9FC7-F5685C1D5DF5}"/>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CB92A05-E945-AD70-C26D-114ADA96391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34</a:t>
            </a:fld>
            <a:endParaRPr lang="en-US">
              <a:solidFill>
                <a:schemeClr val="tx2"/>
              </a:solidFill>
            </a:endParaRPr>
          </a:p>
        </p:txBody>
      </p:sp>
      <p:pic>
        <p:nvPicPr>
          <p:cNvPr id="8" name="Picture 7" descr="A graph of a number of graphs&#10;&#10;Description automatically generated with medium confidence">
            <a:extLst>
              <a:ext uri="{FF2B5EF4-FFF2-40B4-BE49-F238E27FC236}">
                <a16:creationId xmlns:a16="http://schemas.microsoft.com/office/drawing/2014/main" id="{22BE8B55-7B35-D0AD-F888-C7DE0C4D6E12}"/>
              </a:ext>
            </a:extLst>
          </p:cNvPr>
          <p:cNvPicPr>
            <a:picLocks noChangeAspect="1"/>
          </p:cNvPicPr>
          <p:nvPr/>
        </p:nvPicPr>
        <p:blipFill>
          <a:blip r:embed="rId4"/>
          <a:stretch>
            <a:fillRect/>
          </a:stretch>
        </p:blipFill>
        <p:spPr>
          <a:xfrm>
            <a:off x="5908511" y="2724785"/>
            <a:ext cx="5854873" cy="2795702"/>
          </a:xfrm>
          <a:prstGeom prst="rect">
            <a:avLst/>
          </a:prstGeom>
        </p:spPr>
      </p:pic>
      <p:sp>
        <p:nvSpPr>
          <p:cNvPr id="9" name="TextBox 8">
            <a:extLst>
              <a:ext uri="{FF2B5EF4-FFF2-40B4-BE49-F238E27FC236}">
                <a16:creationId xmlns:a16="http://schemas.microsoft.com/office/drawing/2014/main" id="{E27A7AD0-9299-C311-9CC2-47FC607FCADA}"/>
              </a:ext>
            </a:extLst>
          </p:cNvPr>
          <p:cNvSpPr txBox="1"/>
          <p:nvPr/>
        </p:nvSpPr>
        <p:spPr>
          <a:xfrm>
            <a:off x="5179175" y="5652699"/>
            <a:ext cx="6820970" cy="276999"/>
          </a:xfrm>
          <a:prstGeom prst="rect">
            <a:avLst/>
          </a:prstGeom>
          <a:noFill/>
        </p:spPr>
        <p:txBody>
          <a:bodyPr wrap="none" rtlCol="0">
            <a:spAutoFit/>
          </a:bodyPr>
          <a:lstStyle/>
          <a:p>
            <a:r>
              <a:rPr lang="en-US" sz="1200" dirty="0"/>
              <a:t>Source: https://</a:t>
            </a:r>
            <a:r>
              <a:rPr lang="en-US" sz="1200" dirty="0" err="1"/>
              <a:t>zilliz.com</a:t>
            </a:r>
            <a:r>
              <a:rPr lang="en-US" sz="1200" dirty="0"/>
              <a:t>/learn/mastering-bm25-a-deep-dive-into-the-algorithm-and-application-in-milvus</a:t>
            </a:r>
          </a:p>
        </p:txBody>
      </p:sp>
    </p:spTree>
    <p:extLst>
      <p:ext uri="{BB962C8B-B14F-4D97-AF65-F5344CB8AC3E}">
        <p14:creationId xmlns:p14="http://schemas.microsoft.com/office/powerpoint/2010/main" val="317987199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96305A2-AF35-A4A0-37D3-2D05DF2C69EE}"/>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B87606-2EEF-6358-F568-C2DEBDE00A47}"/>
                  </a:ext>
                </a:extLst>
              </p:cNvPr>
              <p:cNvSpPr>
                <a:spLocks noGrp="1"/>
              </p:cNvSpPr>
              <p:nvPr>
                <p:ph idx="1"/>
              </p:nvPr>
            </p:nvSpPr>
            <p:spPr>
              <a:xfrm>
                <a:off x="685801" y="2592572"/>
                <a:ext cx="5305096" cy="3198627"/>
              </a:xfrm>
            </p:spPr>
            <p:txBody>
              <a:bodyPr>
                <a:normAutofit/>
              </a:bodyPr>
              <a:lstStyle/>
              <a:p>
                <a:pPr marL="0" indent="0">
                  <a:buNone/>
                </a:pPr>
                <a:r>
                  <a:rPr lang="en-US" dirty="0"/>
                  <a:t>Modified Term Frequency</a:t>
                </a:r>
              </a:p>
              <a:p>
                <a:r>
                  <a:rPr lang="en-US" b="1" dirty="0"/>
                  <a:t>Modification 1</a:t>
                </a:r>
                <a:br>
                  <a:rPr lang="en-US" dirty="0"/>
                </a:br>
                <a14:m>
                  <m:oMath xmlns:m="http://schemas.openxmlformats.org/officeDocument/2006/math">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𝑘</m:t>
                        </m:r>
                      </m:den>
                    </m:f>
                  </m:oMath>
                </a14:m>
                <a:endParaRPr lang="en-US" dirty="0"/>
              </a:p>
              <a:p>
                <a:r>
                  <a:rPr lang="en-US" dirty="0"/>
                  <a:t>As the keyword appears more often in the document, it’s relative contribution to the TF score is negligible</a:t>
                </a:r>
              </a:p>
            </p:txBody>
          </p:sp>
        </mc:Choice>
        <mc:Fallback xmlns="">
          <p:sp>
            <p:nvSpPr>
              <p:cNvPr id="3" name="Content Placeholder 2">
                <a:extLst>
                  <a:ext uri="{FF2B5EF4-FFF2-40B4-BE49-F238E27FC236}">
                    <a16:creationId xmlns:a16="http://schemas.microsoft.com/office/drawing/2014/main" id="{4DB87606-2EEF-6358-F568-C2DEBDE00A47}"/>
                  </a:ext>
                </a:extLst>
              </p:cNvPr>
              <p:cNvSpPr>
                <a:spLocks noGrp="1" noRot="1" noChangeAspect="1" noMove="1" noResize="1" noEditPoints="1" noAdjustHandles="1" noChangeArrowheads="1" noChangeShapeType="1" noTextEdit="1"/>
              </p:cNvSpPr>
              <p:nvPr>
                <p:ph idx="1"/>
              </p:nvPr>
            </p:nvSpPr>
            <p:spPr>
              <a:xfrm>
                <a:off x="685801" y="2592572"/>
                <a:ext cx="5305096" cy="3198627"/>
              </a:xfrm>
              <a:blipFill>
                <a:blip r:embed="rId3"/>
                <a:stretch>
                  <a:fillRect l="-1196"/>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7B9A041A-E0C6-6BEE-5959-BC323570F94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12F1F44-B632-A393-9FC7-F5685C1D5DF5}"/>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CB92A05-E945-AD70-C26D-114ADA96391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35</a:t>
            </a:fld>
            <a:endParaRPr lang="en-US">
              <a:solidFill>
                <a:schemeClr val="tx2"/>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944869-2A9D-0B54-EA7D-4DB4AEB856AE}"/>
                  </a:ext>
                </a:extLst>
              </p:cNvPr>
              <p:cNvSpPr txBox="1"/>
              <p:nvPr/>
            </p:nvSpPr>
            <p:spPr>
              <a:xfrm>
                <a:off x="6583035" y="2190664"/>
                <a:ext cx="4971393" cy="4399794"/>
              </a:xfrm>
              <a:prstGeom prst="rect">
                <a:avLst/>
              </a:prstGeom>
              <a:noFill/>
            </p:spPr>
            <p:txBody>
              <a:bodyPr wrap="square" rtlCol="0">
                <a:spAutoFit/>
              </a:bodyPr>
              <a:lstStyle/>
              <a:p>
                <a:r>
                  <a:rPr lang="en-US" b="1" dirty="0"/>
                  <a:t>Case 1:</a:t>
                </a:r>
                <a:r>
                  <a:rPr lang="en-US" dirty="0"/>
                  <a:t> 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10</m:t>
                        </m:r>
                      </m:num>
                      <m:den>
                        <m:r>
                          <a:rPr lang="en-US" b="0" i="1" smtClean="0">
                            <a:latin typeface="Cambria Math" panose="02040503050406030204" pitchFamily="18" charset="0"/>
                          </a:rPr>
                          <m:t>100</m:t>
                        </m:r>
                      </m:den>
                    </m:f>
                    <m:r>
                      <a:rPr lang="en-US" b="0" i="1" smtClean="0">
                        <a:latin typeface="Cambria Math" panose="02040503050406030204" pitchFamily="18" charset="0"/>
                      </a:rPr>
                      <m:t>=0.1</m:t>
                    </m:r>
                  </m:oMath>
                </a14:m>
                <a:endParaRPr lang="en-US" b="0" dirty="0"/>
              </a:p>
              <a:p>
                <a:endParaRPr lang="en-US" dirty="0"/>
              </a:p>
              <a:p>
                <a:r>
                  <a:rPr lang="en-US" b="1" dirty="0"/>
                  <a:t>Case 2: </a:t>
                </a:r>
                <a:r>
                  <a:rPr lang="en-US" dirty="0"/>
                  <a:t>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20</m:t>
                        </m:r>
                      </m:num>
                      <m:den>
                        <m:r>
                          <a:rPr lang="en-US" b="0" i="1" smtClean="0">
                            <a:latin typeface="Cambria Math" panose="02040503050406030204" pitchFamily="18" charset="0"/>
                          </a:rPr>
                          <m:t>100</m:t>
                        </m:r>
                      </m:den>
                    </m:f>
                    <m:r>
                      <a:rPr lang="en-US" b="0" i="1" smtClean="0">
                        <a:latin typeface="Cambria Math" panose="02040503050406030204" pitchFamily="18" charset="0"/>
                      </a:rPr>
                      <m:t>=0.2</m:t>
                    </m:r>
                  </m:oMath>
                </a14:m>
                <a:endParaRPr lang="en-US" dirty="0"/>
              </a:p>
              <a:p>
                <a:endParaRPr lang="en-US" dirty="0"/>
              </a:p>
              <a:p>
                <a:r>
                  <a:rPr lang="en-US" b="1" dirty="0"/>
                  <a:t>Case 3: </a:t>
                </a:r>
                <a:r>
                  <a:rPr lang="en-US" dirty="0"/>
                  <a:t>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50</m:t>
                        </m:r>
                      </m:num>
                      <m:den>
                        <m:r>
                          <a:rPr lang="en-US" b="0" i="1" smtClean="0">
                            <a:latin typeface="Cambria Math" panose="02040503050406030204" pitchFamily="18" charset="0"/>
                          </a:rPr>
                          <m:t>100</m:t>
                        </m:r>
                      </m:den>
                    </m:f>
                    <m:r>
                      <a:rPr lang="en-US" b="0" i="1" smtClean="0">
                        <a:latin typeface="Cambria Math" panose="02040503050406030204" pitchFamily="18" charset="0"/>
                      </a:rPr>
                      <m:t>=0.5</m:t>
                    </m:r>
                  </m:oMath>
                </a14:m>
                <a:endParaRPr lang="en-US" dirty="0"/>
              </a:p>
              <a:p>
                <a:endParaRPr lang="en-US" dirty="0"/>
              </a:p>
              <a:p>
                <a:r>
                  <a:rPr lang="en-US" dirty="0"/>
                  <a:t>New TF Score</a:t>
                </a:r>
              </a:p>
              <a:p>
                <a:endParaRPr lang="en-US" dirty="0"/>
              </a:p>
              <a:p>
                <a:r>
                  <a:rPr lang="en-US" b="1" dirty="0"/>
                  <a:t>Case 1:</a:t>
                </a:r>
                <a:r>
                  <a:rPr lang="en-US" dirty="0"/>
                  <a:t> 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0.1</m:t>
                        </m:r>
                      </m:num>
                      <m:den>
                        <m:r>
                          <a:rPr lang="en-US" b="0" i="1" smtClean="0">
                            <a:latin typeface="Cambria Math" panose="02040503050406030204" pitchFamily="18" charset="0"/>
                          </a:rPr>
                          <m:t>0.1+1</m:t>
                        </m:r>
                      </m:den>
                    </m:f>
                    <m:r>
                      <a:rPr lang="en-US" b="0" i="1" smtClean="0">
                        <a:latin typeface="Cambria Math" panose="02040503050406030204" pitchFamily="18" charset="0"/>
                      </a:rPr>
                      <m:t>=0.09</m:t>
                    </m:r>
                  </m:oMath>
                </a14:m>
                <a:endParaRPr lang="en-US" b="0" dirty="0"/>
              </a:p>
              <a:p>
                <a:endParaRPr lang="en-US" dirty="0"/>
              </a:p>
              <a:p>
                <a:r>
                  <a:rPr lang="en-US" b="1" dirty="0"/>
                  <a:t>Case 2: </a:t>
                </a:r>
                <a:r>
                  <a:rPr lang="en-US" dirty="0"/>
                  <a:t>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0.2</m:t>
                        </m:r>
                      </m:num>
                      <m:den>
                        <m:r>
                          <a:rPr lang="en-US" b="0" i="1" smtClean="0">
                            <a:latin typeface="Cambria Math" panose="02040503050406030204" pitchFamily="18" charset="0"/>
                          </a:rPr>
                          <m:t>0.2+1</m:t>
                        </m:r>
                      </m:den>
                    </m:f>
                    <m:r>
                      <a:rPr lang="en-US" b="0" i="1" smtClean="0">
                        <a:latin typeface="Cambria Math" panose="02040503050406030204" pitchFamily="18" charset="0"/>
                      </a:rPr>
                      <m:t>=0.167</m:t>
                    </m:r>
                  </m:oMath>
                </a14:m>
                <a:endParaRPr lang="en-US" dirty="0"/>
              </a:p>
              <a:p>
                <a:endParaRPr lang="en-US" b="1" dirty="0"/>
              </a:p>
              <a:p>
                <a:r>
                  <a:rPr lang="en-US" b="1" dirty="0"/>
                  <a:t>Case 3: </a:t>
                </a:r>
                <a:r>
                  <a:rPr lang="en-US" dirty="0"/>
                  <a:t>TF(</a:t>
                </a:r>
                <a:r>
                  <a:rPr lang="en-US" dirty="0" err="1"/>
                  <a:t>x,y</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0.5</m:t>
                        </m:r>
                      </m:num>
                      <m:den>
                        <m:r>
                          <a:rPr lang="en-US" b="0" i="1" smtClean="0">
                            <a:latin typeface="Cambria Math" panose="02040503050406030204" pitchFamily="18" charset="0"/>
                          </a:rPr>
                          <m:t>0.5+1</m:t>
                        </m:r>
                      </m:den>
                    </m:f>
                    <m:r>
                      <a:rPr lang="en-US" b="0" i="1" smtClean="0">
                        <a:latin typeface="Cambria Math" panose="02040503050406030204" pitchFamily="18" charset="0"/>
                      </a:rPr>
                      <m:t>=0.33</m:t>
                    </m:r>
                  </m:oMath>
                </a14:m>
                <a:endParaRPr lang="en-US" dirty="0"/>
              </a:p>
            </p:txBody>
          </p:sp>
        </mc:Choice>
        <mc:Fallback xmlns="">
          <p:sp>
            <p:nvSpPr>
              <p:cNvPr id="12" name="TextBox 11">
                <a:extLst>
                  <a:ext uri="{FF2B5EF4-FFF2-40B4-BE49-F238E27FC236}">
                    <a16:creationId xmlns:a16="http://schemas.microsoft.com/office/drawing/2014/main" id="{D7944869-2A9D-0B54-EA7D-4DB4AEB856AE}"/>
                  </a:ext>
                </a:extLst>
              </p:cNvPr>
              <p:cNvSpPr txBox="1">
                <a:spLocks noRot="1" noChangeAspect="1" noMove="1" noResize="1" noEditPoints="1" noAdjustHandles="1" noChangeArrowheads="1" noChangeShapeType="1" noTextEdit="1"/>
              </p:cNvSpPr>
              <p:nvPr/>
            </p:nvSpPr>
            <p:spPr>
              <a:xfrm>
                <a:off x="6583035" y="2190664"/>
                <a:ext cx="4971393" cy="4399794"/>
              </a:xfrm>
              <a:prstGeom prst="rect">
                <a:avLst/>
              </a:prstGeom>
              <a:blipFill>
                <a:blip r:embed="rId4"/>
                <a:stretch>
                  <a:fillRect l="-1020" b="-288"/>
                </a:stretch>
              </a:blipFill>
            </p:spPr>
            <p:txBody>
              <a:bodyPr/>
              <a:lstStyle/>
              <a:p>
                <a:r>
                  <a:rPr lang="en-US">
                    <a:noFill/>
                  </a:rPr>
                  <a:t> </a:t>
                </a:r>
              </a:p>
            </p:txBody>
          </p:sp>
        </mc:Fallback>
      </mc:AlternateContent>
    </p:spTree>
    <p:extLst>
      <p:ext uri="{BB962C8B-B14F-4D97-AF65-F5344CB8AC3E}">
        <p14:creationId xmlns:p14="http://schemas.microsoft.com/office/powerpoint/2010/main" val="352537154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41BCD5B-BB37-7975-CB87-8190D40CE892}"/>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4C13B9-20F7-FAB9-E69B-4F85756C59A1}"/>
                  </a:ext>
                </a:extLst>
              </p:cNvPr>
              <p:cNvSpPr>
                <a:spLocks noGrp="1"/>
              </p:cNvSpPr>
              <p:nvPr>
                <p:ph idx="1"/>
              </p:nvPr>
            </p:nvSpPr>
            <p:spPr>
              <a:xfrm>
                <a:off x="685801" y="2592572"/>
                <a:ext cx="10820400" cy="3198627"/>
              </a:xfrm>
            </p:spPr>
            <p:txBody>
              <a:bodyPr>
                <a:normAutofit/>
              </a:bodyPr>
              <a:lstStyle/>
              <a:p>
                <a:pPr marL="0" indent="0">
                  <a:buNone/>
                </a:pPr>
                <a:r>
                  <a:rPr lang="en-US" dirty="0"/>
                  <a:t>Document Length</a:t>
                </a:r>
              </a:p>
              <a:p>
                <a:r>
                  <a:rPr lang="en-US" dirty="0"/>
                  <a:t>BM25 addresses another limitation of biasness towards longer document</a:t>
                </a:r>
              </a:p>
              <a:p>
                <a:r>
                  <a:rPr lang="en-US" b="1" dirty="0"/>
                  <a:t>Modification</a:t>
                </a:r>
                <a:r>
                  <a:rPr lang="en-US" dirty="0"/>
                  <a:t> </a:t>
                </a:r>
                <a:r>
                  <a:rPr lang="en-US" b="1" dirty="0"/>
                  <a:t>2</a:t>
                </a:r>
                <a:br>
                  <a:rPr lang="en-US" dirty="0"/>
                </a:br>
                <a14:m>
                  <m:oMath xmlns:m="http://schemas.openxmlformats.org/officeDocument/2006/math">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𝑎𝑣𝑔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den>
                        </m:f>
                      </m:den>
                    </m:f>
                  </m:oMath>
                </a14:m>
                <a:endParaRPr lang="en-US" dirty="0"/>
              </a:p>
              <a:p>
                <a:r>
                  <a:rPr lang="en-US" dirty="0"/>
                  <a:t>Here, </a:t>
                </a:r>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oMath>
                </a14:m>
                <a:r>
                  <a:rPr lang="en-US" dirty="0"/>
                  <a:t> represents document length and</a:t>
                </a:r>
                <a:br>
                  <a:rPr lang="en-US" dirty="0"/>
                </a:br>
                <a14:m>
                  <m:oMath xmlns:m="http://schemas.openxmlformats.org/officeDocument/2006/math">
                    <m:r>
                      <a:rPr lang="en-US" i="1">
                        <a:latin typeface="Cambria Math" panose="02040503050406030204" pitchFamily="18" charset="0"/>
                        <a:ea typeface="Cambria Math" panose="02040503050406030204" pitchFamily="18" charset="0"/>
                      </a:rPr>
                      <m:t>𝑎𝑣𝑔</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oMath>
                </a14:m>
                <a:r>
                  <a:rPr lang="en-US" dirty="0"/>
                  <a:t> represents average document length in the collection</a:t>
                </a:r>
              </a:p>
              <a:p>
                <a:r>
                  <a:rPr lang="en-US" dirty="0"/>
                  <a:t>If the document length is shorter than average, the term frequency increases and saturates quickly</a:t>
                </a:r>
              </a:p>
            </p:txBody>
          </p:sp>
        </mc:Choice>
        <mc:Fallback xmlns="">
          <p:sp>
            <p:nvSpPr>
              <p:cNvPr id="3" name="Content Placeholder 2">
                <a:extLst>
                  <a:ext uri="{FF2B5EF4-FFF2-40B4-BE49-F238E27FC236}">
                    <a16:creationId xmlns:a16="http://schemas.microsoft.com/office/drawing/2014/main" id="{794C13B9-20F7-FAB9-E69B-4F85756C59A1}"/>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586" b="-79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0D3825F8-4B45-F0AB-9FC6-F74243BE888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046B0F8E-F072-19B6-219C-294C57B1241B}"/>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49A448E5-8030-9D55-244B-B7F86975E6A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36</a:t>
            </a:fld>
            <a:endParaRPr lang="en-US">
              <a:solidFill>
                <a:schemeClr val="tx2"/>
              </a:solidFill>
            </a:endParaRPr>
          </a:p>
        </p:txBody>
      </p:sp>
    </p:spTree>
    <p:extLst>
      <p:ext uri="{BB962C8B-B14F-4D97-AF65-F5344CB8AC3E}">
        <p14:creationId xmlns:p14="http://schemas.microsoft.com/office/powerpoint/2010/main" val="319855705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C8F3DA74-FDE7-0008-D9ED-498CBDD99B33}"/>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934ED9-34AB-9B19-5CD9-3AC82E7F4CB9}"/>
                  </a:ext>
                </a:extLst>
              </p:cNvPr>
              <p:cNvSpPr>
                <a:spLocks noGrp="1"/>
              </p:cNvSpPr>
              <p:nvPr>
                <p:ph idx="1"/>
              </p:nvPr>
            </p:nvSpPr>
            <p:spPr>
              <a:xfrm>
                <a:off x="685801" y="2592572"/>
                <a:ext cx="10820400" cy="3198627"/>
              </a:xfrm>
            </p:spPr>
            <p:txBody>
              <a:bodyPr>
                <a:normAutofit/>
              </a:bodyPr>
              <a:lstStyle/>
              <a:p>
                <a:r>
                  <a:rPr lang="en-US" dirty="0"/>
                  <a:t>The previous formula takes into factor document length</a:t>
                </a:r>
              </a:p>
              <a:p>
                <a:r>
                  <a:rPr lang="en-US" dirty="0"/>
                  <a:t>What if in some collections, the length of document is insignificant</a:t>
                </a:r>
              </a:p>
              <a:p>
                <a:r>
                  <a:rPr lang="en-US" dirty="0"/>
                  <a:t>Need a way to provide that control back to the user</a:t>
                </a:r>
              </a:p>
              <a:p>
                <a:r>
                  <a:rPr lang="en-US" dirty="0"/>
                  <a:t>A flag which allows you to tell how much importance should I give for document length</a:t>
                </a:r>
                <a:br>
                  <a:rPr lang="en-US" dirty="0"/>
                </a:br>
                <a14:m>
                  <m:oMath xmlns:m="http://schemas.openxmlformats.org/officeDocument/2006/math">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 ( 1−</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𝑦</m:t>
                                    </m:r>
                                  </m:e>
                                </m:d>
                              </m:e>
                            </m:d>
                          </m:num>
                          <m:den>
                            <m:r>
                              <a:rPr lang="en-US" b="0" i="1" smtClean="0">
                                <a:latin typeface="Cambria Math" panose="02040503050406030204" pitchFamily="18" charset="0"/>
                                <a:ea typeface="Cambria Math" panose="02040503050406030204" pitchFamily="18" charset="0"/>
                              </a:rPr>
                              <m:t>𝑎𝑣𝑔</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m:t>
                                </m:r>
                              </m:e>
                            </m:d>
                          </m:den>
                        </m:f>
                        <m:r>
                          <a:rPr lang="en-US" b="0" i="1" smtClean="0">
                            <a:latin typeface="Cambria Math" panose="02040503050406030204" pitchFamily="18" charset="0"/>
                            <a:ea typeface="Cambria Math" panose="02040503050406030204" pitchFamily="18" charset="0"/>
                          </a:rPr>
                          <m:t> )</m:t>
                        </m:r>
                      </m:den>
                    </m:f>
                  </m:oMath>
                </a14:m>
                <a:endParaRPr lang="en-US" dirty="0"/>
              </a:p>
              <a:p>
                <a:r>
                  <a:rPr lang="en-US" dirty="0"/>
                  <a:t>b is a hyper-parameter, when b is 0, then document length has no significance</a:t>
                </a:r>
              </a:p>
            </p:txBody>
          </p:sp>
        </mc:Choice>
        <mc:Fallback xmlns="">
          <p:sp>
            <p:nvSpPr>
              <p:cNvPr id="3" name="Content Placeholder 2">
                <a:extLst>
                  <a:ext uri="{FF2B5EF4-FFF2-40B4-BE49-F238E27FC236}">
                    <a16:creationId xmlns:a16="http://schemas.microsoft.com/office/drawing/2014/main" id="{0B934ED9-34AB-9B19-5CD9-3AC82E7F4CB9}"/>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CC3353B4-2B40-33D2-EC8A-6E0938873AFD}"/>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104856CF-F2A3-E2C9-4900-95B77EBF7B5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70114FA-DC28-A226-36DB-AEE60F318A1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37</a:t>
            </a:fld>
            <a:endParaRPr lang="en-US">
              <a:solidFill>
                <a:schemeClr val="tx2"/>
              </a:solidFill>
            </a:endParaRPr>
          </a:p>
        </p:txBody>
      </p:sp>
    </p:spTree>
    <p:extLst>
      <p:ext uri="{BB962C8B-B14F-4D97-AF65-F5344CB8AC3E}">
        <p14:creationId xmlns:p14="http://schemas.microsoft.com/office/powerpoint/2010/main" val="156273474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6" name="Title 5">
            <a:extLst>
              <a:ext uri="{FF2B5EF4-FFF2-40B4-BE49-F238E27FC236}">
                <a16:creationId xmlns:a16="http://schemas.microsoft.com/office/drawing/2014/main" id="{DD0713B5-C268-1BFC-0F0D-1D068BBDCAC5}"/>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E24BB36-58F6-CC5E-984C-A3B873047D71}"/>
                  </a:ext>
                </a:extLst>
              </p:cNvPr>
              <p:cNvSpPr>
                <a:spLocks noGrp="1"/>
              </p:cNvSpPr>
              <p:nvPr>
                <p:ph idx="1"/>
              </p:nvPr>
            </p:nvSpPr>
            <p:spPr>
              <a:xfrm>
                <a:off x="685801" y="2592572"/>
                <a:ext cx="10820400" cy="3198627"/>
              </a:xfrm>
            </p:spPr>
            <p:txBody>
              <a:bodyPr>
                <a:normAutofit/>
              </a:bodyPr>
              <a:lstStyle/>
              <a:p>
                <a:r>
                  <a:rPr lang="en-US" dirty="0"/>
                  <a:t>Inverse Document Frequency (IDF)</a:t>
                </a:r>
              </a:p>
              <a:p>
                <a:pPr lvl="1"/>
                <a:r>
                  <a:rPr lang="en-US" dirty="0"/>
                  <a:t>Importance of a term across document collection</a:t>
                </a:r>
              </a:p>
              <a:p>
                <a:pPr lvl="1"/>
                <a:r>
                  <a:rPr lang="en-US" dirty="0"/>
                  <a:t>Terms that appear in few documents are more relevant</a:t>
                </a:r>
                <a:br>
                  <a:rPr lang="en-US" dirty="0"/>
                </a:br>
                <a14:m>
                  <m:oMath xmlns:m="http://schemas.openxmlformats.org/officeDocument/2006/math">
                    <m:r>
                      <a:rPr lang="en-US" b="0" i="1" smtClean="0">
                        <a:latin typeface="Cambria Math" panose="02040503050406030204" pitchFamily="18" charset="0"/>
                      </a:rPr>
                      <m:t>𝐼𝐷𝐹</m:t>
                    </m:r>
                    <m:r>
                      <a:rPr lang="en-US" b="0" i="1" smtClean="0">
                        <a:latin typeface="Cambria Math" panose="02040503050406030204" pitchFamily="18" charset="0"/>
                      </a:rPr>
                      <m:t>=</m:t>
                    </m:r>
                    <m:r>
                      <a:rPr lang="en-US" b="0" i="1" smtClean="0">
                        <a:latin typeface="Cambria Math" panose="02040503050406030204" pitchFamily="18" charset="0"/>
                      </a:rPr>
                      <m:t>𝑙𝑜𝑔</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r>
                          <a:rPr lang="en-US" b="0" i="1" smtClean="0">
                            <a:latin typeface="Cambria Math" panose="02040503050406030204" pitchFamily="18" charset="0"/>
                          </a:rPr>
                          <m:t>)+0.5</m:t>
                        </m:r>
                      </m:num>
                      <m:den>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)+0.5</m:t>
                        </m:r>
                      </m:den>
                    </m:f>
                  </m:oMath>
                </a14:m>
                <a:endParaRPr lang="en-US" dirty="0"/>
              </a:p>
              <a:p>
                <a:pPr lvl="1"/>
                <a:r>
                  <a:rPr lang="en-US" dirty="0"/>
                  <a:t>Here, </a:t>
                </a:r>
                <a14:m>
                  <m:oMath xmlns:m="http://schemas.openxmlformats.org/officeDocument/2006/math">
                    <m:r>
                      <a:rPr lang="en-US" b="0" i="1" smtClean="0">
                        <a:latin typeface="Cambria Math" panose="02040503050406030204" pitchFamily="18" charset="0"/>
                      </a:rPr>
                      <m:t>𝑁</m:t>
                    </m:r>
                  </m:oMath>
                </a14:m>
                <a:r>
                  <a:rPr lang="en-US" dirty="0"/>
                  <a:t> is total number of documents,</a:t>
                </a:r>
                <a:br>
                  <a:rPr lang="en-US" dirty="0"/>
                </a:b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is number of documents containing the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endParaRPr lang="en-US" dirty="0"/>
              </a:p>
            </p:txBody>
          </p:sp>
        </mc:Choice>
        <mc:Fallback xmlns="">
          <p:sp>
            <p:nvSpPr>
              <p:cNvPr id="7" name="Content Placeholder 6">
                <a:extLst>
                  <a:ext uri="{FF2B5EF4-FFF2-40B4-BE49-F238E27FC236}">
                    <a16:creationId xmlns:a16="http://schemas.microsoft.com/office/drawing/2014/main" id="{9E24BB36-58F6-CC5E-984C-A3B873047D71}"/>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BC4A895-E5E6-728B-17EF-EC856A730EC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3" name="Date Placeholder 2">
            <a:extLst>
              <a:ext uri="{FF2B5EF4-FFF2-40B4-BE49-F238E27FC236}">
                <a16:creationId xmlns:a16="http://schemas.microsoft.com/office/drawing/2014/main" id="{229AD8ED-E67E-D570-B8D9-0BB13ADDF078}"/>
              </a:ext>
            </a:extLst>
          </p:cNvPr>
          <p:cNvSpPr>
            <a:spLocks noGrp="1"/>
          </p:cNvSpPr>
          <p:nvPr>
            <p:ph type="dt" sz="half" idx="10"/>
          </p:nvPr>
        </p:nvSpPr>
        <p:spPr>
          <a:xfrm>
            <a:off x="8589660" y="5870575"/>
            <a:ext cx="2227566" cy="377825"/>
          </a:xfrm>
        </p:spPr>
        <p:txBody>
          <a:bodyPr>
            <a:normAutofit/>
          </a:bodyPr>
          <a:lstStyle/>
          <a:p>
            <a:pPr>
              <a:spcAft>
                <a:spcPts val="600"/>
              </a:spcAft>
            </a:pPr>
            <a:fld id="{85F0F3D0-A1A5-1949-9E68-FAC3353937D0}" type="datetime1">
              <a:rPr lang="en-IN">
                <a:solidFill>
                  <a:schemeClr val="tx2"/>
                </a:solidFill>
              </a:rPr>
              <a:pPr>
                <a:spcAft>
                  <a:spcPts val="600"/>
                </a:spcAft>
              </a:pPr>
              <a:t>19/08/24</a:t>
            </a:fld>
            <a:endParaRPr lang="en-US">
              <a:solidFill>
                <a:schemeClr val="tx2"/>
              </a:solidFill>
            </a:endParaRPr>
          </a:p>
        </p:txBody>
      </p:sp>
      <p:sp>
        <p:nvSpPr>
          <p:cNvPr id="5" name="Slide Number Placeholder 4">
            <a:extLst>
              <a:ext uri="{FF2B5EF4-FFF2-40B4-BE49-F238E27FC236}">
                <a16:creationId xmlns:a16="http://schemas.microsoft.com/office/drawing/2014/main" id="{E0D540F7-1606-6F64-43C0-4984A73D69E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38</a:t>
            </a:fld>
            <a:endParaRPr lang="en-US">
              <a:solidFill>
                <a:schemeClr val="tx2"/>
              </a:solidFill>
            </a:endParaRPr>
          </a:p>
        </p:txBody>
      </p:sp>
    </p:spTree>
    <p:extLst>
      <p:ext uri="{BB962C8B-B14F-4D97-AF65-F5344CB8AC3E}">
        <p14:creationId xmlns:p14="http://schemas.microsoft.com/office/powerpoint/2010/main" val="64374704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91A0261A-1A3A-9740-0F99-64E7BBF16567}"/>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BM25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D0B559-49BD-D73F-A6E3-FADFA2BA2F5B}"/>
                  </a:ext>
                </a:extLst>
              </p:cNvPr>
              <p:cNvSpPr>
                <a:spLocks noGrp="1"/>
              </p:cNvSpPr>
              <p:nvPr>
                <p:ph idx="1"/>
              </p:nvPr>
            </p:nvSpPr>
            <p:spPr>
              <a:xfrm>
                <a:off x="685801" y="2592572"/>
                <a:ext cx="10820400" cy="3198627"/>
              </a:xfrm>
            </p:spPr>
            <p:txBody>
              <a:bodyPr>
                <a:normAutofit/>
              </a:bodyPr>
              <a:lstStyle/>
              <a:p>
                <a:r>
                  <a:rPr lang="en-US" dirty="0"/>
                  <a:t>Final BM25 formula</a:t>
                </a:r>
              </a:p>
              <a:p>
                <a:pPr marL="0" indent="0">
                  <a:buNone/>
                </a:pPr>
                <a:r>
                  <a:rPr lang="en-US" dirty="0"/>
                  <a:t>	</a:t>
                </a:r>
                <a:r>
                  <a:rPr lang="en-US" b="0" dirty="0"/>
                  <a:t> </a:t>
                </a:r>
                <a14:m>
                  <m:oMath xmlns:m="http://schemas.openxmlformats.org/officeDocument/2006/math">
                    <m:r>
                      <a:rPr lang="en-US" b="0" i="1" smtClean="0">
                        <a:latin typeface="Cambria Math" panose="02040503050406030204" pitchFamily="18" charset="0"/>
                      </a:rPr>
                      <m:t>𝐵𝑀</m:t>
                    </m:r>
                    <m:r>
                      <a:rPr lang="en-US" b="0" i="1" smtClean="0">
                        <a:latin typeface="Cambria Math" panose="02040503050406030204" pitchFamily="18" charset="0"/>
                      </a:rPr>
                      <m:t>25</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b="0" i="1" smtClean="0">
                            <a:latin typeface="Cambria Math" panose="02040503050406030204" pitchFamily="18" charset="0"/>
                          </a:rPr>
                          <m:t>𝑇𝐹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 ( 1−</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𝑦</m:t>
                                    </m:r>
                                  </m:e>
                                </m:d>
                              </m:e>
                            </m:d>
                          </m:num>
                          <m:den>
                            <m:r>
                              <a:rPr lang="en-US" b="0" i="1" smtClean="0">
                                <a:latin typeface="Cambria Math" panose="02040503050406030204" pitchFamily="18" charset="0"/>
                                <a:ea typeface="Cambria Math" panose="02040503050406030204" pitchFamily="18" charset="0"/>
                              </a:rPr>
                              <m:t>𝑎𝑣𝑔</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m:t>
                                </m:r>
                              </m:e>
                            </m:d>
                          </m:den>
                        </m:f>
                        <m:r>
                          <a:rPr lang="en-US" b="0" i="1" smtClean="0">
                            <a:latin typeface="Cambria Math" panose="02040503050406030204" pitchFamily="18" charset="0"/>
                            <a:ea typeface="Cambria Math" panose="02040503050406030204" pitchFamily="18" charset="0"/>
                          </a:rPr>
                          <m:t> )</m:t>
                        </m:r>
                      </m:den>
                    </m:f>
                    <m:r>
                      <a:rPr lang="en-US" b="0" i="1" smtClean="0">
                        <a:latin typeface="Cambria Math" panose="02040503050406030204" pitchFamily="18" charset="0"/>
                        <a:ea typeface="Cambria Math" panose="02040503050406030204" pitchFamily="18" charset="0"/>
                      </a:rPr>
                      <m:t> × </m:t>
                    </m:r>
                    <m:r>
                      <a:rPr lang="en-US" i="1">
                        <a:latin typeface="Cambria Math" panose="02040503050406030204" pitchFamily="18" charset="0"/>
                      </a:rPr>
                      <m:t>𝑙𝑜𝑔</m:t>
                    </m:r>
                    <m:f>
                      <m:fPr>
                        <m:ctrlPr>
                          <a:rPr lang="en-US" i="1">
                            <a:latin typeface="Cambria Math" panose="02040503050406030204" pitchFamily="18" charset="0"/>
                          </a:rPr>
                        </m:ctrlPr>
                      </m:fPr>
                      <m:num>
                        <m:r>
                          <a:rPr lang="en-US" i="1">
                            <a:latin typeface="Cambria Math" panose="02040503050406030204" pitchFamily="18" charset="0"/>
                          </a:rPr>
                          <m:t>𝑁</m:t>
                        </m:r>
                        <m:r>
                          <a:rPr lang="en-US"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)+0.5</m:t>
                        </m:r>
                      </m:num>
                      <m:den>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)+0.5</m:t>
                        </m:r>
                      </m:den>
                    </m:f>
                  </m:oMath>
                </a14:m>
                <a:endParaRPr lang="en-US" dirty="0"/>
              </a:p>
            </p:txBody>
          </p:sp>
        </mc:Choice>
        <mc:Fallback xmlns="">
          <p:sp>
            <p:nvSpPr>
              <p:cNvPr id="3" name="Content Placeholder 2">
                <a:extLst>
                  <a:ext uri="{FF2B5EF4-FFF2-40B4-BE49-F238E27FC236}">
                    <a16:creationId xmlns:a16="http://schemas.microsoft.com/office/drawing/2014/main" id="{6ED0B559-49BD-D73F-A6E3-FADFA2BA2F5B}"/>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7B7CD530-60AB-64F5-B244-3303904975AA}"/>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924685A8-1D07-0623-E388-3E0C9CC4FADB}"/>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27FE1F4-871B-881F-CBE8-FB27FBAE495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39</a:t>
            </a:fld>
            <a:endParaRPr lang="en-US">
              <a:solidFill>
                <a:schemeClr val="tx2"/>
              </a:solidFill>
            </a:endParaRPr>
          </a:p>
        </p:txBody>
      </p:sp>
    </p:spTree>
    <p:extLst>
      <p:ext uri="{BB962C8B-B14F-4D97-AF65-F5344CB8AC3E}">
        <p14:creationId xmlns:p14="http://schemas.microsoft.com/office/powerpoint/2010/main" val="299417690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A1E03E99-730E-A936-AC88-DBC453977A97}"/>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Introduction</a:t>
            </a:r>
          </a:p>
        </p:txBody>
      </p:sp>
      <p:sp>
        <p:nvSpPr>
          <p:cNvPr id="3" name="Content Placeholder 2">
            <a:extLst>
              <a:ext uri="{FF2B5EF4-FFF2-40B4-BE49-F238E27FC236}">
                <a16:creationId xmlns:a16="http://schemas.microsoft.com/office/drawing/2014/main" id="{DEDA7A62-CD60-9A84-5016-D1AF7A7B751E}"/>
              </a:ext>
            </a:extLst>
          </p:cNvPr>
          <p:cNvSpPr>
            <a:spLocks noGrp="1"/>
          </p:cNvSpPr>
          <p:nvPr>
            <p:ph idx="1"/>
          </p:nvPr>
        </p:nvSpPr>
        <p:spPr>
          <a:xfrm>
            <a:off x="685801" y="2592572"/>
            <a:ext cx="6148632" cy="537127"/>
          </a:xfrm>
          <a:solidFill>
            <a:schemeClr val="accent2">
              <a:lumMod val="60000"/>
              <a:lumOff val="40000"/>
            </a:schemeClr>
          </a:solidFill>
        </p:spPr>
        <p:txBody>
          <a:bodyPr anchor="t">
            <a:normAutofit/>
          </a:bodyPr>
          <a:lstStyle/>
          <a:p>
            <a:pPr marL="0" indent="0">
              <a:buNone/>
            </a:pPr>
            <a:r>
              <a:rPr lang="en-US" sz="2400" dirty="0"/>
              <a:t>What is Information Retrieval?</a:t>
            </a:r>
          </a:p>
        </p:txBody>
      </p:sp>
      <p:sp>
        <p:nvSpPr>
          <p:cNvPr id="4" name="TextBox 3">
            <a:extLst>
              <a:ext uri="{FF2B5EF4-FFF2-40B4-BE49-F238E27FC236}">
                <a16:creationId xmlns:a16="http://schemas.microsoft.com/office/drawing/2014/main" id="{1DDBE2E9-B817-9C87-4678-1ED56C76CC52}"/>
              </a:ext>
            </a:extLst>
          </p:cNvPr>
          <p:cNvSpPr txBox="1"/>
          <p:nvPr/>
        </p:nvSpPr>
        <p:spPr>
          <a:xfrm>
            <a:off x="685801" y="3129699"/>
            <a:ext cx="6148631" cy="1015663"/>
          </a:xfrm>
          <a:prstGeom prst="rect">
            <a:avLst/>
          </a:prstGeom>
          <a:solidFill>
            <a:schemeClr val="accent2">
              <a:lumMod val="40000"/>
              <a:lumOff val="60000"/>
            </a:schemeClr>
          </a:solidFill>
        </p:spPr>
        <p:txBody>
          <a:bodyPr wrap="square" rtlCol="0">
            <a:spAutoFit/>
          </a:bodyPr>
          <a:lstStyle/>
          <a:p>
            <a:r>
              <a:rPr lang="en-US" sz="2000" dirty="0"/>
              <a:t>Information Retrieval is finding material of an unstructured nature that satisfies an information need from within large collections.</a:t>
            </a:r>
          </a:p>
        </p:txBody>
      </p:sp>
      <p:sp>
        <p:nvSpPr>
          <p:cNvPr id="5" name="TextBox 4">
            <a:extLst>
              <a:ext uri="{FF2B5EF4-FFF2-40B4-BE49-F238E27FC236}">
                <a16:creationId xmlns:a16="http://schemas.microsoft.com/office/drawing/2014/main" id="{3EDADD3C-41AD-8345-157C-E81037AFC7FE}"/>
              </a:ext>
            </a:extLst>
          </p:cNvPr>
          <p:cNvSpPr txBox="1"/>
          <p:nvPr/>
        </p:nvSpPr>
        <p:spPr>
          <a:xfrm>
            <a:off x="565608" y="6372520"/>
            <a:ext cx="7406899" cy="369332"/>
          </a:xfrm>
          <a:prstGeom prst="rect">
            <a:avLst/>
          </a:prstGeom>
          <a:noFill/>
        </p:spPr>
        <p:txBody>
          <a:bodyPr wrap="none" rtlCol="0">
            <a:spAutoFit/>
          </a:bodyPr>
          <a:lstStyle/>
          <a:p>
            <a:r>
              <a:rPr lang="en-US" dirty="0"/>
              <a:t>Reference: https://</a:t>
            </a:r>
            <a:r>
              <a:rPr lang="en-US" dirty="0" err="1"/>
              <a:t>nlp.stanford.edu</a:t>
            </a:r>
            <a:r>
              <a:rPr lang="en-US" dirty="0"/>
              <a:t>/IR-book/information-retrieval-</a:t>
            </a:r>
            <a:r>
              <a:rPr lang="en-US" dirty="0" err="1"/>
              <a:t>book.html</a:t>
            </a:r>
            <a:endParaRPr lang="en-US" dirty="0"/>
          </a:p>
        </p:txBody>
      </p:sp>
      <p:sp>
        <p:nvSpPr>
          <p:cNvPr id="6" name="Date Placeholder 5">
            <a:extLst>
              <a:ext uri="{FF2B5EF4-FFF2-40B4-BE49-F238E27FC236}">
                <a16:creationId xmlns:a16="http://schemas.microsoft.com/office/drawing/2014/main" id="{8DAE4CF9-5C5C-7197-D9DC-40B677BB5A17}"/>
              </a:ext>
            </a:extLst>
          </p:cNvPr>
          <p:cNvSpPr>
            <a:spLocks noGrp="1"/>
          </p:cNvSpPr>
          <p:nvPr>
            <p:ph type="dt" sz="half" idx="10"/>
          </p:nvPr>
        </p:nvSpPr>
        <p:spPr/>
        <p:txBody>
          <a:bodyPr/>
          <a:lstStyle/>
          <a:p>
            <a:fld id="{4489E401-9376-964A-8F3E-ACADFB352CE9}" type="datetime1">
              <a:rPr lang="en-IN" smtClean="0"/>
              <a:t>19/08/24</a:t>
            </a:fld>
            <a:endParaRPr lang="en-US" dirty="0"/>
          </a:p>
        </p:txBody>
      </p:sp>
      <p:sp>
        <p:nvSpPr>
          <p:cNvPr id="7" name="Footer Placeholder 6">
            <a:extLst>
              <a:ext uri="{FF2B5EF4-FFF2-40B4-BE49-F238E27FC236}">
                <a16:creationId xmlns:a16="http://schemas.microsoft.com/office/drawing/2014/main" id="{35808FA7-B4D9-E047-ACD9-8377A49F92EE}"/>
              </a:ext>
            </a:extLst>
          </p:cNvPr>
          <p:cNvSpPr>
            <a:spLocks noGrp="1"/>
          </p:cNvSpPr>
          <p:nvPr>
            <p:ph type="ftr" sz="quarter" idx="11"/>
          </p:nvPr>
        </p:nvSpPr>
        <p:spPr/>
        <p:txBody>
          <a:bodyPr/>
          <a:lstStyle/>
          <a:p>
            <a:r>
              <a:rPr lang="en-US"/>
              <a:t>Information Retrieval</a:t>
            </a:r>
            <a:endParaRPr lang="en-US" dirty="0"/>
          </a:p>
        </p:txBody>
      </p:sp>
      <p:sp>
        <p:nvSpPr>
          <p:cNvPr id="9" name="Slide Number Placeholder 8">
            <a:extLst>
              <a:ext uri="{FF2B5EF4-FFF2-40B4-BE49-F238E27FC236}">
                <a16:creationId xmlns:a16="http://schemas.microsoft.com/office/drawing/2014/main" id="{2588EDA5-FFD5-A9CC-8181-DA28715BD151}"/>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3" name="Picture 12" descr="A person holding a computer and binoculars&#10;&#10;Description automatically generated">
            <a:extLst>
              <a:ext uri="{FF2B5EF4-FFF2-40B4-BE49-F238E27FC236}">
                <a16:creationId xmlns:a16="http://schemas.microsoft.com/office/drawing/2014/main" id="{7355D1A9-7403-2F2C-DBD8-7F2666A4D7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74816" y="2441899"/>
            <a:ext cx="4876800" cy="3251200"/>
          </a:xfrm>
          <a:prstGeom prst="rect">
            <a:avLst/>
          </a:prstGeom>
        </p:spPr>
      </p:pic>
      <p:sp>
        <p:nvSpPr>
          <p:cNvPr id="14" name="TextBox 13">
            <a:extLst>
              <a:ext uri="{FF2B5EF4-FFF2-40B4-BE49-F238E27FC236}">
                <a16:creationId xmlns:a16="http://schemas.microsoft.com/office/drawing/2014/main" id="{CB13F049-2BE5-2781-7B8E-8D7D468B6160}"/>
              </a:ext>
            </a:extLst>
          </p:cNvPr>
          <p:cNvSpPr txBox="1"/>
          <p:nvPr/>
        </p:nvSpPr>
        <p:spPr>
          <a:xfrm>
            <a:off x="7074816" y="5693099"/>
            <a:ext cx="4876800" cy="230832"/>
          </a:xfrm>
          <a:prstGeom prst="rect">
            <a:avLst/>
          </a:prstGeom>
          <a:noFill/>
        </p:spPr>
        <p:txBody>
          <a:bodyPr wrap="square" rtlCol="0">
            <a:spAutoFit/>
          </a:bodyPr>
          <a:lstStyle/>
          <a:p>
            <a:r>
              <a:rPr lang="en-US" sz="900">
                <a:hlinkClick r:id="rId4" tooltip="https://www.lifewire.com/google-people-search-3482686"/>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12095157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2380136C-CA99-77B0-912E-FB672B7CC147}"/>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Summary</a:t>
            </a:r>
          </a:p>
        </p:txBody>
      </p:sp>
      <p:sp>
        <p:nvSpPr>
          <p:cNvPr id="3" name="Content Placeholder 2">
            <a:extLst>
              <a:ext uri="{FF2B5EF4-FFF2-40B4-BE49-F238E27FC236}">
                <a16:creationId xmlns:a16="http://schemas.microsoft.com/office/drawing/2014/main" id="{3836280D-AC18-0758-B27C-86A90E28AEFB}"/>
              </a:ext>
            </a:extLst>
          </p:cNvPr>
          <p:cNvSpPr>
            <a:spLocks noGrp="1"/>
          </p:cNvSpPr>
          <p:nvPr>
            <p:ph idx="1"/>
          </p:nvPr>
        </p:nvSpPr>
        <p:spPr>
          <a:xfrm>
            <a:off x="685801" y="2592572"/>
            <a:ext cx="10820400" cy="3198627"/>
          </a:xfrm>
        </p:spPr>
        <p:txBody>
          <a:bodyPr>
            <a:normAutofit/>
          </a:bodyPr>
          <a:lstStyle/>
          <a:p>
            <a:r>
              <a:rPr lang="en-US" dirty="0"/>
              <a:t>BM25 is an improvement over TF-IDF</a:t>
            </a:r>
          </a:p>
          <a:p>
            <a:r>
              <a:rPr lang="en-US" dirty="0"/>
              <a:t>BM25 still relies on lexical overlap to rank the documents</a:t>
            </a:r>
          </a:p>
          <a:p>
            <a:r>
              <a:rPr lang="en-US" dirty="0"/>
              <a:t>What if the document do not contain the  query keyword but it’s synonyms?</a:t>
            </a:r>
          </a:p>
          <a:p>
            <a:pPr lvl="1"/>
            <a:r>
              <a:rPr lang="en-US" dirty="0"/>
              <a:t>In our example, if the document contains </a:t>
            </a:r>
            <a:r>
              <a:rPr lang="en-US" dirty="0">
                <a:highlight>
                  <a:srgbClr val="00FFFF"/>
                </a:highlight>
              </a:rPr>
              <a:t>global warming</a:t>
            </a:r>
            <a:r>
              <a:rPr lang="en-US" dirty="0"/>
              <a:t> instead of </a:t>
            </a:r>
            <a:r>
              <a:rPr lang="en-US" dirty="0">
                <a:highlight>
                  <a:srgbClr val="00FFFF"/>
                </a:highlight>
              </a:rPr>
              <a:t>climate change</a:t>
            </a:r>
            <a:r>
              <a:rPr lang="en-US" dirty="0"/>
              <a:t> ?</a:t>
            </a:r>
          </a:p>
        </p:txBody>
      </p:sp>
      <p:sp>
        <p:nvSpPr>
          <p:cNvPr id="5" name="Footer Placeholder 4">
            <a:extLst>
              <a:ext uri="{FF2B5EF4-FFF2-40B4-BE49-F238E27FC236}">
                <a16:creationId xmlns:a16="http://schemas.microsoft.com/office/drawing/2014/main" id="{5C2B4C62-D442-3D35-02AA-14B1A544D773}"/>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A99696A2-617E-EB4F-6B57-487D5EBB3F8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70BBF293-4663-01AB-16CD-06FED05B9A7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40</a:t>
            </a:fld>
            <a:endParaRPr lang="en-US">
              <a:solidFill>
                <a:schemeClr val="tx2"/>
              </a:solidFill>
            </a:endParaRPr>
          </a:p>
        </p:txBody>
      </p:sp>
    </p:spTree>
    <p:extLst>
      <p:ext uri="{BB962C8B-B14F-4D97-AF65-F5344CB8AC3E}">
        <p14:creationId xmlns:p14="http://schemas.microsoft.com/office/powerpoint/2010/main" val="317782182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D17961-85DC-E3E4-0E11-F4980EFFDB7E}"/>
              </a:ext>
            </a:extLst>
          </p:cNvPr>
          <p:cNvSpPr>
            <a:spLocks noGrp="1"/>
          </p:cNvSpPr>
          <p:nvPr>
            <p:ph type="title"/>
          </p:nvPr>
        </p:nvSpPr>
        <p:spPr/>
        <p:txBody>
          <a:bodyPr/>
          <a:lstStyle/>
          <a:p>
            <a:r>
              <a:rPr lang="en-US" dirty="0"/>
              <a:t>Neural IR</a:t>
            </a:r>
          </a:p>
        </p:txBody>
      </p:sp>
      <p:sp>
        <p:nvSpPr>
          <p:cNvPr id="8" name="Text Placeholder 7">
            <a:extLst>
              <a:ext uri="{FF2B5EF4-FFF2-40B4-BE49-F238E27FC236}">
                <a16:creationId xmlns:a16="http://schemas.microsoft.com/office/drawing/2014/main" id="{A2028116-64D6-3BC3-A94F-16E76E749A20}"/>
              </a:ext>
            </a:extLst>
          </p:cNvPr>
          <p:cNvSpPr>
            <a:spLocks noGrp="1"/>
          </p:cNvSpPr>
          <p:nvPr>
            <p:ph type="body" idx="1"/>
          </p:nvPr>
        </p:nvSpPr>
        <p:spPr/>
        <p:txBody>
          <a:bodyPr/>
          <a:lstStyle/>
          <a:p>
            <a:r>
              <a:rPr lang="en-US" dirty="0"/>
              <a:t>Source: </a:t>
            </a:r>
            <a:r>
              <a:rPr lang="en-US" sz="1400" cap="none" dirty="0"/>
              <a:t>https://</a:t>
            </a:r>
            <a:r>
              <a:rPr lang="en-US" sz="1400" cap="none" dirty="0" err="1"/>
              <a:t>web.stanford.edu</a:t>
            </a:r>
            <a:r>
              <a:rPr lang="en-US" sz="1400" cap="none" dirty="0"/>
              <a:t>/class/cs224u/slides/cs224u-neuralir-2023-handout.pdf</a:t>
            </a:r>
            <a:endParaRPr lang="en-US" sz="1400" dirty="0"/>
          </a:p>
        </p:txBody>
      </p:sp>
      <p:sp>
        <p:nvSpPr>
          <p:cNvPr id="4" name="Date Placeholder 3">
            <a:extLst>
              <a:ext uri="{FF2B5EF4-FFF2-40B4-BE49-F238E27FC236}">
                <a16:creationId xmlns:a16="http://schemas.microsoft.com/office/drawing/2014/main" id="{DAF4E7CF-9C67-0437-5849-71C766D9E145}"/>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BE4ECA2E-C4CA-45C7-211D-C651FD1828E9}"/>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3060CA43-8017-F3BF-73F5-5975485F2369}"/>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3583941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1012DED7-7736-17DF-92D2-470254FA41D3}"/>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NEURAL IR</a:t>
            </a:r>
          </a:p>
        </p:txBody>
      </p:sp>
      <p:sp>
        <p:nvSpPr>
          <p:cNvPr id="3" name="Content Placeholder 2">
            <a:extLst>
              <a:ext uri="{FF2B5EF4-FFF2-40B4-BE49-F238E27FC236}">
                <a16:creationId xmlns:a16="http://schemas.microsoft.com/office/drawing/2014/main" id="{734A5D87-C913-DAC3-73B3-949ED9DA68F9}"/>
              </a:ext>
            </a:extLst>
          </p:cNvPr>
          <p:cNvSpPr>
            <a:spLocks noGrp="1"/>
          </p:cNvSpPr>
          <p:nvPr>
            <p:ph idx="1"/>
          </p:nvPr>
        </p:nvSpPr>
        <p:spPr>
          <a:xfrm>
            <a:off x="685801" y="2592572"/>
            <a:ext cx="10820400" cy="3198627"/>
          </a:xfrm>
        </p:spPr>
        <p:txBody>
          <a:bodyPr>
            <a:normAutofit/>
          </a:bodyPr>
          <a:lstStyle/>
          <a:p>
            <a:r>
              <a:rPr lang="en-US" dirty="0"/>
              <a:t>We have discussed lexical retrievers till now </a:t>
            </a:r>
          </a:p>
          <a:p>
            <a:r>
              <a:rPr lang="en-US" dirty="0"/>
              <a:t>Too much emphasis on lexical similarity</a:t>
            </a:r>
          </a:p>
          <a:p>
            <a:r>
              <a:rPr lang="en-US" dirty="0"/>
              <a:t>These retrievers might fail to capture semantic similarity</a:t>
            </a:r>
          </a:p>
        </p:txBody>
      </p:sp>
      <p:sp>
        <p:nvSpPr>
          <p:cNvPr id="5" name="Footer Placeholder 4">
            <a:extLst>
              <a:ext uri="{FF2B5EF4-FFF2-40B4-BE49-F238E27FC236}">
                <a16:creationId xmlns:a16="http://schemas.microsoft.com/office/drawing/2014/main" id="{5642CDAA-89CC-2556-DD9B-188169C1264D}"/>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EB77BB2A-1EBB-42A5-8A22-DDBB499CD04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84C9DCDE-3C89-4E35-06B0-61640EE024F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42</a:t>
            </a:fld>
            <a:endParaRPr lang="en-US">
              <a:solidFill>
                <a:schemeClr val="tx2"/>
              </a:solidFill>
            </a:endParaRPr>
          </a:p>
        </p:txBody>
      </p:sp>
    </p:spTree>
    <p:extLst>
      <p:ext uri="{BB962C8B-B14F-4D97-AF65-F5344CB8AC3E}">
        <p14:creationId xmlns:p14="http://schemas.microsoft.com/office/powerpoint/2010/main" val="1973429626"/>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3D9048E1-FB97-4D5F-0BD7-0F03F08A73CA}"/>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NEURAL IR</a:t>
            </a:r>
          </a:p>
        </p:txBody>
      </p:sp>
      <p:sp>
        <p:nvSpPr>
          <p:cNvPr id="3" name="Content Placeholder 2">
            <a:extLst>
              <a:ext uri="{FF2B5EF4-FFF2-40B4-BE49-F238E27FC236}">
                <a16:creationId xmlns:a16="http://schemas.microsoft.com/office/drawing/2014/main" id="{DE15D308-24A1-2E64-C2C0-E0C0DD2C03E4}"/>
              </a:ext>
            </a:extLst>
          </p:cNvPr>
          <p:cNvSpPr>
            <a:spLocks noGrp="1"/>
          </p:cNvSpPr>
          <p:nvPr>
            <p:ph idx="1"/>
          </p:nvPr>
        </p:nvSpPr>
        <p:spPr>
          <a:xfrm>
            <a:off x="685801" y="2592572"/>
            <a:ext cx="10820400" cy="3198627"/>
          </a:xfrm>
        </p:spPr>
        <p:txBody>
          <a:bodyPr>
            <a:normAutofit/>
          </a:bodyPr>
          <a:lstStyle/>
          <a:p>
            <a:pPr marL="0" indent="0">
              <a:buNone/>
            </a:pPr>
            <a:r>
              <a:rPr lang="en-US" dirty="0"/>
              <a:t>Outline</a:t>
            </a:r>
          </a:p>
          <a:p>
            <a:r>
              <a:rPr lang="en-US" dirty="0"/>
              <a:t>DPR</a:t>
            </a:r>
          </a:p>
          <a:p>
            <a:r>
              <a:rPr lang="en-US" dirty="0"/>
              <a:t>Late Interaction</a:t>
            </a:r>
          </a:p>
          <a:p>
            <a:r>
              <a:rPr lang="en-US" dirty="0"/>
              <a:t>LLMs</a:t>
            </a:r>
          </a:p>
        </p:txBody>
      </p:sp>
      <p:sp>
        <p:nvSpPr>
          <p:cNvPr id="5" name="Footer Placeholder 4">
            <a:extLst>
              <a:ext uri="{FF2B5EF4-FFF2-40B4-BE49-F238E27FC236}">
                <a16:creationId xmlns:a16="http://schemas.microsoft.com/office/drawing/2014/main" id="{2C385FD6-EDEF-150A-412A-674FC150A43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908270B-29F6-0AE8-9C51-EE460D1150EA}"/>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68EA6F08-0E4E-F899-BC59-AD19E681BC19}"/>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43</a:t>
            </a:fld>
            <a:endParaRPr lang="en-US">
              <a:solidFill>
                <a:schemeClr val="tx2"/>
              </a:solidFill>
            </a:endParaRPr>
          </a:p>
        </p:txBody>
      </p:sp>
    </p:spTree>
    <p:extLst>
      <p:ext uri="{BB962C8B-B14F-4D97-AF65-F5344CB8AC3E}">
        <p14:creationId xmlns:p14="http://schemas.microsoft.com/office/powerpoint/2010/main" val="37497395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3A66A659-5F77-4D33-61D9-2156A45AE6B7}"/>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Motivation</a:t>
            </a:r>
          </a:p>
        </p:txBody>
      </p:sp>
      <p:pic>
        <p:nvPicPr>
          <p:cNvPr id="8" name="Content Placeholder 7" descr="A diagram of training and fine-tuning procedures&#10;&#10;Description automatically generated">
            <a:extLst>
              <a:ext uri="{FF2B5EF4-FFF2-40B4-BE49-F238E27FC236}">
                <a16:creationId xmlns:a16="http://schemas.microsoft.com/office/drawing/2014/main" id="{BAE0B47C-FC10-8DC9-90E5-91777B2F2DCE}"/>
              </a:ext>
            </a:extLst>
          </p:cNvPr>
          <p:cNvPicPr>
            <a:picLocks noGrp="1" noChangeAspect="1"/>
          </p:cNvPicPr>
          <p:nvPr>
            <p:ph idx="1"/>
          </p:nvPr>
        </p:nvPicPr>
        <p:blipFill>
          <a:blip r:embed="rId3"/>
          <a:stretch>
            <a:fillRect/>
          </a:stretch>
        </p:blipFill>
        <p:spPr>
          <a:xfrm>
            <a:off x="1030288" y="2471300"/>
            <a:ext cx="5581780" cy="3198812"/>
          </a:xfrm>
        </p:spPr>
      </p:pic>
      <p:sp>
        <p:nvSpPr>
          <p:cNvPr id="5" name="Footer Placeholder 4">
            <a:extLst>
              <a:ext uri="{FF2B5EF4-FFF2-40B4-BE49-F238E27FC236}">
                <a16:creationId xmlns:a16="http://schemas.microsoft.com/office/drawing/2014/main" id="{32136363-08AA-F31A-1E04-47923058EC62}"/>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110A65F4-1BEE-15FC-0881-8600870E468A}"/>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BFD0FE95-BD4C-5692-8C56-CCC1D8A60BF8}"/>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44</a:t>
            </a:fld>
            <a:endParaRPr lang="en-US">
              <a:solidFill>
                <a:schemeClr val="tx2"/>
              </a:solidFill>
            </a:endParaRPr>
          </a:p>
        </p:txBody>
      </p:sp>
      <p:sp>
        <p:nvSpPr>
          <p:cNvPr id="9" name="TextBox 8">
            <a:extLst>
              <a:ext uri="{FF2B5EF4-FFF2-40B4-BE49-F238E27FC236}">
                <a16:creationId xmlns:a16="http://schemas.microsoft.com/office/drawing/2014/main" id="{FAC26D18-35D8-B3C4-7665-712FC1BB7E46}"/>
              </a:ext>
            </a:extLst>
          </p:cNvPr>
          <p:cNvSpPr txBox="1"/>
          <p:nvPr/>
        </p:nvSpPr>
        <p:spPr>
          <a:xfrm>
            <a:off x="7136091" y="2639504"/>
            <a:ext cx="4487158" cy="3139321"/>
          </a:xfrm>
          <a:prstGeom prst="rect">
            <a:avLst/>
          </a:prstGeom>
          <a:noFill/>
        </p:spPr>
        <p:txBody>
          <a:bodyPr wrap="square" rtlCol="0">
            <a:spAutoFit/>
          </a:bodyPr>
          <a:lstStyle/>
          <a:p>
            <a:r>
              <a:rPr lang="en-US" dirty="0"/>
              <a:t>BERT uses [CLS] as a special token in front of every sentence</a:t>
            </a:r>
          </a:p>
          <a:p>
            <a:endParaRPr lang="en-US" dirty="0"/>
          </a:p>
          <a:p>
            <a:r>
              <a:rPr lang="en-US" dirty="0"/>
              <a:t>[CLS] is used for next-sentence prediction</a:t>
            </a:r>
          </a:p>
          <a:p>
            <a:endParaRPr lang="en-US" dirty="0"/>
          </a:p>
          <a:p>
            <a:pPr marL="285750" indent="-285750">
              <a:buFont typeface="Arial" panose="020B0604020202020204" pitchFamily="34" charset="0"/>
              <a:buChar char="•"/>
            </a:pPr>
            <a:r>
              <a:rPr lang="en-US" dirty="0"/>
              <a:t>What if we used [CLS] to get query/passage representation</a:t>
            </a:r>
            <a:br>
              <a:rPr lang="en-US" dirty="0"/>
            </a:br>
            <a:endParaRPr lang="en-US" dirty="0"/>
          </a:p>
          <a:p>
            <a:pPr marL="285750" indent="-285750">
              <a:buFont typeface="Arial" panose="020B0604020202020204" pitchFamily="34" charset="0"/>
              <a:buChar char="•"/>
            </a:pPr>
            <a:r>
              <a:rPr lang="en-US" dirty="0"/>
              <a:t>Alternatively, we can take the average of all token representations to form query/passage representation </a:t>
            </a:r>
          </a:p>
        </p:txBody>
      </p:sp>
    </p:spTree>
    <p:extLst>
      <p:ext uri="{BB962C8B-B14F-4D97-AF65-F5344CB8AC3E}">
        <p14:creationId xmlns:p14="http://schemas.microsoft.com/office/powerpoint/2010/main" val="164602303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B19335C-D3AC-ED0F-CEDD-7356C7621C33}"/>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Cross-Encoders</a:t>
            </a:r>
          </a:p>
        </p:txBody>
      </p:sp>
      <p:pic>
        <p:nvPicPr>
          <p:cNvPr id="8" name="Content Placeholder 7" descr="A diagram of a data processing process&#10;&#10;Description automatically generated">
            <a:extLst>
              <a:ext uri="{FF2B5EF4-FFF2-40B4-BE49-F238E27FC236}">
                <a16:creationId xmlns:a16="http://schemas.microsoft.com/office/drawing/2014/main" id="{CB126614-E80A-1897-5D3E-3505A56E9D1D}"/>
              </a:ext>
            </a:extLst>
          </p:cNvPr>
          <p:cNvPicPr>
            <a:picLocks noGrp="1" noChangeAspect="1"/>
          </p:cNvPicPr>
          <p:nvPr>
            <p:ph idx="1"/>
          </p:nvPr>
        </p:nvPicPr>
        <p:blipFill>
          <a:blip r:embed="rId3"/>
          <a:stretch>
            <a:fillRect/>
          </a:stretch>
        </p:blipFill>
        <p:spPr>
          <a:xfrm>
            <a:off x="946370" y="2471301"/>
            <a:ext cx="2795523" cy="3198812"/>
          </a:xfrm>
        </p:spPr>
      </p:pic>
      <p:sp>
        <p:nvSpPr>
          <p:cNvPr id="5" name="Footer Placeholder 4">
            <a:extLst>
              <a:ext uri="{FF2B5EF4-FFF2-40B4-BE49-F238E27FC236}">
                <a16:creationId xmlns:a16="http://schemas.microsoft.com/office/drawing/2014/main" id="{B814C07F-8AEE-A427-19B3-42B83CF1F671}"/>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565E2F55-5F3F-C673-BC61-7C891426756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DB85041A-CF6F-254A-1C6F-FFDF651A988F}"/>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45</a:t>
            </a:fld>
            <a:endParaRPr lang="en-US">
              <a:solidFill>
                <a:schemeClr val="tx2"/>
              </a:solidFill>
            </a:endParaRPr>
          </a:p>
        </p:txBody>
      </p:sp>
      <p:sp>
        <p:nvSpPr>
          <p:cNvPr id="9" name="TextBox 8">
            <a:extLst>
              <a:ext uri="{FF2B5EF4-FFF2-40B4-BE49-F238E27FC236}">
                <a16:creationId xmlns:a16="http://schemas.microsoft.com/office/drawing/2014/main" id="{F54EC984-92B4-D1BD-06A0-112E97C38916}"/>
              </a:ext>
            </a:extLst>
          </p:cNvPr>
          <p:cNvSpPr txBox="1"/>
          <p:nvPr/>
        </p:nvSpPr>
        <p:spPr>
          <a:xfrm>
            <a:off x="2026763" y="5874821"/>
            <a:ext cx="7760009" cy="369332"/>
          </a:xfrm>
          <a:prstGeom prst="rect">
            <a:avLst/>
          </a:prstGeom>
          <a:noFill/>
        </p:spPr>
        <p:txBody>
          <a:bodyPr wrap="none" rtlCol="0">
            <a:spAutoFit/>
          </a:bodyPr>
          <a:lstStyle/>
          <a:p>
            <a:r>
              <a:rPr lang="en-US" sz="1800" cap="none" dirty="0"/>
              <a:t>https://</a:t>
            </a:r>
            <a:r>
              <a:rPr lang="en-US" sz="1800" cap="none" dirty="0" err="1"/>
              <a:t>web.stanford.edu</a:t>
            </a:r>
            <a:r>
              <a:rPr lang="en-US" sz="1800" cap="none" dirty="0"/>
              <a:t>/class/cs224u/slides/cs224u-neuralir-2023-handout.pdf</a:t>
            </a:r>
            <a:endParaRPr lang="en-US" sz="1800" dirty="0"/>
          </a:p>
        </p:txBody>
      </p:sp>
      <p:sp>
        <p:nvSpPr>
          <p:cNvPr id="10" name="TextBox 9">
            <a:extLst>
              <a:ext uri="{FF2B5EF4-FFF2-40B4-BE49-F238E27FC236}">
                <a16:creationId xmlns:a16="http://schemas.microsoft.com/office/drawing/2014/main" id="{E66E4107-E61A-8EBB-8202-FCA9B70A1868}"/>
              </a:ext>
            </a:extLst>
          </p:cNvPr>
          <p:cNvSpPr txBox="1"/>
          <p:nvPr/>
        </p:nvSpPr>
        <p:spPr>
          <a:xfrm>
            <a:off x="4430598" y="2705493"/>
            <a:ext cx="5635132" cy="923330"/>
          </a:xfrm>
          <a:prstGeom prst="rect">
            <a:avLst/>
          </a:prstGeom>
          <a:noFill/>
        </p:spPr>
        <p:txBody>
          <a:bodyPr wrap="none" rtlCol="0">
            <a:spAutoFit/>
          </a:bodyPr>
          <a:lstStyle/>
          <a:p>
            <a:r>
              <a:rPr lang="en-US" dirty="0"/>
              <a:t>Maximal interaction between query and document tokens</a:t>
            </a:r>
          </a:p>
          <a:p>
            <a:endParaRPr lang="en-US" dirty="0"/>
          </a:p>
          <a:p>
            <a:r>
              <a:rPr lang="en-US" dirty="0"/>
              <a:t>Scalability issues</a:t>
            </a:r>
          </a:p>
        </p:txBody>
      </p:sp>
    </p:spTree>
    <p:extLst>
      <p:ext uri="{BB962C8B-B14F-4D97-AF65-F5344CB8AC3E}">
        <p14:creationId xmlns:p14="http://schemas.microsoft.com/office/powerpoint/2010/main" val="129297543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0C94A3A1-07C8-48F4-3FE2-71B6BE77D62E}"/>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Dense passage Retrievers</a:t>
            </a:r>
          </a:p>
        </p:txBody>
      </p:sp>
      <p:sp>
        <p:nvSpPr>
          <p:cNvPr id="5" name="Footer Placeholder 4">
            <a:extLst>
              <a:ext uri="{FF2B5EF4-FFF2-40B4-BE49-F238E27FC236}">
                <a16:creationId xmlns:a16="http://schemas.microsoft.com/office/drawing/2014/main" id="{EC3AB254-02E4-21B0-0AB6-DB6339D470A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7735FECC-5C2C-2D61-342E-61EBB30E4107}"/>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5678BB9-28A1-D1A3-17C0-B0C1FF27BB86}"/>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46</a:t>
            </a:fld>
            <a:endParaRPr lang="en-US">
              <a:solidFill>
                <a:schemeClr val="tx2"/>
              </a:solidFill>
            </a:endParaRPr>
          </a:p>
        </p:txBody>
      </p:sp>
      <p:sp>
        <p:nvSpPr>
          <p:cNvPr id="8" name="TextBox 7">
            <a:extLst>
              <a:ext uri="{FF2B5EF4-FFF2-40B4-BE49-F238E27FC236}">
                <a16:creationId xmlns:a16="http://schemas.microsoft.com/office/drawing/2014/main" id="{1590664B-8B07-175A-5AE3-D4493C8E9229}"/>
              </a:ext>
            </a:extLst>
          </p:cNvPr>
          <p:cNvSpPr txBox="1"/>
          <p:nvPr/>
        </p:nvSpPr>
        <p:spPr>
          <a:xfrm>
            <a:off x="3393133" y="5785827"/>
            <a:ext cx="1357460" cy="646331"/>
          </a:xfrm>
          <a:prstGeom prst="rect">
            <a:avLst/>
          </a:prstGeom>
          <a:noFill/>
        </p:spPr>
        <p:txBody>
          <a:bodyPr wrap="square" rtlCol="0">
            <a:spAutoFit/>
          </a:bodyPr>
          <a:lstStyle/>
          <a:p>
            <a:pPr algn="ctr"/>
            <a:r>
              <a:rPr lang="en-US" dirty="0"/>
              <a:t>q</a:t>
            </a:r>
          </a:p>
          <a:p>
            <a:pPr algn="ctr"/>
            <a:r>
              <a:rPr lang="en-US" dirty="0"/>
              <a:t>Query</a:t>
            </a:r>
          </a:p>
        </p:txBody>
      </p:sp>
      <p:sp>
        <p:nvSpPr>
          <p:cNvPr id="9" name="TextBox 8">
            <a:extLst>
              <a:ext uri="{FF2B5EF4-FFF2-40B4-BE49-F238E27FC236}">
                <a16:creationId xmlns:a16="http://schemas.microsoft.com/office/drawing/2014/main" id="{38278EF5-D149-DC51-2527-D71B70DD18CF}"/>
              </a:ext>
            </a:extLst>
          </p:cNvPr>
          <p:cNvSpPr txBox="1"/>
          <p:nvPr/>
        </p:nvSpPr>
        <p:spPr>
          <a:xfrm>
            <a:off x="7033451" y="5785827"/>
            <a:ext cx="1357460" cy="646331"/>
          </a:xfrm>
          <a:prstGeom prst="rect">
            <a:avLst/>
          </a:prstGeom>
          <a:noFill/>
        </p:spPr>
        <p:txBody>
          <a:bodyPr wrap="square" rtlCol="0">
            <a:spAutoFit/>
          </a:bodyPr>
          <a:lstStyle/>
          <a:p>
            <a:pPr algn="ctr"/>
            <a:r>
              <a:rPr lang="en-US" dirty="0"/>
              <a:t>p</a:t>
            </a:r>
          </a:p>
          <a:p>
            <a:pPr algn="ctr"/>
            <a:r>
              <a:rPr lang="en-US" dirty="0"/>
              <a:t>Passages</a:t>
            </a:r>
          </a:p>
        </p:txBody>
      </p:sp>
      <p:sp>
        <p:nvSpPr>
          <p:cNvPr id="10" name="Rounded Rectangle 9">
            <a:extLst>
              <a:ext uri="{FF2B5EF4-FFF2-40B4-BE49-F238E27FC236}">
                <a16:creationId xmlns:a16="http://schemas.microsoft.com/office/drawing/2014/main" id="{E8B9D784-57E6-CBB4-51DD-332A621FDD49}"/>
              </a:ext>
            </a:extLst>
          </p:cNvPr>
          <p:cNvSpPr/>
          <p:nvPr/>
        </p:nvSpPr>
        <p:spPr>
          <a:xfrm>
            <a:off x="3270584" y="4888709"/>
            <a:ext cx="1602558" cy="5750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Encoder</a:t>
            </a:r>
          </a:p>
        </p:txBody>
      </p:sp>
      <p:sp>
        <p:nvSpPr>
          <p:cNvPr id="12" name="Rounded Rectangle 11">
            <a:extLst>
              <a:ext uri="{FF2B5EF4-FFF2-40B4-BE49-F238E27FC236}">
                <a16:creationId xmlns:a16="http://schemas.microsoft.com/office/drawing/2014/main" id="{FF187232-E3E1-BC2D-0264-4DCEA97E2B89}"/>
              </a:ext>
            </a:extLst>
          </p:cNvPr>
          <p:cNvSpPr/>
          <p:nvPr/>
        </p:nvSpPr>
        <p:spPr>
          <a:xfrm>
            <a:off x="6910902" y="4888709"/>
            <a:ext cx="1602558" cy="5750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Encoder</a:t>
            </a:r>
          </a:p>
        </p:txBody>
      </p:sp>
      <p:cxnSp>
        <p:nvCxnSpPr>
          <p:cNvPr id="16" name="Straight Arrow Connector 15">
            <a:extLst>
              <a:ext uri="{FF2B5EF4-FFF2-40B4-BE49-F238E27FC236}">
                <a16:creationId xmlns:a16="http://schemas.microsoft.com/office/drawing/2014/main" id="{A3A245C1-637E-E557-AA60-7DF3F89E8763}"/>
              </a:ext>
            </a:extLst>
          </p:cNvPr>
          <p:cNvCxnSpPr>
            <a:stCxn id="8" idx="0"/>
            <a:endCxn id="10" idx="2"/>
          </p:cNvCxnSpPr>
          <p:nvPr/>
        </p:nvCxnSpPr>
        <p:spPr>
          <a:xfrm flipV="1">
            <a:off x="4071863" y="5463744"/>
            <a:ext cx="0" cy="32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EE914A-37AD-CD43-7247-54B549309F9A}"/>
              </a:ext>
            </a:extLst>
          </p:cNvPr>
          <p:cNvCxnSpPr>
            <a:stCxn id="9" idx="0"/>
            <a:endCxn id="12" idx="2"/>
          </p:cNvCxnSpPr>
          <p:nvPr/>
        </p:nvCxnSpPr>
        <p:spPr>
          <a:xfrm flipV="1">
            <a:off x="7712181" y="5463744"/>
            <a:ext cx="0" cy="32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1373529-BB86-1F20-186E-F689C536896E}"/>
              </a:ext>
            </a:extLst>
          </p:cNvPr>
          <p:cNvCxnSpPr>
            <a:cxnSpLocks/>
            <a:stCxn id="10" idx="0"/>
            <a:endCxn id="19" idx="2"/>
          </p:cNvCxnSpPr>
          <p:nvPr/>
        </p:nvCxnSpPr>
        <p:spPr>
          <a:xfrm flipH="1" flipV="1">
            <a:off x="4071257" y="4422033"/>
            <a:ext cx="606" cy="466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5A23D7E-D1EF-7690-4381-6597E2671441}"/>
              </a:ext>
            </a:extLst>
          </p:cNvPr>
          <p:cNvCxnSpPr>
            <a:cxnSpLocks/>
            <a:stCxn id="12" idx="0"/>
            <a:endCxn id="43" idx="2"/>
          </p:cNvCxnSpPr>
          <p:nvPr/>
        </p:nvCxnSpPr>
        <p:spPr>
          <a:xfrm flipV="1">
            <a:off x="7712181" y="4383273"/>
            <a:ext cx="0" cy="505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70A36AF-000C-7CA1-5FCB-9D96E4DA777D}"/>
              </a:ext>
            </a:extLst>
          </p:cNvPr>
          <p:cNvSpPr/>
          <p:nvPr/>
        </p:nvSpPr>
        <p:spPr>
          <a:xfrm>
            <a:off x="5230709" y="2973679"/>
            <a:ext cx="1253764" cy="921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Cosine </a:t>
            </a:r>
            <a:r>
              <a:rPr lang="en-US" sz="1200" dirty="0" err="1"/>
              <a:t>SImilarity</a:t>
            </a:r>
            <a:endParaRPr lang="en-US" sz="1200" dirty="0"/>
          </a:p>
        </p:txBody>
      </p:sp>
      <p:cxnSp>
        <p:nvCxnSpPr>
          <p:cNvPr id="27" name="Elbow Connector 26">
            <a:extLst>
              <a:ext uri="{FF2B5EF4-FFF2-40B4-BE49-F238E27FC236}">
                <a16:creationId xmlns:a16="http://schemas.microsoft.com/office/drawing/2014/main" id="{3BFAA289-508C-5F99-C791-C4A9E4806A19}"/>
              </a:ext>
            </a:extLst>
          </p:cNvPr>
          <p:cNvCxnSpPr>
            <a:cxnSpLocks/>
            <a:stCxn id="19" idx="0"/>
            <a:endCxn id="25" idx="2"/>
          </p:cNvCxnSpPr>
          <p:nvPr/>
        </p:nvCxnSpPr>
        <p:spPr>
          <a:xfrm rot="5400000" flipH="1" flipV="1">
            <a:off x="4346086" y="3159585"/>
            <a:ext cx="609794" cy="11594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AF12AFB5-03E4-236C-28DE-47E1202DC78F}"/>
              </a:ext>
            </a:extLst>
          </p:cNvPr>
          <p:cNvCxnSpPr>
            <a:cxnSpLocks/>
            <a:endCxn id="25" idx="6"/>
          </p:cNvCxnSpPr>
          <p:nvPr/>
        </p:nvCxnSpPr>
        <p:spPr>
          <a:xfrm rot="16200000" flipV="1">
            <a:off x="6798307" y="3120580"/>
            <a:ext cx="600040" cy="12277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63630BD-AE80-CD41-9EDE-EFA726C3A515}"/>
              </a:ext>
            </a:extLst>
          </p:cNvPr>
          <p:cNvSpPr txBox="1"/>
          <p:nvPr/>
        </p:nvSpPr>
        <p:spPr>
          <a:xfrm>
            <a:off x="5274701" y="2316651"/>
            <a:ext cx="1143133" cy="369332"/>
          </a:xfrm>
          <a:prstGeom prst="rect">
            <a:avLst/>
          </a:prstGeom>
          <a:noFill/>
        </p:spPr>
        <p:txBody>
          <a:bodyPr wrap="none" rtlCol="0">
            <a:spAutoFit/>
          </a:bodyPr>
          <a:lstStyle/>
          <a:p>
            <a:pPr algn="ctr"/>
            <a:r>
              <a:rPr lang="en-US" dirty="0"/>
              <a:t>Score(</a:t>
            </a:r>
            <a:r>
              <a:rPr lang="en-US" dirty="0" err="1"/>
              <a:t>q,p</a:t>
            </a:r>
            <a:r>
              <a:rPr lang="en-US" dirty="0"/>
              <a:t>)</a:t>
            </a:r>
          </a:p>
        </p:txBody>
      </p:sp>
      <p:cxnSp>
        <p:nvCxnSpPr>
          <p:cNvPr id="32" name="Straight Arrow Connector 31">
            <a:extLst>
              <a:ext uri="{FF2B5EF4-FFF2-40B4-BE49-F238E27FC236}">
                <a16:creationId xmlns:a16="http://schemas.microsoft.com/office/drawing/2014/main" id="{BFF94B57-4828-03BB-296B-DC5499D85594}"/>
              </a:ext>
            </a:extLst>
          </p:cNvPr>
          <p:cNvCxnSpPr>
            <a:stCxn id="25" idx="0"/>
            <a:endCxn id="30" idx="2"/>
          </p:cNvCxnSpPr>
          <p:nvPr/>
        </p:nvCxnSpPr>
        <p:spPr>
          <a:xfrm flipH="1" flipV="1">
            <a:off x="5846268" y="2685983"/>
            <a:ext cx="11323" cy="287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AFCBCC58-75E8-C6D0-E9DB-C5680DD137C9}"/>
              </a:ext>
            </a:extLst>
          </p:cNvPr>
          <p:cNvGrpSpPr/>
          <p:nvPr/>
        </p:nvGrpSpPr>
        <p:grpSpPr>
          <a:xfrm>
            <a:off x="3246478" y="4044208"/>
            <a:ext cx="1649557" cy="377825"/>
            <a:chOff x="3270584" y="4034454"/>
            <a:chExt cx="1649557" cy="377825"/>
          </a:xfrm>
        </p:grpSpPr>
        <p:sp>
          <p:nvSpPr>
            <p:cNvPr id="19" name="Rectangle 18">
              <a:extLst>
                <a:ext uri="{FF2B5EF4-FFF2-40B4-BE49-F238E27FC236}">
                  <a16:creationId xmlns:a16="http://schemas.microsoft.com/office/drawing/2014/main" id="{E9DEC8DF-7A04-06C2-4C96-0A8D072CA630}"/>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4" name="Oval 33">
              <a:extLst>
                <a:ext uri="{FF2B5EF4-FFF2-40B4-BE49-F238E27FC236}">
                  <a16:creationId xmlns:a16="http://schemas.microsoft.com/office/drawing/2014/main" id="{3789FDB9-6F5F-5885-2392-ECC20347DC28}"/>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A3FACB4-B5BA-0C19-7D2C-B0B56062DFBA}"/>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68C99F6-5676-EFA0-549C-EC6BE83FEFA3}"/>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9896305-AE1F-3CB4-EAD3-44290F67F736}"/>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8D0811-679B-44F4-F0A2-A25648004A0D}"/>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1EFBBEBC-42A5-4899-088D-B00460CAC369}"/>
              </a:ext>
            </a:extLst>
          </p:cNvPr>
          <p:cNvGrpSpPr/>
          <p:nvPr/>
        </p:nvGrpSpPr>
        <p:grpSpPr>
          <a:xfrm>
            <a:off x="6887402" y="4005448"/>
            <a:ext cx="1649557" cy="377825"/>
            <a:chOff x="3270584" y="4034454"/>
            <a:chExt cx="1649557" cy="377825"/>
          </a:xfrm>
        </p:grpSpPr>
        <p:sp>
          <p:nvSpPr>
            <p:cNvPr id="43" name="Rectangle 42">
              <a:extLst>
                <a:ext uri="{FF2B5EF4-FFF2-40B4-BE49-F238E27FC236}">
                  <a16:creationId xmlns:a16="http://schemas.microsoft.com/office/drawing/2014/main" id="{9E80D3AA-492B-C8A7-4C6A-8A8E2EFDA2F6}"/>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4" name="Oval 43">
              <a:extLst>
                <a:ext uri="{FF2B5EF4-FFF2-40B4-BE49-F238E27FC236}">
                  <a16:creationId xmlns:a16="http://schemas.microsoft.com/office/drawing/2014/main" id="{F6AC82F2-0127-D8CD-48E5-23D7B67DA84F}"/>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4EFDF1-07FA-20A6-2B39-FA3FD9BF53D0}"/>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E484DA3-EAD3-ECCB-9598-04EE6B28EB31}"/>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EFF577E-75B5-2E87-215E-45F338C9E8A1}"/>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4FC5905-A37C-AFC7-6856-8FAAC4E03595}"/>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9615B47F-7028-361F-B6EC-9B6904042D39}"/>
              </a:ext>
            </a:extLst>
          </p:cNvPr>
          <p:cNvSpPr txBox="1"/>
          <p:nvPr/>
        </p:nvSpPr>
        <p:spPr>
          <a:xfrm>
            <a:off x="851338" y="2469931"/>
            <a:ext cx="1070614" cy="369332"/>
          </a:xfrm>
          <a:prstGeom prst="rect">
            <a:avLst/>
          </a:prstGeom>
          <a:noFill/>
        </p:spPr>
        <p:txBody>
          <a:bodyPr wrap="none" rtlCol="0">
            <a:spAutoFit/>
          </a:bodyPr>
          <a:lstStyle/>
          <a:p>
            <a:r>
              <a:rPr lang="en-US" dirty="0"/>
              <a:t>Inference</a:t>
            </a:r>
          </a:p>
        </p:txBody>
      </p:sp>
      <p:sp>
        <p:nvSpPr>
          <p:cNvPr id="51" name="TextBox 50">
            <a:extLst>
              <a:ext uri="{FF2B5EF4-FFF2-40B4-BE49-F238E27FC236}">
                <a16:creationId xmlns:a16="http://schemas.microsoft.com/office/drawing/2014/main" id="{D98A213F-2887-2ABC-7852-3853F667B9F0}"/>
              </a:ext>
            </a:extLst>
          </p:cNvPr>
          <p:cNvSpPr txBox="1"/>
          <p:nvPr/>
        </p:nvSpPr>
        <p:spPr>
          <a:xfrm>
            <a:off x="9091448" y="4044208"/>
            <a:ext cx="1518301" cy="369332"/>
          </a:xfrm>
          <a:prstGeom prst="rect">
            <a:avLst/>
          </a:prstGeom>
          <a:noFill/>
        </p:spPr>
        <p:txBody>
          <a:bodyPr wrap="none" rtlCol="0">
            <a:spAutoFit/>
          </a:bodyPr>
          <a:lstStyle/>
          <a:p>
            <a:r>
              <a:rPr lang="en-US" dirty="0"/>
              <a:t>Dense Vectors</a:t>
            </a:r>
          </a:p>
        </p:txBody>
      </p:sp>
      <p:grpSp>
        <p:nvGrpSpPr>
          <p:cNvPr id="54" name="Group 53">
            <a:extLst>
              <a:ext uri="{FF2B5EF4-FFF2-40B4-BE49-F238E27FC236}">
                <a16:creationId xmlns:a16="http://schemas.microsoft.com/office/drawing/2014/main" id="{9FC1F1D3-E58D-AE9A-EDE8-659CB27F71E7}"/>
              </a:ext>
            </a:extLst>
          </p:cNvPr>
          <p:cNvGrpSpPr/>
          <p:nvPr/>
        </p:nvGrpSpPr>
        <p:grpSpPr>
          <a:xfrm>
            <a:off x="6999277" y="4104053"/>
            <a:ext cx="1649557" cy="377825"/>
            <a:chOff x="3270584" y="4034454"/>
            <a:chExt cx="1649557" cy="377825"/>
          </a:xfrm>
        </p:grpSpPr>
        <p:sp>
          <p:nvSpPr>
            <p:cNvPr id="55" name="Rectangle 54">
              <a:extLst>
                <a:ext uri="{FF2B5EF4-FFF2-40B4-BE49-F238E27FC236}">
                  <a16:creationId xmlns:a16="http://schemas.microsoft.com/office/drawing/2014/main" id="{E9043572-A1E7-D2B3-CE8C-64E46A7C9C31}"/>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6" name="Oval 55">
              <a:extLst>
                <a:ext uri="{FF2B5EF4-FFF2-40B4-BE49-F238E27FC236}">
                  <a16:creationId xmlns:a16="http://schemas.microsoft.com/office/drawing/2014/main" id="{E9FF6696-1DF7-9F9A-68EC-26188FE71F16}"/>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261E945-A399-8D22-52D3-997F7F32B87C}"/>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99A48AA-36EA-ACDD-D3FE-D47AD669874D}"/>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6B98A88-FED1-1EA2-D86D-70FB82BF2FC2}"/>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C8F00E9-326E-B85D-34E1-C1C0ABF4A4D5}"/>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A2BEF1FF-0E97-DB3D-5196-3C61CEC56247}"/>
              </a:ext>
            </a:extLst>
          </p:cNvPr>
          <p:cNvGrpSpPr/>
          <p:nvPr/>
        </p:nvGrpSpPr>
        <p:grpSpPr>
          <a:xfrm>
            <a:off x="7152508" y="4241147"/>
            <a:ext cx="1649557" cy="377825"/>
            <a:chOff x="3270584" y="4034454"/>
            <a:chExt cx="1649557" cy="377825"/>
          </a:xfrm>
        </p:grpSpPr>
        <p:sp>
          <p:nvSpPr>
            <p:cNvPr id="62" name="Rectangle 61">
              <a:extLst>
                <a:ext uri="{FF2B5EF4-FFF2-40B4-BE49-F238E27FC236}">
                  <a16:creationId xmlns:a16="http://schemas.microsoft.com/office/drawing/2014/main" id="{C60F5513-7087-9345-989D-ECE04D08FE25}"/>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3" name="Oval 62">
              <a:extLst>
                <a:ext uri="{FF2B5EF4-FFF2-40B4-BE49-F238E27FC236}">
                  <a16:creationId xmlns:a16="http://schemas.microsoft.com/office/drawing/2014/main" id="{0F08882A-4CCE-15CC-B1A5-47E5012F995D}"/>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3AA2610-52CF-7E77-89FF-E7DDDF49A13E}"/>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629A238-5435-857F-DE58-829C95EE1EE2}"/>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CC72EC7-0CB2-EE7C-E58C-0E38A9F6E066}"/>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F5B775C-1F01-673F-AEE7-59A0CFC253EB}"/>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390766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3ED1397-7E26-CB5E-843E-55BE6E6279A6}"/>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Dense Passage Retrievers</a:t>
            </a:r>
          </a:p>
        </p:txBody>
      </p:sp>
      <p:sp>
        <p:nvSpPr>
          <p:cNvPr id="5" name="Footer Placeholder 4">
            <a:extLst>
              <a:ext uri="{FF2B5EF4-FFF2-40B4-BE49-F238E27FC236}">
                <a16:creationId xmlns:a16="http://schemas.microsoft.com/office/drawing/2014/main" id="{41B1595E-8730-A916-32E1-76C95D5F2122}"/>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9ACE2A6A-5268-5C47-5BB3-D8D1AFC0F2F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dirty="0">
              <a:solidFill>
                <a:schemeClr val="tx2"/>
              </a:solidFill>
            </a:endParaRPr>
          </a:p>
        </p:txBody>
      </p:sp>
      <p:sp>
        <p:nvSpPr>
          <p:cNvPr id="6" name="Slide Number Placeholder 5">
            <a:extLst>
              <a:ext uri="{FF2B5EF4-FFF2-40B4-BE49-F238E27FC236}">
                <a16:creationId xmlns:a16="http://schemas.microsoft.com/office/drawing/2014/main" id="{6C666C2B-1FB3-C76F-1FAD-5CDC26B6F74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47</a:t>
            </a:fld>
            <a:endParaRPr lang="en-US">
              <a:solidFill>
                <a:schemeClr val="tx2"/>
              </a:solidFill>
            </a:endParaRPr>
          </a:p>
        </p:txBody>
      </p:sp>
      <p:sp>
        <p:nvSpPr>
          <p:cNvPr id="7" name="TextBox 6">
            <a:extLst>
              <a:ext uri="{FF2B5EF4-FFF2-40B4-BE49-F238E27FC236}">
                <a16:creationId xmlns:a16="http://schemas.microsoft.com/office/drawing/2014/main" id="{08EF424D-BCA1-A7DA-ED98-5F0232262A20}"/>
              </a:ext>
            </a:extLst>
          </p:cNvPr>
          <p:cNvSpPr txBox="1"/>
          <p:nvPr/>
        </p:nvSpPr>
        <p:spPr>
          <a:xfrm>
            <a:off x="2102824" y="5780413"/>
            <a:ext cx="1357460" cy="646331"/>
          </a:xfrm>
          <a:prstGeom prst="rect">
            <a:avLst/>
          </a:prstGeom>
          <a:noFill/>
        </p:spPr>
        <p:txBody>
          <a:bodyPr wrap="square" rtlCol="0">
            <a:spAutoFit/>
          </a:bodyPr>
          <a:lstStyle/>
          <a:p>
            <a:pPr algn="ctr"/>
            <a:r>
              <a:rPr lang="en-US" dirty="0"/>
              <a:t>q</a:t>
            </a:r>
          </a:p>
          <a:p>
            <a:pPr algn="ctr"/>
            <a:r>
              <a:rPr lang="en-US" dirty="0"/>
              <a:t>Query</a:t>
            </a:r>
          </a:p>
        </p:txBody>
      </p:sp>
      <p:sp>
        <p:nvSpPr>
          <p:cNvPr id="8" name="TextBox 7">
            <a:extLst>
              <a:ext uri="{FF2B5EF4-FFF2-40B4-BE49-F238E27FC236}">
                <a16:creationId xmlns:a16="http://schemas.microsoft.com/office/drawing/2014/main" id="{BA25EB50-7E7B-74C4-3375-59C98DEBFF82}"/>
              </a:ext>
            </a:extLst>
          </p:cNvPr>
          <p:cNvSpPr txBox="1"/>
          <p:nvPr/>
        </p:nvSpPr>
        <p:spPr>
          <a:xfrm>
            <a:off x="5743142" y="5780413"/>
            <a:ext cx="1357460" cy="646331"/>
          </a:xfrm>
          <a:prstGeom prst="rect">
            <a:avLst/>
          </a:prstGeom>
          <a:noFill/>
        </p:spPr>
        <p:txBody>
          <a:bodyPr wrap="square" rtlCol="0">
            <a:spAutoFit/>
          </a:bodyPr>
          <a:lstStyle/>
          <a:p>
            <a:pPr algn="ctr"/>
            <a:r>
              <a:rPr lang="en-US" dirty="0"/>
              <a:t>p</a:t>
            </a:r>
          </a:p>
          <a:p>
            <a:pPr algn="ctr"/>
            <a:r>
              <a:rPr lang="en-US" dirty="0"/>
              <a:t>Passage</a:t>
            </a:r>
          </a:p>
        </p:txBody>
      </p:sp>
      <p:sp>
        <p:nvSpPr>
          <p:cNvPr id="9" name="Rounded Rectangle 8">
            <a:extLst>
              <a:ext uri="{FF2B5EF4-FFF2-40B4-BE49-F238E27FC236}">
                <a16:creationId xmlns:a16="http://schemas.microsoft.com/office/drawing/2014/main" id="{94C838E6-8603-3954-5F6C-034A75CAC5A7}"/>
              </a:ext>
            </a:extLst>
          </p:cNvPr>
          <p:cNvSpPr/>
          <p:nvPr/>
        </p:nvSpPr>
        <p:spPr>
          <a:xfrm>
            <a:off x="1980275" y="4883295"/>
            <a:ext cx="1602558" cy="5750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Encoder</a:t>
            </a:r>
          </a:p>
        </p:txBody>
      </p:sp>
      <p:sp>
        <p:nvSpPr>
          <p:cNvPr id="10" name="Rounded Rectangle 9">
            <a:extLst>
              <a:ext uri="{FF2B5EF4-FFF2-40B4-BE49-F238E27FC236}">
                <a16:creationId xmlns:a16="http://schemas.microsoft.com/office/drawing/2014/main" id="{1279432C-D954-A79D-8C29-05F22020DBBA}"/>
              </a:ext>
            </a:extLst>
          </p:cNvPr>
          <p:cNvSpPr/>
          <p:nvPr/>
        </p:nvSpPr>
        <p:spPr>
          <a:xfrm>
            <a:off x="5620593" y="4883295"/>
            <a:ext cx="1602558" cy="5750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Encoder</a:t>
            </a:r>
          </a:p>
        </p:txBody>
      </p:sp>
      <p:cxnSp>
        <p:nvCxnSpPr>
          <p:cNvPr id="12" name="Straight Arrow Connector 11">
            <a:extLst>
              <a:ext uri="{FF2B5EF4-FFF2-40B4-BE49-F238E27FC236}">
                <a16:creationId xmlns:a16="http://schemas.microsoft.com/office/drawing/2014/main" id="{2888A1D1-DBCC-5DA5-33A2-86E1B35E5555}"/>
              </a:ext>
            </a:extLst>
          </p:cNvPr>
          <p:cNvCxnSpPr>
            <a:stCxn id="7" idx="0"/>
            <a:endCxn id="9" idx="2"/>
          </p:cNvCxnSpPr>
          <p:nvPr/>
        </p:nvCxnSpPr>
        <p:spPr>
          <a:xfrm flipV="1">
            <a:off x="2781554" y="5458330"/>
            <a:ext cx="0" cy="32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DCDDA79-BAAF-114A-E121-12CA2400A660}"/>
              </a:ext>
            </a:extLst>
          </p:cNvPr>
          <p:cNvCxnSpPr>
            <a:stCxn id="8" idx="0"/>
            <a:endCxn id="10" idx="2"/>
          </p:cNvCxnSpPr>
          <p:nvPr/>
        </p:nvCxnSpPr>
        <p:spPr>
          <a:xfrm flipV="1">
            <a:off x="6421872" y="5458330"/>
            <a:ext cx="0" cy="32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F3020C-7E5F-F08E-57CB-B8A4923D227F}"/>
              </a:ext>
            </a:extLst>
          </p:cNvPr>
          <p:cNvCxnSpPr>
            <a:cxnSpLocks/>
            <a:stCxn id="9" idx="0"/>
            <a:endCxn id="24" idx="2"/>
          </p:cNvCxnSpPr>
          <p:nvPr/>
        </p:nvCxnSpPr>
        <p:spPr>
          <a:xfrm flipH="1" flipV="1">
            <a:off x="2780948" y="4416619"/>
            <a:ext cx="606" cy="466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BA29BC-1402-853B-1596-B0AF732D8C57}"/>
              </a:ext>
            </a:extLst>
          </p:cNvPr>
          <p:cNvCxnSpPr>
            <a:cxnSpLocks/>
            <a:stCxn id="10" idx="0"/>
            <a:endCxn id="31" idx="2"/>
          </p:cNvCxnSpPr>
          <p:nvPr/>
        </p:nvCxnSpPr>
        <p:spPr>
          <a:xfrm flipV="1">
            <a:off x="6421872" y="4377859"/>
            <a:ext cx="0" cy="505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13B0C40-F4AB-A9F9-1655-000ABBD137E2}"/>
              </a:ext>
            </a:extLst>
          </p:cNvPr>
          <p:cNvSpPr/>
          <p:nvPr/>
        </p:nvSpPr>
        <p:spPr>
          <a:xfrm>
            <a:off x="3940400" y="2968265"/>
            <a:ext cx="1253764" cy="921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Cosine </a:t>
            </a:r>
            <a:r>
              <a:rPr lang="en-US" sz="1200" dirty="0" err="1"/>
              <a:t>SImilarity</a:t>
            </a:r>
            <a:endParaRPr lang="en-US" sz="1200" dirty="0"/>
          </a:p>
        </p:txBody>
      </p:sp>
      <p:cxnSp>
        <p:nvCxnSpPr>
          <p:cNvPr id="19" name="Elbow Connector 18">
            <a:extLst>
              <a:ext uri="{FF2B5EF4-FFF2-40B4-BE49-F238E27FC236}">
                <a16:creationId xmlns:a16="http://schemas.microsoft.com/office/drawing/2014/main" id="{D2DE729C-4A58-F318-9CCD-A7581864A31C}"/>
              </a:ext>
            </a:extLst>
          </p:cNvPr>
          <p:cNvCxnSpPr>
            <a:cxnSpLocks/>
            <a:stCxn id="24" idx="0"/>
            <a:endCxn id="18" idx="2"/>
          </p:cNvCxnSpPr>
          <p:nvPr/>
        </p:nvCxnSpPr>
        <p:spPr>
          <a:xfrm rot="5400000" flipH="1" flipV="1">
            <a:off x="3055777" y="3154171"/>
            <a:ext cx="609794" cy="11594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E3DE5D36-ECB8-1775-E5FA-29F750AEB31D}"/>
              </a:ext>
            </a:extLst>
          </p:cNvPr>
          <p:cNvCxnSpPr>
            <a:cxnSpLocks/>
            <a:endCxn id="18" idx="6"/>
          </p:cNvCxnSpPr>
          <p:nvPr/>
        </p:nvCxnSpPr>
        <p:spPr>
          <a:xfrm rot="16200000" flipV="1">
            <a:off x="5507998" y="3115166"/>
            <a:ext cx="600040" cy="12277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34C1665-0A7D-7D37-300D-512B893E8801}"/>
              </a:ext>
            </a:extLst>
          </p:cNvPr>
          <p:cNvSpPr txBox="1"/>
          <p:nvPr/>
        </p:nvSpPr>
        <p:spPr>
          <a:xfrm>
            <a:off x="3984392" y="2311237"/>
            <a:ext cx="1143133" cy="369332"/>
          </a:xfrm>
          <a:prstGeom prst="rect">
            <a:avLst/>
          </a:prstGeom>
          <a:noFill/>
        </p:spPr>
        <p:txBody>
          <a:bodyPr wrap="none" rtlCol="0">
            <a:spAutoFit/>
          </a:bodyPr>
          <a:lstStyle/>
          <a:p>
            <a:pPr algn="ctr"/>
            <a:r>
              <a:rPr lang="en-US" dirty="0"/>
              <a:t>Score(</a:t>
            </a:r>
            <a:r>
              <a:rPr lang="en-US" dirty="0" err="1"/>
              <a:t>q,p</a:t>
            </a:r>
            <a:r>
              <a:rPr lang="en-US" dirty="0"/>
              <a:t>)</a:t>
            </a:r>
          </a:p>
        </p:txBody>
      </p:sp>
      <p:cxnSp>
        <p:nvCxnSpPr>
          <p:cNvPr id="22" name="Straight Arrow Connector 21">
            <a:extLst>
              <a:ext uri="{FF2B5EF4-FFF2-40B4-BE49-F238E27FC236}">
                <a16:creationId xmlns:a16="http://schemas.microsoft.com/office/drawing/2014/main" id="{7EAA6FA8-6145-6A01-9930-5FF346D3D34A}"/>
              </a:ext>
            </a:extLst>
          </p:cNvPr>
          <p:cNvCxnSpPr>
            <a:stCxn id="18" idx="0"/>
            <a:endCxn id="21" idx="2"/>
          </p:cNvCxnSpPr>
          <p:nvPr/>
        </p:nvCxnSpPr>
        <p:spPr>
          <a:xfrm flipH="1" flipV="1">
            <a:off x="4555959" y="2680569"/>
            <a:ext cx="11323" cy="287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EE7BE46-BD1B-2D3D-313E-02643869B120}"/>
              </a:ext>
            </a:extLst>
          </p:cNvPr>
          <p:cNvGrpSpPr/>
          <p:nvPr/>
        </p:nvGrpSpPr>
        <p:grpSpPr>
          <a:xfrm>
            <a:off x="1956169" y="4038794"/>
            <a:ext cx="1649557" cy="377825"/>
            <a:chOff x="3270584" y="4034454"/>
            <a:chExt cx="1649557" cy="377825"/>
          </a:xfrm>
        </p:grpSpPr>
        <p:sp>
          <p:nvSpPr>
            <p:cNvPr id="24" name="Rectangle 23">
              <a:extLst>
                <a:ext uri="{FF2B5EF4-FFF2-40B4-BE49-F238E27FC236}">
                  <a16:creationId xmlns:a16="http://schemas.microsoft.com/office/drawing/2014/main" id="{26A08C48-9ED6-152B-9708-43F77EB0E7FF}"/>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Oval 24">
              <a:extLst>
                <a:ext uri="{FF2B5EF4-FFF2-40B4-BE49-F238E27FC236}">
                  <a16:creationId xmlns:a16="http://schemas.microsoft.com/office/drawing/2014/main" id="{5E4E21AC-6286-A805-377A-E4BC60BDD342}"/>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B33CF4-8D6F-64CB-2397-0F262D6018F5}"/>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077404B-3869-2634-ABE2-27A70A1FB79E}"/>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2A17790-FD7A-2A52-49F1-5F615EF51D2E}"/>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48BAA7-D86E-80BA-D513-CE9EA9697582}"/>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F481628-817A-7EAC-5361-D4C4FFA3D266}"/>
              </a:ext>
            </a:extLst>
          </p:cNvPr>
          <p:cNvGrpSpPr/>
          <p:nvPr/>
        </p:nvGrpSpPr>
        <p:grpSpPr>
          <a:xfrm>
            <a:off x="5597093" y="4000034"/>
            <a:ext cx="1649557" cy="377825"/>
            <a:chOff x="3270584" y="4034454"/>
            <a:chExt cx="1649557" cy="377825"/>
          </a:xfrm>
        </p:grpSpPr>
        <p:sp>
          <p:nvSpPr>
            <p:cNvPr id="31" name="Rectangle 30">
              <a:extLst>
                <a:ext uri="{FF2B5EF4-FFF2-40B4-BE49-F238E27FC236}">
                  <a16:creationId xmlns:a16="http://schemas.microsoft.com/office/drawing/2014/main" id="{AECF1F5A-BA65-1EC4-0855-DC15451FCB97}"/>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Oval 31">
              <a:extLst>
                <a:ext uri="{FF2B5EF4-FFF2-40B4-BE49-F238E27FC236}">
                  <a16:creationId xmlns:a16="http://schemas.microsoft.com/office/drawing/2014/main" id="{906DB5B6-1CF8-FD7C-D5E1-D4A49BF1C733}"/>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A24FF7E-5964-A1E9-CFE7-E2BD4372AB9F}"/>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ED081A-A404-B9E4-7EEE-7D5E7E262335}"/>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970CF8E-E175-07AB-30B5-9A9ADB6787D5}"/>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622DE25-B528-1011-0138-BA16840543C7}"/>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F3F1B3A-5999-BEFA-8012-6650968337AE}"/>
              </a:ext>
            </a:extLst>
          </p:cNvPr>
          <p:cNvSpPr txBox="1"/>
          <p:nvPr/>
        </p:nvSpPr>
        <p:spPr>
          <a:xfrm>
            <a:off x="851338" y="2469931"/>
            <a:ext cx="927049" cy="369332"/>
          </a:xfrm>
          <a:prstGeom prst="rect">
            <a:avLst/>
          </a:prstGeom>
          <a:noFill/>
        </p:spPr>
        <p:txBody>
          <a:bodyPr wrap="none" rtlCol="0">
            <a:spAutoFit/>
          </a:bodyPr>
          <a:lstStyle/>
          <a:p>
            <a:r>
              <a:rPr lang="en-US" dirty="0"/>
              <a:t>Training</a:t>
            </a:r>
          </a:p>
        </p:txBody>
      </p:sp>
      <p:grpSp>
        <p:nvGrpSpPr>
          <p:cNvPr id="38" name="Group 37">
            <a:extLst>
              <a:ext uri="{FF2B5EF4-FFF2-40B4-BE49-F238E27FC236}">
                <a16:creationId xmlns:a16="http://schemas.microsoft.com/office/drawing/2014/main" id="{41FEC6DC-01F9-74CB-EDA7-AE1DFDBB2920}"/>
              </a:ext>
            </a:extLst>
          </p:cNvPr>
          <p:cNvGrpSpPr/>
          <p:nvPr/>
        </p:nvGrpSpPr>
        <p:grpSpPr>
          <a:xfrm>
            <a:off x="5749493" y="4152434"/>
            <a:ext cx="1649557" cy="377825"/>
            <a:chOff x="3270584" y="4034454"/>
            <a:chExt cx="1649557" cy="377825"/>
          </a:xfrm>
        </p:grpSpPr>
        <p:sp>
          <p:nvSpPr>
            <p:cNvPr id="39" name="Rectangle 38">
              <a:extLst>
                <a:ext uri="{FF2B5EF4-FFF2-40B4-BE49-F238E27FC236}">
                  <a16:creationId xmlns:a16="http://schemas.microsoft.com/office/drawing/2014/main" id="{5315DB5E-2384-6D96-A541-72D504502BF1}"/>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0" name="Oval 39">
              <a:extLst>
                <a:ext uri="{FF2B5EF4-FFF2-40B4-BE49-F238E27FC236}">
                  <a16:creationId xmlns:a16="http://schemas.microsoft.com/office/drawing/2014/main" id="{16DB4FF3-2AC9-097E-8FCC-505ADEE241EB}"/>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A9B7221-394C-2014-6BBD-6A1B2ACCE8FA}"/>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B61F196-B759-98FE-D0BA-09A9CA8212CA}"/>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BFDCA19-E6AC-F5D6-E0DF-FD55D5307A7C}"/>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89313AD-D51C-0A67-1C18-1853144E9B84}"/>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D807EEAB-FA1B-A2C2-28E8-92FB2BB60A5D}"/>
              </a:ext>
            </a:extLst>
          </p:cNvPr>
          <p:cNvGrpSpPr/>
          <p:nvPr/>
        </p:nvGrpSpPr>
        <p:grpSpPr>
          <a:xfrm>
            <a:off x="5901893" y="4304834"/>
            <a:ext cx="1649557" cy="377825"/>
            <a:chOff x="3270584" y="4034454"/>
            <a:chExt cx="1649557" cy="377825"/>
          </a:xfrm>
        </p:grpSpPr>
        <p:sp>
          <p:nvSpPr>
            <p:cNvPr id="46" name="Rectangle 45">
              <a:extLst>
                <a:ext uri="{FF2B5EF4-FFF2-40B4-BE49-F238E27FC236}">
                  <a16:creationId xmlns:a16="http://schemas.microsoft.com/office/drawing/2014/main" id="{DAA1AE73-A4B6-E7D9-4F45-940F4A169F81}"/>
                </a:ext>
              </a:extLst>
            </p:cNvPr>
            <p:cNvSpPr/>
            <p:nvPr/>
          </p:nvSpPr>
          <p:spPr>
            <a:xfrm>
              <a:off x="3270584" y="4034454"/>
              <a:ext cx="1649557" cy="377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 name="Oval 46">
              <a:extLst>
                <a:ext uri="{FF2B5EF4-FFF2-40B4-BE49-F238E27FC236}">
                  <a16:creationId xmlns:a16="http://schemas.microsoft.com/office/drawing/2014/main" id="{CFBF0984-84C2-8C24-E0D8-8C5F873A83F2}"/>
                </a:ext>
              </a:extLst>
            </p:cNvPr>
            <p:cNvSpPr/>
            <p:nvPr/>
          </p:nvSpPr>
          <p:spPr>
            <a:xfrm>
              <a:off x="327058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635DFC2-8107-0863-F573-D19C4A08EDCF}"/>
                </a:ext>
              </a:extLst>
            </p:cNvPr>
            <p:cNvSpPr/>
            <p:nvPr/>
          </p:nvSpPr>
          <p:spPr>
            <a:xfrm>
              <a:off x="3609624"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2CA4039-105C-9DD4-0119-E6721656048A}"/>
                </a:ext>
              </a:extLst>
            </p:cNvPr>
            <p:cNvSpPr/>
            <p:nvPr/>
          </p:nvSpPr>
          <p:spPr>
            <a:xfrm>
              <a:off x="3948148"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FA255AD-A781-5BDE-82A1-158C6A777C8A}"/>
                </a:ext>
              </a:extLst>
            </p:cNvPr>
            <p:cNvSpPr/>
            <p:nvPr/>
          </p:nvSpPr>
          <p:spPr>
            <a:xfrm>
              <a:off x="4268660" y="4063110"/>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DCDFE47-A009-3E6A-25FA-E09991EC3277}"/>
                </a:ext>
              </a:extLst>
            </p:cNvPr>
            <p:cNvSpPr/>
            <p:nvPr/>
          </p:nvSpPr>
          <p:spPr>
            <a:xfrm>
              <a:off x="4599629" y="4064955"/>
              <a:ext cx="320512" cy="3205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8A98D1B-B3C5-7FAA-0C41-ADC1E2E91B50}"/>
                  </a:ext>
                </a:extLst>
              </p:cNvPr>
              <p:cNvSpPr txBox="1"/>
              <p:nvPr/>
            </p:nvSpPr>
            <p:spPr>
              <a:xfrm>
                <a:off x="7737574" y="2697067"/>
                <a:ext cx="4139074" cy="2280753"/>
              </a:xfrm>
              <a:prstGeom prst="rect">
                <a:avLst/>
              </a:prstGeom>
              <a:noFill/>
            </p:spPr>
            <p:txBody>
              <a:bodyPr wrap="square" rtlCol="0">
                <a:spAutoFit/>
              </a:bodyPr>
              <a:lstStyle/>
              <a:p>
                <a:r>
                  <a:rPr lang="en-US" b="1" dirty="0"/>
                  <a:t>Contrastive Learning</a:t>
                </a:r>
              </a:p>
              <a:p>
                <a:endParaRPr lang="en-US" dirty="0"/>
              </a:p>
              <a:p>
                <a:r>
                  <a:rPr lang="en-US" dirty="0"/>
                  <a:t>Given query (q), positive passage (p</a:t>
                </a:r>
                <a:r>
                  <a:rPr lang="en-US" baseline="30000" dirty="0"/>
                  <a:t>+</a:t>
                </a:r>
                <a:r>
                  <a:rPr lang="en-US" dirty="0"/>
                  <a:t>), and a set of negative passages (p</a:t>
                </a:r>
                <a:r>
                  <a:rPr lang="en-US" baseline="30000" dirty="0"/>
                  <a:t>-</a:t>
                </a:r>
                <a:r>
                  <a:rPr lang="en-US" baseline="-25000" dirty="0"/>
                  <a:t>1</a:t>
                </a:r>
                <a:r>
                  <a:rPr lang="en-US" dirty="0"/>
                  <a:t>, p</a:t>
                </a:r>
                <a:r>
                  <a:rPr lang="en-US" baseline="30000" dirty="0"/>
                  <a:t>-</a:t>
                </a:r>
                <a:r>
                  <a:rPr lang="en-US" baseline="-25000" dirty="0"/>
                  <a:t>2</a:t>
                </a:r>
                <a:r>
                  <a:rPr lang="en-US" dirty="0"/>
                  <a:t>, … p</a:t>
                </a:r>
                <a:r>
                  <a:rPr lang="en-US" baseline="30000" dirty="0"/>
                  <a:t>-</a:t>
                </a:r>
                <a:r>
                  <a:rPr lang="en-US" baseline="-25000" dirty="0"/>
                  <a:t>n</a:t>
                </a:r>
                <a:r>
                  <a:rPr lang="en-US" dirty="0"/>
                  <a:t>)</a:t>
                </a:r>
              </a:p>
              <a:p>
                <a:endParaRPr lang="en-US" dirty="0"/>
              </a:p>
              <a:p>
                <a:r>
                  <a:rPr lang="en-US" dirty="0"/>
                  <a:t>L(q, p</a:t>
                </a:r>
                <a:r>
                  <a:rPr lang="en-US" baseline="30000" dirty="0"/>
                  <a:t>+</a:t>
                </a:r>
                <a:r>
                  <a:rPr lang="en-US" dirty="0"/>
                  <a:t>, p</a:t>
                </a:r>
                <a:r>
                  <a:rPr lang="en-US" baseline="30000" dirty="0"/>
                  <a:t>-</a:t>
                </a:r>
                <a:r>
                  <a:rPr lang="en-US" baseline="-25000" dirty="0"/>
                  <a:t>1</a:t>
                </a:r>
                <a:r>
                  <a:rPr lang="en-US" dirty="0"/>
                  <a:t>, p</a:t>
                </a:r>
                <a:r>
                  <a:rPr lang="en-US" baseline="30000" dirty="0"/>
                  <a:t>-</a:t>
                </a:r>
                <a:r>
                  <a:rPr lang="en-US" baseline="-25000" dirty="0"/>
                  <a:t>2</a:t>
                </a:r>
                <a:r>
                  <a:rPr lang="en-US" dirty="0"/>
                  <a:t>, … p</a:t>
                </a:r>
                <a:r>
                  <a:rPr lang="en-US" baseline="30000" dirty="0"/>
                  <a:t>-</a:t>
                </a:r>
                <a:r>
                  <a:rPr lang="en-US" baseline="-25000" dirty="0"/>
                  <a:t>n</a:t>
                </a:r>
                <a:r>
                  <a:rPr lang="en-US" dirty="0"/>
                  <a:t>) = </a:t>
                </a:r>
                <a14:m>
                  <m:oMath xmlns:m="http://schemas.openxmlformats.org/officeDocument/2006/math">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r>
                              <a:rPr lang="en-US" b="0" i="1" smtClean="0">
                                <a:latin typeface="Cambria Math" panose="02040503050406030204" pitchFamily="18" charset="0"/>
                              </a:rPr>
                              <m:t>𝑠𝑖𝑚</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𝑠𝑖𝑚</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e>
                                    </m:d>
                                  </m:e>
                                </m:d>
                              </m:e>
                            </m:func>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m:rPr>
                                    <m:sty m:val="p"/>
                                  </m:rPr>
                                  <a:rPr lang="en-US" b="0" i="0" smtClean="0">
                                    <a:latin typeface="Cambria Math" panose="02040503050406030204" pitchFamily="18" charset="0"/>
                                  </a:rPr>
                                  <m:t>exp</m:t>
                                </m:r>
                                <m:r>
                                  <a:rPr lang="en-US" b="0" i="1" smtClean="0">
                                    <a:latin typeface="Cambria Math" panose="02040503050406030204" pitchFamily="18" charset="0"/>
                                  </a:rPr>
                                  <m:t>⁡(</m:t>
                                </m:r>
                                <m:r>
                                  <a:rPr lang="en-US" b="0" i="1" smtClean="0">
                                    <a:latin typeface="Cambria Math" panose="02040503050406030204" pitchFamily="18" charset="0"/>
                                  </a:rPr>
                                  <m:t>𝑠𝑖𝑚</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𝑗</m:t>
                                    </m:r>
                                  </m:sub>
                                  <m:sup>
                                    <m:r>
                                      <a:rPr lang="en-US" b="0" i="1" smtClean="0">
                                        <a:latin typeface="Cambria Math" panose="02040503050406030204" pitchFamily="18" charset="0"/>
                                      </a:rPr>
                                      <m:t>−</m:t>
                                    </m:r>
                                  </m:sup>
                                </m:sSubSup>
                                <m:r>
                                  <a:rPr lang="en-US" b="0" i="1" smtClean="0">
                                    <a:latin typeface="Cambria Math" panose="02040503050406030204" pitchFamily="18" charset="0"/>
                                  </a:rPr>
                                  <m:t>))</m:t>
                                </m:r>
                              </m:e>
                            </m:nary>
                          </m:den>
                        </m:f>
                      </m:e>
                    </m:func>
                  </m:oMath>
                </a14:m>
                <a:endParaRPr lang="en-US" dirty="0"/>
              </a:p>
            </p:txBody>
          </p:sp>
        </mc:Choice>
        <mc:Fallback xmlns="">
          <p:sp>
            <p:nvSpPr>
              <p:cNvPr id="52" name="TextBox 51">
                <a:extLst>
                  <a:ext uri="{FF2B5EF4-FFF2-40B4-BE49-F238E27FC236}">
                    <a16:creationId xmlns:a16="http://schemas.microsoft.com/office/drawing/2014/main" id="{88A98D1B-B3C5-7FAA-0C41-ADC1E2E91B50}"/>
                  </a:ext>
                </a:extLst>
              </p:cNvPr>
              <p:cNvSpPr txBox="1">
                <a:spLocks noRot="1" noChangeAspect="1" noMove="1" noResize="1" noEditPoints="1" noAdjustHandles="1" noChangeArrowheads="1" noChangeShapeType="1" noTextEdit="1"/>
              </p:cNvSpPr>
              <p:nvPr/>
            </p:nvSpPr>
            <p:spPr>
              <a:xfrm>
                <a:off x="7737574" y="2697067"/>
                <a:ext cx="4139074" cy="2280753"/>
              </a:xfrm>
              <a:prstGeom prst="rect">
                <a:avLst/>
              </a:prstGeom>
              <a:blipFill>
                <a:blip r:embed="rId3"/>
                <a:stretch>
                  <a:fillRect l="-1223" t="-1105" r="-1223" b="-17680"/>
                </a:stretch>
              </a:blipFill>
            </p:spPr>
            <p:txBody>
              <a:bodyPr/>
              <a:lstStyle/>
              <a:p>
                <a:r>
                  <a:rPr lang="en-US">
                    <a:noFill/>
                  </a:rPr>
                  <a:t> </a:t>
                </a:r>
              </a:p>
            </p:txBody>
          </p:sp>
        </mc:Fallback>
      </mc:AlternateContent>
    </p:spTree>
    <p:extLst>
      <p:ext uri="{BB962C8B-B14F-4D97-AF65-F5344CB8AC3E}">
        <p14:creationId xmlns:p14="http://schemas.microsoft.com/office/powerpoint/2010/main" val="211901114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2DCAF966-2919-D1CD-E7C6-721C2402F599}"/>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Dense Passage Retrievers</a:t>
            </a:r>
          </a:p>
        </p:txBody>
      </p:sp>
      <p:sp>
        <p:nvSpPr>
          <p:cNvPr id="3" name="Content Placeholder 2">
            <a:extLst>
              <a:ext uri="{FF2B5EF4-FFF2-40B4-BE49-F238E27FC236}">
                <a16:creationId xmlns:a16="http://schemas.microsoft.com/office/drawing/2014/main" id="{9828A121-24AD-202E-8B71-CBD6E4E23838}"/>
              </a:ext>
            </a:extLst>
          </p:cNvPr>
          <p:cNvSpPr>
            <a:spLocks noGrp="1"/>
          </p:cNvSpPr>
          <p:nvPr>
            <p:ph idx="1"/>
          </p:nvPr>
        </p:nvSpPr>
        <p:spPr>
          <a:xfrm>
            <a:off x="685801" y="2592572"/>
            <a:ext cx="10820400" cy="3198627"/>
          </a:xfrm>
        </p:spPr>
        <p:txBody>
          <a:bodyPr>
            <a:normAutofit/>
          </a:bodyPr>
          <a:lstStyle/>
          <a:p>
            <a:r>
              <a:rPr lang="en-US" dirty="0"/>
              <a:t>Highly Scalable</a:t>
            </a:r>
          </a:p>
          <a:p>
            <a:r>
              <a:rPr lang="en-US" dirty="0"/>
              <a:t>Limited query and document interactions</a:t>
            </a:r>
          </a:p>
          <a:p>
            <a:r>
              <a:rPr lang="en-US" dirty="0"/>
              <a:t>Will a d-dimensional representation be able to capture the nuances in query and documents?</a:t>
            </a:r>
          </a:p>
        </p:txBody>
      </p:sp>
      <p:sp>
        <p:nvSpPr>
          <p:cNvPr id="5" name="Footer Placeholder 4">
            <a:extLst>
              <a:ext uri="{FF2B5EF4-FFF2-40B4-BE49-F238E27FC236}">
                <a16:creationId xmlns:a16="http://schemas.microsoft.com/office/drawing/2014/main" id="{DE8A6F48-DBA2-5DA1-A741-4B9B897E172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FBBDAAFB-2122-E9FD-298D-A6178181527C}"/>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80A51EAE-A1B6-BDAF-FCEA-088AA1F1E468}"/>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48</a:t>
            </a:fld>
            <a:endParaRPr lang="en-US">
              <a:solidFill>
                <a:schemeClr val="tx2"/>
              </a:solidFill>
            </a:endParaRPr>
          </a:p>
        </p:txBody>
      </p:sp>
    </p:spTree>
    <p:extLst>
      <p:ext uri="{BB962C8B-B14F-4D97-AF65-F5344CB8AC3E}">
        <p14:creationId xmlns:p14="http://schemas.microsoft.com/office/powerpoint/2010/main" val="3570395591"/>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E9BD7D5B-229E-12F9-AFE2-63C0E1E275C0}"/>
              </a:ext>
            </a:extLst>
          </p:cNvPr>
          <p:cNvSpPr>
            <a:spLocks noGrp="1"/>
          </p:cNvSpPr>
          <p:nvPr>
            <p:ph type="title"/>
          </p:nvPr>
        </p:nvSpPr>
        <p:spPr>
          <a:xfrm>
            <a:off x="1030288" y="609600"/>
            <a:ext cx="10131425" cy="1110343"/>
          </a:xfrm>
        </p:spPr>
        <p:txBody>
          <a:bodyPr>
            <a:normAutofit/>
          </a:bodyPr>
          <a:lstStyle/>
          <a:p>
            <a:pPr algn="ctr"/>
            <a:r>
              <a:rPr lang="en-US" dirty="0" err="1">
                <a:solidFill>
                  <a:schemeClr val="bg1"/>
                </a:solidFill>
              </a:rPr>
              <a:t>C</a:t>
            </a:r>
            <a:r>
              <a:rPr lang="en-US" cap="none" dirty="0" err="1">
                <a:solidFill>
                  <a:schemeClr val="bg1"/>
                </a:solidFill>
              </a:rPr>
              <a:t>ol</a:t>
            </a:r>
            <a:r>
              <a:rPr lang="en-US" dirty="0" err="1">
                <a:solidFill>
                  <a:schemeClr val="bg1"/>
                </a:solidFill>
              </a:rPr>
              <a:t>BERT</a:t>
            </a:r>
            <a:endParaRPr lang="en-US" dirty="0">
              <a:solidFill>
                <a:schemeClr val="bg1"/>
              </a:solidFill>
            </a:endParaRPr>
          </a:p>
        </p:txBody>
      </p:sp>
      <p:pic>
        <p:nvPicPr>
          <p:cNvPr id="8" name="Content Placeholder 7" descr="A diagram of a document&#10;&#10;Description automatically generated with medium confidence">
            <a:extLst>
              <a:ext uri="{FF2B5EF4-FFF2-40B4-BE49-F238E27FC236}">
                <a16:creationId xmlns:a16="http://schemas.microsoft.com/office/drawing/2014/main" id="{70AD7EB8-40CE-1CCE-F6CD-7E95FFA667D5}"/>
              </a:ext>
            </a:extLst>
          </p:cNvPr>
          <p:cNvPicPr>
            <a:picLocks noGrp="1" noChangeAspect="1"/>
          </p:cNvPicPr>
          <p:nvPr>
            <p:ph idx="1"/>
          </p:nvPr>
        </p:nvPicPr>
        <p:blipFill>
          <a:blip r:embed="rId3"/>
          <a:stretch>
            <a:fillRect/>
          </a:stretch>
        </p:blipFill>
        <p:spPr>
          <a:xfrm>
            <a:off x="1030288" y="2364582"/>
            <a:ext cx="4176464" cy="3198812"/>
          </a:xfrm>
        </p:spPr>
      </p:pic>
      <p:sp>
        <p:nvSpPr>
          <p:cNvPr id="5" name="Footer Placeholder 4">
            <a:extLst>
              <a:ext uri="{FF2B5EF4-FFF2-40B4-BE49-F238E27FC236}">
                <a16:creationId xmlns:a16="http://schemas.microsoft.com/office/drawing/2014/main" id="{47EA6194-D5C9-5166-D86B-F5AEA2218C3A}"/>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A1A3156C-A6D2-B71E-26BD-46F4CABAF2CF}"/>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13D050DC-F869-E440-649D-71907CBCE37E}"/>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49</a:t>
            </a:fld>
            <a:endParaRPr lang="en-US">
              <a:solidFill>
                <a:schemeClr val="tx2"/>
              </a:solidFill>
            </a:endParaRPr>
          </a:p>
        </p:txBody>
      </p:sp>
      <p:sp>
        <p:nvSpPr>
          <p:cNvPr id="9" name="TextBox 8">
            <a:extLst>
              <a:ext uri="{FF2B5EF4-FFF2-40B4-BE49-F238E27FC236}">
                <a16:creationId xmlns:a16="http://schemas.microsoft.com/office/drawing/2014/main" id="{AD8F4172-FFB2-4D49-A076-556D90613EF0}"/>
              </a:ext>
            </a:extLst>
          </p:cNvPr>
          <p:cNvSpPr txBox="1"/>
          <p:nvPr/>
        </p:nvSpPr>
        <p:spPr>
          <a:xfrm>
            <a:off x="5825765" y="2535810"/>
            <a:ext cx="5808128" cy="1754326"/>
          </a:xfrm>
          <a:prstGeom prst="rect">
            <a:avLst/>
          </a:prstGeom>
          <a:noFill/>
        </p:spPr>
        <p:txBody>
          <a:bodyPr wrap="none" rtlCol="0">
            <a:spAutoFit/>
          </a:bodyPr>
          <a:lstStyle/>
          <a:p>
            <a:r>
              <a:rPr lang="en-US" dirty="0"/>
              <a:t>Late Contextual Interactions </a:t>
            </a:r>
          </a:p>
          <a:p>
            <a:br>
              <a:rPr lang="en-US" dirty="0"/>
            </a:br>
            <a:r>
              <a:rPr lang="en-US" dirty="0"/>
              <a:t>Every query token interacts with every passage/document</a:t>
            </a:r>
          </a:p>
          <a:p>
            <a:r>
              <a:rPr lang="en-US" dirty="0"/>
              <a:t>Token</a:t>
            </a:r>
          </a:p>
          <a:p>
            <a:endParaRPr lang="en-US" dirty="0"/>
          </a:p>
          <a:p>
            <a:r>
              <a:rPr lang="en-US" dirty="0"/>
              <a:t>Have to save representation of every token in all documents</a:t>
            </a:r>
          </a:p>
        </p:txBody>
      </p:sp>
    </p:spTree>
    <p:extLst>
      <p:ext uri="{BB962C8B-B14F-4D97-AF65-F5344CB8AC3E}">
        <p14:creationId xmlns:p14="http://schemas.microsoft.com/office/powerpoint/2010/main" val="121487576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A1E03E99-730E-A936-AC88-DBC453977A97}"/>
              </a:ext>
            </a:extLst>
          </p:cNvPr>
          <p:cNvSpPr>
            <a:spLocks noGrp="1"/>
          </p:cNvSpPr>
          <p:nvPr>
            <p:ph type="title"/>
          </p:nvPr>
        </p:nvSpPr>
        <p:spPr>
          <a:xfrm>
            <a:off x="1030288" y="609600"/>
            <a:ext cx="10131425" cy="1110343"/>
          </a:xfrm>
        </p:spPr>
        <p:txBody>
          <a:bodyPr vert="horz" lIns="91440" tIns="45720" rIns="91440" bIns="45720" rtlCol="0" anchor="ctr">
            <a:normAutofit/>
          </a:bodyPr>
          <a:lstStyle/>
          <a:p>
            <a:pPr algn="ctr"/>
            <a:r>
              <a:rPr lang="en-US" dirty="0">
                <a:solidFill>
                  <a:schemeClr val="bg1"/>
                </a:solidFill>
              </a:rPr>
              <a:t>Motivation</a:t>
            </a:r>
          </a:p>
        </p:txBody>
      </p:sp>
      <p:sp>
        <p:nvSpPr>
          <p:cNvPr id="15" name="Content Placeholder 14">
            <a:extLst>
              <a:ext uri="{FF2B5EF4-FFF2-40B4-BE49-F238E27FC236}">
                <a16:creationId xmlns:a16="http://schemas.microsoft.com/office/drawing/2014/main" id="{D622C693-1ADE-4894-0979-B5C5B10731B0}"/>
              </a:ext>
            </a:extLst>
          </p:cNvPr>
          <p:cNvSpPr>
            <a:spLocks noGrp="1"/>
          </p:cNvSpPr>
          <p:nvPr>
            <p:ph idx="1"/>
          </p:nvPr>
        </p:nvSpPr>
        <p:spPr>
          <a:xfrm>
            <a:off x="685801" y="2592572"/>
            <a:ext cx="10820400" cy="3198627"/>
          </a:xfrm>
        </p:spPr>
        <p:txBody>
          <a:bodyPr vert="horz" lIns="91440" tIns="45720" rIns="91440" bIns="45720" rtlCol="0" anchor="ctr">
            <a:normAutofit/>
          </a:bodyPr>
          <a:lstStyle/>
          <a:p>
            <a:r>
              <a:rPr lang="en-US" dirty="0"/>
              <a:t>India is experiencing a major climate disaster in recent history</a:t>
            </a:r>
          </a:p>
          <a:p>
            <a:r>
              <a:rPr lang="en-US" dirty="0"/>
              <a:t>Record breaking heatwaves, rainfalls leading to flood and landslides have increased</a:t>
            </a:r>
          </a:p>
          <a:p>
            <a:r>
              <a:rPr lang="en-US" dirty="0"/>
              <a:t>Need to understand the role of climate change and how it affects Indians</a:t>
            </a:r>
          </a:p>
          <a:p>
            <a:r>
              <a:rPr lang="en-US" dirty="0"/>
              <a:t>Assume the information is uploaded to a common portal</a:t>
            </a:r>
          </a:p>
          <a:p>
            <a:r>
              <a:rPr lang="en-US" dirty="0"/>
              <a:t>Need to search for relevant information</a:t>
            </a:r>
          </a:p>
        </p:txBody>
      </p:sp>
      <p:sp>
        <p:nvSpPr>
          <p:cNvPr id="7" name="Footer Placeholder 6">
            <a:extLst>
              <a:ext uri="{FF2B5EF4-FFF2-40B4-BE49-F238E27FC236}">
                <a16:creationId xmlns:a16="http://schemas.microsoft.com/office/drawing/2014/main" id="{35808FA7-B4D9-E047-ACD9-8377A49F92EE}"/>
              </a:ext>
            </a:extLst>
          </p:cNvPr>
          <p:cNvSpPr>
            <a:spLocks noGrp="1"/>
          </p:cNvSpPr>
          <p:nvPr>
            <p:ph type="ftr" sz="quarter" idx="11"/>
          </p:nvPr>
        </p:nvSpPr>
        <p:spPr>
          <a:xfrm>
            <a:off x="685800" y="5870575"/>
            <a:ext cx="7827659" cy="377825"/>
          </a:xfrm>
        </p:spPr>
        <p:txBody>
          <a:bodyPr vert="horz" lIns="91440" tIns="45720" rIns="91440" bIns="45720" rtlCol="0" anchor="ctr">
            <a:normAutofit/>
          </a:bodyPr>
          <a:lstStyle/>
          <a:p>
            <a:pPr>
              <a:spcAft>
                <a:spcPts val="600"/>
              </a:spcAft>
            </a:pPr>
            <a:r>
              <a:rPr lang="en-US" dirty="0">
                <a:solidFill>
                  <a:schemeClr val="tx2"/>
                </a:solidFill>
              </a:rPr>
              <a:t>Information Retrieval</a:t>
            </a:r>
          </a:p>
        </p:txBody>
      </p:sp>
      <p:sp>
        <p:nvSpPr>
          <p:cNvPr id="6" name="Date Placeholder 5">
            <a:extLst>
              <a:ext uri="{FF2B5EF4-FFF2-40B4-BE49-F238E27FC236}">
                <a16:creationId xmlns:a16="http://schemas.microsoft.com/office/drawing/2014/main" id="{8DAE4CF9-5C5C-7197-D9DC-40B677BB5A17}"/>
              </a:ext>
            </a:extLst>
          </p:cNvPr>
          <p:cNvSpPr>
            <a:spLocks noGrp="1"/>
          </p:cNvSpPr>
          <p:nvPr>
            <p:ph type="dt" sz="half" idx="10"/>
          </p:nvPr>
        </p:nvSpPr>
        <p:spPr>
          <a:xfrm>
            <a:off x="8589660" y="5870575"/>
            <a:ext cx="2227566" cy="377825"/>
          </a:xfrm>
        </p:spPr>
        <p:txBody>
          <a:bodyPr vert="horz" lIns="91440" tIns="45720" rIns="91440" bIns="45720" rtlCol="0" anchor="ctr">
            <a:normAutofit/>
          </a:bodyPr>
          <a:lstStyle/>
          <a:p>
            <a:pPr>
              <a:spcAft>
                <a:spcPts val="600"/>
              </a:spcAft>
            </a:pPr>
            <a:fld id="{4489E401-9376-964A-8F3E-ACADFB352CE9}" type="datetime1">
              <a:rPr lang="en-US">
                <a:solidFill>
                  <a:schemeClr val="tx2"/>
                </a:solidFill>
              </a:rPr>
              <a:pPr>
                <a:spcAft>
                  <a:spcPts val="600"/>
                </a:spcAft>
              </a:pPr>
              <a:t>8/19/24</a:t>
            </a:fld>
            <a:endParaRPr lang="en-US">
              <a:solidFill>
                <a:schemeClr val="tx2"/>
              </a:solidFill>
            </a:endParaRPr>
          </a:p>
        </p:txBody>
      </p:sp>
      <p:sp>
        <p:nvSpPr>
          <p:cNvPr id="9" name="Slide Number Placeholder 8">
            <a:extLst>
              <a:ext uri="{FF2B5EF4-FFF2-40B4-BE49-F238E27FC236}">
                <a16:creationId xmlns:a16="http://schemas.microsoft.com/office/drawing/2014/main" id="{2588EDA5-FFD5-A9CC-8181-DA28715BD151}"/>
              </a:ext>
            </a:extLst>
          </p:cNvPr>
          <p:cNvSpPr>
            <a:spLocks noGrp="1"/>
          </p:cNvSpPr>
          <p:nvPr>
            <p:ph type="sldNum" sz="quarter" idx="12"/>
          </p:nvPr>
        </p:nvSpPr>
        <p:spPr>
          <a:xfrm>
            <a:off x="10955034" y="5870575"/>
            <a:ext cx="551167" cy="377825"/>
          </a:xfrm>
        </p:spPr>
        <p:txBody>
          <a:bodyPr vert="horz" lIns="91440" tIns="45720" rIns="91440" bIns="45720" rtlCol="0" anchor="ctr">
            <a:normAutofit/>
          </a:bodyPr>
          <a:lstStyle/>
          <a:p>
            <a:pPr>
              <a:spcAft>
                <a:spcPts val="600"/>
              </a:spcAft>
            </a:pPr>
            <a:fld id="{D57F1E4F-1CFF-5643-939E-217C01CDF565}" type="slidenum">
              <a:rPr lang="en-US" b="0" i="0" kern="1200">
                <a:solidFill>
                  <a:schemeClr val="tx2"/>
                </a:solidFill>
                <a:effectLst/>
                <a:latin typeface="+mn-lt"/>
                <a:ea typeface="+mn-ea"/>
                <a:cs typeface="+mn-cs"/>
              </a:rPr>
              <a:pPr>
                <a:spcAft>
                  <a:spcPts val="600"/>
                </a:spcAft>
              </a:pPr>
              <a:t>5</a:t>
            </a:fld>
            <a:endParaRPr lang="en-US" b="0" i="0" kern="1200">
              <a:solidFill>
                <a:schemeClr val="tx2"/>
              </a:solidFill>
              <a:effectLst/>
              <a:latin typeface="+mn-lt"/>
              <a:ea typeface="+mn-ea"/>
              <a:cs typeface="+mn-cs"/>
            </a:endParaRPr>
          </a:p>
        </p:txBody>
      </p:sp>
    </p:spTree>
    <p:extLst>
      <p:ext uri="{BB962C8B-B14F-4D97-AF65-F5344CB8AC3E}">
        <p14:creationId xmlns:p14="http://schemas.microsoft.com/office/powerpoint/2010/main" val="67370634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3C33D05-6386-D822-E41B-6DE726275800}"/>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Training</a:t>
            </a:r>
          </a:p>
        </p:txBody>
      </p:sp>
      <p:sp>
        <p:nvSpPr>
          <p:cNvPr id="5" name="Footer Placeholder 4">
            <a:extLst>
              <a:ext uri="{FF2B5EF4-FFF2-40B4-BE49-F238E27FC236}">
                <a16:creationId xmlns:a16="http://schemas.microsoft.com/office/drawing/2014/main" id="{D58A2E3F-1EAB-1887-704B-C46FDAF835E2}"/>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933901F-BE8A-A555-B02A-A01B47F6BB5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C76FF93-ECDD-9477-EBEB-2878643C6EF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50</a:t>
            </a:fld>
            <a:endParaRPr lang="en-US">
              <a:solidFill>
                <a:schemeClr val="tx2"/>
              </a:solidFill>
            </a:endParaRPr>
          </a:p>
        </p:txBody>
      </p:sp>
      <p:graphicFrame>
        <p:nvGraphicFramePr>
          <p:cNvPr id="8" name="Diagram 7">
            <a:extLst>
              <a:ext uri="{FF2B5EF4-FFF2-40B4-BE49-F238E27FC236}">
                <a16:creationId xmlns:a16="http://schemas.microsoft.com/office/drawing/2014/main" id="{FA0D349A-BD36-5BE7-0CA4-70F4D18F50F9}"/>
              </a:ext>
            </a:extLst>
          </p:cNvPr>
          <p:cNvGraphicFramePr/>
          <p:nvPr>
            <p:extLst>
              <p:ext uri="{D42A27DB-BD31-4B8C-83A1-F6EECF244321}">
                <p14:modId xmlns:p14="http://schemas.microsoft.com/office/powerpoint/2010/main" val="2921802384"/>
              </p:ext>
            </p:extLst>
          </p:nvPr>
        </p:nvGraphicFramePr>
        <p:xfrm>
          <a:off x="3829269" y="2292464"/>
          <a:ext cx="6859752" cy="3867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3533889"/>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372D067C-ACE4-2CB8-431E-16257E045B5B}"/>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Unsupervised Pre-training</a:t>
            </a:r>
          </a:p>
        </p:txBody>
      </p:sp>
      <p:sp>
        <p:nvSpPr>
          <p:cNvPr id="5" name="Footer Placeholder 4">
            <a:extLst>
              <a:ext uri="{FF2B5EF4-FFF2-40B4-BE49-F238E27FC236}">
                <a16:creationId xmlns:a16="http://schemas.microsoft.com/office/drawing/2014/main" id="{D3962461-8692-CA6C-705A-75423B929FDD}"/>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A4A56B10-B557-B7AA-7ACC-00649AFA622F}"/>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A3FE9B68-2CAC-2187-9913-31715E14E135}"/>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51</a:t>
            </a:fld>
            <a:endParaRPr lang="en-US">
              <a:solidFill>
                <a:schemeClr val="tx2"/>
              </a:solidFill>
            </a:endParaRPr>
          </a:p>
        </p:txBody>
      </p:sp>
      <p:pic>
        <p:nvPicPr>
          <p:cNvPr id="10" name="Content Placeholder 9" descr="A screenshot of a computer&#10;&#10;Description automatically generated">
            <a:extLst>
              <a:ext uri="{FF2B5EF4-FFF2-40B4-BE49-F238E27FC236}">
                <a16:creationId xmlns:a16="http://schemas.microsoft.com/office/drawing/2014/main" id="{F29B6A49-40A0-7A87-9CFF-B2DE3F20FF58}"/>
              </a:ext>
            </a:extLst>
          </p:cNvPr>
          <p:cNvPicPr>
            <a:picLocks noGrp="1" noChangeAspect="1"/>
          </p:cNvPicPr>
          <p:nvPr>
            <p:ph idx="1"/>
          </p:nvPr>
        </p:nvPicPr>
        <p:blipFill>
          <a:blip r:embed="rId3"/>
          <a:stretch>
            <a:fillRect/>
          </a:stretch>
        </p:blipFill>
        <p:spPr>
          <a:xfrm>
            <a:off x="1877014" y="2329542"/>
            <a:ext cx="6108733" cy="3649662"/>
          </a:xfrm>
        </p:spPr>
      </p:pic>
      <p:sp>
        <p:nvSpPr>
          <p:cNvPr id="14" name="TextBox 13">
            <a:extLst>
              <a:ext uri="{FF2B5EF4-FFF2-40B4-BE49-F238E27FC236}">
                <a16:creationId xmlns:a16="http://schemas.microsoft.com/office/drawing/2014/main" id="{56BEFE17-7725-38A1-01C9-42106F37FDE3}"/>
              </a:ext>
            </a:extLst>
          </p:cNvPr>
          <p:cNvSpPr txBox="1"/>
          <p:nvPr/>
        </p:nvSpPr>
        <p:spPr>
          <a:xfrm>
            <a:off x="8135333" y="3110845"/>
            <a:ext cx="2819702" cy="923330"/>
          </a:xfrm>
          <a:prstGeom prst="rect">
            <a:avLst/>
          </a:prstGeom>
          <a:noFill/>
        </p:spPr>
        <p:txBody>
          <a:bodyPr wrap="square" rtlCol="0">
            <a:spAutoFit/>
          </a:bodyPr>
          <a:lstStyle/>
          <a:p>
            <a:r>
              <a:rPr lang="en-US" dirty="0"/>
              <a:t>Pre-training Tasks for Embedding-based Large-scale Retrieval. ICLR 2020</a:t>
            </a:r>
          </a:p>
        </p:txBody>
      </p:sp>
    </p:spTree>
    <p:extLst>
      <p:ext uri="{BB962C8B-B14F-4D97-AF65-F5344CB8AC3E}">
        <p14:creationId xmlns:p14="http://schemas.microsoft.com/office/powerpoint/2010/main" val="2310083032"/>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4EBCB195-1EC9-A68C-E9DB-616515D2E829}"/>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Supervised Fine-Tuning</a:t>
            </a:r>
          </a:p>
        </p:txBody>
      </p:sp>
      <p:sp>
        <p:nvSpPr>
          <p:cNvPr id="3" name="Content Placeholder 2">
            <a:extLst>
              <a:ext uri="{FF2B5EF4-FFF2-40B4-BE49-F238E27FC236}">
                <a16:creationId xmlns:a16="http://schemas.microsoft.com/office/drawing/2014/main" id="{972A95E5-A904-420C-B57D-34E30765ADBE}"/>
              </a:ext>
            </a:extLst>
          </p:cNvPr>
          <p:cNvSpPr>
            <a:spLocks noGrp="1"/>
          </p:cNvSpPr>
          <p:nvPr>
            <p:ph idx="1"/>
          </p:nvPr>
        </p:nvSpPr>
        <p:spPr>
          <a:xfrm>
            <a:off x="685801" y="2592572"/>
            <a:ext cx="10820400" cy="3198627"/>
          </a:xfrm>
        </p:spPr>
        <p:txBody>
          <a:bodyPr>
            <a:normAutofit/>
          </a:bodyPr>
          <a:lstStyle/>
          <a:p>
            <a:r>
              <a:rPr lang="en-US" dirty="0"/>
              <a:t>Stage 1:</a:t>
            </a:r>
          </a:p>
          <a:p>
            <a:pPr lvl="1"/>
            <a:r>
              <a:rPr lang="en-US" dirty="0"/>
              <a:t>Use In-batch negatives with/without hard negatives mined from BM25</a:t>
            </a:r>
          </a:p>
          <a:p>
            <a:r>
              <a:rPr lang="en-US" dirty="0"/>
              <a:t>Stage 2:</a:t>
            </a:r>
          </a:p>
          <a:p>
            <a:pPr lvl="1"/>
            <a:r>
              <a:rPr lang="en-US" dirty="0"/>
              <a:t>Use Stage-1 model to mine hard negatives and fine-tune a stage 2 model</a:t>
            </a:r>
          </a:p>
          <a:p>
            <a:r>
              <a:rPr lang="en-US" dirty="0"/>
              <a:t>Stage 3:</a:t>
            </a:r>
          </a:p>
          <a:p>
            <a:pPr lvl="1"/>
            <a:r>
              <a:rPr lang="en-US" dirty="0"/>
              <a:t>Use knowledge distillation</a:t>
            </a:r>
          </a:p>
        </p:txBody>
      </p:sp>
      <p:sp>
        <p:nvSpPr>
          <p:cNvPr id="5" name="Footer Placeholder 4">
            <a:extLst>
              <a:ext uri="{FF2B5EF4-FFF2-40B4-BE49-F238E27FC236}">
                <a16:creationId xmlns:a16="http://schemas.microsoft.com/office/drawing/2014/main" id="{0130B77D-81B6-C1B8-3619-B9D4D1F622B6}"/>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6377784C-D492-3673-9D81-1D34A57AB6F1}"/>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65049E88-066B-1E7B-D23B-7D15FAD66A40}"/>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52</a:t>
            </a:fld>
            <a:endParaRPr lang="en-US">
              <a:solidFill>
                <a:schemeClr val="tx2"/>
              </a:solidFill>
            </a:endParaRPr>
          </a:p>
        </p:txBody>
      </p:sp>
    </p:spTree>
    <p:extLst>
      <p:ext uri="{BB962C8B-B14F-4D97-AF65-F5344CB8AC3E}">
        <p14:creationId xmlns:p14="http://schemas.microsoft.com/office/powerpoint/2010/main" val="1914876438"/>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8D6572-449A-015A-3CA6-C06C0CFDA05D}"/>
              </a:ext>
            </a:extLst>
          </p:cNvPr>
          <p:cNvSpPr>
            <a:spLocks noGrp="1"/>
          </p:cNvSpPr>
          <p:nvPr>
            <p:ph type="title"/>
          </p:nvPr>
        </p:nvSpPr>
        <p:spPr/>
        <p:txBody>
          <a:bodyPr/>
          <a:lstStyle/>
          <a:p>
            <a:r>
              <a:rPr lang="en-US" dirty="0"/>
              <a:t>LLMs</a:t>
            </a:r>
          </a:p>
        </p:txBody>
      </p:sp>
      <p:sp>
        <p:nvSpPr>
          <p:cNvPr id="8" name="Text Placeholder 7">
            <a:extLst>
              <a:ext uri="{FF2B5EF4-FFF2-40B4-BE49-F238E27FC236}">
                <a16:creationId xmlns:a16="http://schemas.microsoft.com/office/drawing/2014/main" id="{65F67BDF-2FF0-DB7B-5C6D-F5EDA7F5BF7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44501BC-90AA-A8DB-0092-BD67D77BB62A}"/>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F4537102-BB6A-B919-5966-F7207BAC8D07}"/>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3F2BBFED-C56D-9984-6434-B9A84FB36838}"/>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2434443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7" name="Title 6">
            <a:extLst>
              <a:ext uri="{FF2B5EF4-FFF2-40B4-BE49-F238E27FC236}">
                <a16:creationId xmlns:a16="http://schemas.microsoft.com/office/drawing/2014/main" id="{3E6652BF-EB47-4B5D-5015-AA5AF6E3E5F5}"/>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LLM</a:t>
            </a:r>
            <a:r>
              <a:rPr lang="en-US" cap="none" dirty="0">
                <a:solidFill>
                  <a:schemeClr val="bg1"/>
                </a:solidFill>
              </a:rPr>
              <a:t>s</a:t>
            </a:r>
            <a:r>
              <a:rPr lang="en-US" dirty="0">
                <a:solidFill>
                  <a:schemeClr val="bg1"/>
                </a:solidFill>
              </a:rPr>
              <a:t> for IR</a:t>
            </a:r>
          </a:p>
        </p:txBody>
      </p:sp>
      <p:sp>
        <p:nvSpPr>
          <p:cNvPr id="5" name="Footer Placeholder 4">
            <a:extLst>
              <a:ext uri="{FF2B5EF4-FFF2-40B4-BE49-F238E27FC236}">
                <a16:creationId xmlns:a16="http://schemas.microsoft.com/office/drawing/2014/main" id="{0B3DAE05-E7C0-CFD8-FFD5-0FB75A1C518A}"/>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3AF9E1D-B73D-AD42-53D9-1A00845738A6}"/>
              </a:ext>
            </a:extLst>
          </p:cNvPr>
          <p:cNvSpPr>
            <a:spLocks noGrp="1"/>
          </p:cNvSpPr>
          <p:nvPr>
            <p:ph type="dt" sz="half" idx="10"/>
          </p:nvPr>
        </p:nvSpPr>
        <p:spPr>
          <a:xfrm>
            <a:off x="8589660" y="5870575"/>
            <a:ext cx="2227566" cy="377825"/>
          </a:xfrm>
        </p:spPr>
        <p:txBody>
          <a:bodyPr>
            <a:normAutofit/>
          </a:bodyPr>
          <a:lstStyle/>
          <a:p>
            <a:pPr>
              <a:spcAft>
                <a:spcPts val="600"/>
              </a:spcAft>
            </a:pPr>
            <a:fld id="{720ED921-95F3-9447-AB57-AB00F60BFBCF}"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4D311EA-B3FF-16A7-986A-FC2B8CC88240}"/>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54</a:t>
            </a:fld>
            <a:endParaRPr lang="en-US">
              <a:solidFill>
                <a:schemeClr val="tx2"/>
              </a:solidFill>
            </a:endParaRPr>
          </a:p>
        </p:txBody>
      </p:sp>
      <p:pic>
        <p:nvPicPr>
          <p:cNvPr id="16" name="Content Placeholder 15" descr="A toy story character next to a toy&#10;&#10;Description automatically generated">
            <a:extLst>
              <a:ext uri="{FF2B5EF4-FFF2-40B4-BE49-F238E27FC236}">
                <a16:creationId xmlns:a16="http://schemas.microsoft.com/office/drawing/2014/main" id="{E4D1625D-8589-6742-C36B-57C8BA77678F}"/>
              </a:ext>
            </a:extLst>
          </p:cNvPr>
          <p:cNvPicPr>
            <a:picLocks noGrp="1" noChangeAspect="1"/>
          </p:cNvPicPr>
          <p:nvPr>
            <p:ph idx="1"/>
          </p:nvPr>
        </p:nvPicPr>
        <p:blipFill>
          <a:blip r:embed="rId3"/>
          <a:stretch>
            <a:fillRect/>
          </a:stretch>
        </p:blipFill>
        <p:spPr>
          <a:xfrm>
            <a:off x="3491355" y="2329542"/>
            <a:ext cx="5365003" cy="3649662"/>
          </a:xfrm>
        </p:spPr>
      </p:pic>
    </p:spTree>
    <p:extLst>
      <p:ext uri="{BB962C8B-B14F-4D97-AF65-F5344CB8AC3E}">
        <p14:creationId xmlns:p14="http://schemas.microsoft.com/office/powerpoint/2010/main" val="135872565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9"/>
          <p:cNvPicPr preferRelativeResize="0"/>
          <p:nvPr/>
        </p:nvPicPr>
        <p:blipFill rotWithShape="1">
          <a:blip r:embed="rId3">
            <a:alphaModFix/>
          </a:blip>
          <a:srcRect t="6984" b="42292"/>
          <a:stretch/>
        </p:blipFill>
        <p:spPr>
          <a:xfrm>
            <a:off x="71500" y="109734"/>
            <a:ext cx="8070301" cy="3225999"/>
          </a:xfrm>
          <a:prstGeom prst="rect">
            <a:avLst/>
          </a:prstGeom>
          <a:noFill/>
          <a:ln>
            <a:noFill/>
          </a:ln>
          <a:effectLst>
            <a:outerShdw blurRad="57150" dist="19050" dir="5400000" algn="bl" rotWithShape="0">
              <a:srgbClr val="000000">
                <a:alpha val="50000"/>
              </a:srgbClr>
            </a:outerShdw>
          </a:effectLst>
        </p:spPr>
      </p:pic>
      <p:pic>
        <p:nvPicPr>
          <p:cNvPr id="499" name="Google Shape;499;p59"/>
          <p:cNvPicPr preferRelativeResize="0"/>
          <p:nvPr/>
        </p:nvPicPr>
        <p:blipFill rotWithShape="1">
          <a:blip r:embed="rId4">
            <a:alphaModFix/>
          </a:blip>
          <a:srcRect t="10031"/>
          <a:stretch/>
        </p:blipFill>
        <p:spPr>
          <a:xfrm>
            <a:off x="236101" y="3198401"/>
            <a:ext cx="3953732" cy="2803335"/>
          </a:xfrm>
          <a:prstGeom prst="rect">
            <a:avLst/>
          </a:prstGeom>
          <a:noFill/>
          <a:ln>
            <a:noFill/>
          </a:ln>
          <a:effectLst>
            <a:outerShdw blurRad="57150" dist="19050" dir="5400000" algn="bl" rotWithShape="0">
              <a:srgbClr val="000000">
                <a:alpha val="50000"/>
              </a:srgbClr>
            </a:outerShdw>
          </a:effectLst>
        </p:spPr>
      </p:pic>
      <p:pic>
        <p:nvPicPr>
          <p:cNvPr id="500" name="Google Shape;500;p59"/>
          <p:cNvPicPr preferRelativeResize="0"/>
          <p:nvPr/>
        </p:nvPicPr>
        <p:blipFill>
          <a:blip r:embed="rId5">
            <a:alphaModFix/>
          </a:blip>
          <a:stretch>
            <a:fillRect/>
          </a:stretch>
        </p:blipFill>
        <p:spPr>
          <a:xfrm>
            <a:off x="7586119" y="313132"/>
            <a:ext cx="3786324" cy="3115869"/>
          </a:xfrm>
          <a:prstGeom prst="rect">
            <a:avLst/>
          </a:prstGeom>
          <a:noFill/>
          <a:ln>
            <a:noFill/>
          </a:ln>
          <a:effectLst>
            <a:outerShdw blurRad="57150" dist="19050" dir="5400000" algn="bl" rotWithShape="0">
              <a:srgbClr val="000000">
                <a:alpha val="50000"/>
              </a:srgbClr>
            </a:outerShdw>
          </a:effectLst>
        </p:spPr>
      </p:pic>
      <p:pic>
        <p:nvPicPr>
          <p:cNvPr id="501" name="Google Shape;501;p59"/>
          <p:cNvPicPr preferRelativeResize="0"/>
          <p:nvPr/>
        </p:nvPicPr>
        <p:blipFill>
          <a:blip r:embed="rId6">
            <a:alphaModFix/>
          </a:blip>
          <a:stretch>
            <a:fillRect/>
          </a:stretch>
        </p:blipFill>
        <p:spPr>
          <a:xfrm>
            <a:off x="3888286" y="3522269"/>
            <a:ext cx="4560145" cy="2803332"/>
          </a:xfrm>
          <a:prstGeom prst="rect">
            <a:avLst/>
          </a:prstGeom>
          <a:noFill/>
          <a:ln>
            <a:noFill/>
          </a:ln>
          <a:effectLst>
            <a:outerShdw blurRad="57150" dist="19050" dir="5400000" algn="bl" rotWithShape="0">
              <a:srgbClr val="000000">
                <a:alpha val="50000"/>
              </a:srgbClr>
            </a:outerShdw>
          </a:effectLst>
        </p:spPr>
      </p:pic>
      <p:pic>
        <p:nvPicPr>
          <p:cNvPr id="502" name="Google Shape;502;p59"/>
          <p:cNvPicPr preferRelativeResize="0"/>
          <p:nvPr/>
        </p:nvPicPr>
        <p:blipFill rotWithShape="1">
          <a:blip r:embed="rId7">
            <a:alphaModFix/>
          </a:blip>
          <a:srcRect l="8140" r="33039" b="46802"/>
          <a:stretch/>
        </p:blipFill>
        <p:spPr>
          <a:xfrm>
            <a:off x="7428600" y="3752700"/>
            <a:ext cx="4459533" cy="2479467"/>
          </a:xfrm>
          <a:prstGeom prst="rect">
            <a:avLst/>
          </a:prstGeom>
          <a:noFill/>
          <a:ln>
            <a:noFill/>
          </a:ln>
          <a:effectLst>
            <a:outerShdw blurRad="57150" dist="19050" dir="5400000" algn="bl" rotWithShape="0">
              <a:srgbClr val="000000">
                <a:alpha val="50000"/>
              </a:srgbClr>
            </a:outerShdw>
          </a:effectLst>
        </p:spPr>
      </p:pic>
      <p:sp>
        <p:nvSpPr>
          <p:cNvPr id="3" name="Date Placeholder 2">
            <a:extLst>
              <a:ext uri="{FF2B5EF4-FFF2-40B4-BE49-F238E27FC236}">
                <a16:creationId xmlns:a16="http://schemas.microsoft.com/office/drawing/2014/main" id="{B0E21141-BE6F-4F87-7F08-6222257C3F12}"/>
              </a:ext>
            </a:extLst>
          </p:cNvPr>
          <p:cNvSpPr>
            <a:spLocks noGrp="1"/>
          </p:cNvSpPr>
          <p:nvPr>
            <p:ph type="dt" sz="half" idx="10"/>
          </p:nvPr>
        </p:nvSpPr>
        <p:spPr/>
        <p:txBody>
          <a:bodyPr/>
          <a:lstStyle/>
          <a:p>
            <a:fld id="{BB588D2E-4210-3547-906D-181129D1642B}" type="datetime1">
              <a:rPr lang="en-IN" smtClean="0"/>
              <a:t>19/08/24</a:t>
            </a:fld>
            <a:endParaRPr lang="en-US" dirty="0"/>
          </a:p>
        </p:txBody>
      </p:sp>
      <p:sp>
        <p:nvSpPr>
          <p:cNvPr id="4" name="Slide Number Placeholder 3">
            <a:extLst>
              <a:ext uri="{FF2B5EF4-FFF2-40B4-BE49-F238E27FC236}">
                <a16:creationId xmlns:a16="http://schemas.microsoft.com/office/drawing/2014/main" id="{4E8D2C67-9C17-5A63-F809-6DC11ED087CF}"/>
              </a:ext>
            </a:extLst>
          </p:cNvPr>
          <p:cNvSpPr>
            <a:spLocks noGrp="1"/>
          </p:cNvSpPr>
          <p:nvPr>
            <p:ph type="sldNum" sz="quarter" idx="12"/>
          </p:nvPr>
        </p:nvSpPr>
        <p:spPr/>
        <p:txBody>
          <a:bodyPr/>
          <a:lstStyle/>
          <a:p>
            <a:fld id="{00000000-1234-1234-1234-123412341234}" type="slidenum">
              <a:rPr lang="en-GB" smtClean="0"/>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4B9590EA-3E25-55DB-8474-48A804A7CC82}"/>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LLM</a:t>
            </a:r>
            <a:r>
              <a:rPr lang="en-US" cap="none">
                <a:solidFill>
                  <a:schemeClr val="bg1"/>
                </a:solidFill>
              </a:rPr>
              <a:t>s</a:t>
            </a:r>
            <a:endParaRPr lang="en-US">
              <a:solidFill>
                <a:schemeClr val="bg1"/>
              </a:solidFill>
            </a:endParaRPr>
          </a:p>
        </p:txBody>
      </p:sp>
      <p:sp>
        <p:nvSpPr>
          <p:cNvPr id="3" name="Content Placeholder 2">
            <a:extLst>
              <a:ext uri="{FF2B5EF4-FFF2-40B4-BE49-F238E27FC236}">
                <a16:creationId xmlns:a16="http://schemas.microsoft.com/office/drawing/2014/main" id="{D1A3CA4C-08CA-856C-B8CB-17ED4FD511B8}"/>
              </a:ext>
            </a:extLst>
          </p:cNvPr>
          <p:cNvSpPr>
            <a:spLocks noGrp="1"/>
          </p:cNvSpPr>
          <p:nvPr>
            <p:ph idx="1"/>
          </p:nvPr>
        </p:nvSpPr>
        <p:spPr>
          <a:xfrm>
            <a:off x="685801" y="2592572"/>
            <a:ext cx="4725186" cy="3198627"/>
          </a:xfrm>
        </p:spPr>
        <p:txBody>
          <a:bodyPr>
            <a:normAutofit/>
          </a:bodyPr>
          <a:lstStyle/>
          <a:p>
            <a:r>
              <a:rPr lang="en-US" dirty="0"/>
              <a:t>Transformer networks with billions of parameters trained on trillions of tokens exhibit emergence properties</a:t>
            </a:r>
          </a:p>
          <a:p>
            <a:r>
              <a:rPr lang="en-US" dirty="0"/>
              <a:t>Emergence Properties:</a:t>
            </a:r>
          </a:p>
          <a:p>
            <a:pPr lvl="1"/>
            <a:r>
              <a:rPr lang="en-US" dirty="0"/>
              <a:t>Ability to perform a task with no or few demonstrations</a:t>
            </a:r>
          </a:p>
        </p:txBody>
      </p:sp>
      <p:sp>
        <p:nvSpPr>
          <p:cNvPr id="5" name="Footer Placeholder 4">
            <a:extLst>
              <a:ext uri="{FF2B5EF4-FFF2-40B4-BE49-F238E27FC236}">
                <a16:creationId xmlns:a16="http://schemas.microsoft.com/office/drawing/2014/main" id="{8B11C88E-8097-D26F-8020-735D8304E47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5EEE3632-B57E-1D37-77B7-68C88C650ACC}"/>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3D84B411-2953-9D9A-7A24-F683E7908A78}"/>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56</a:t>
            </a:fld>
            <a:endParaRPr lang="en-US">
              <a:solidFill>
                <a:schemeClr val="tx2"/>
              </a:solidFill>
            </a:endParaRPr>
          </a:p>
        </p:txBody>
      </p:sp>
      <p:pic>
        <p:nvPicPr>
          <p:cNvPr id="7" name="Content Placeholder 16" descr="A diagram of a software structure&#10;&#10;Description automatically generated with medium confidence">
            <a:extLst>
              <a:ext uri="{FF2B5EF4-FFF2-40B4-BE49-F238E27FC236}">
                <a16:creationId xmlns:a16="http://schemas.microsoft.com/office/drawing/2014/main" id="{37DB8C65-F473-85EF-D2FF-12C9EC400A96}"/>
              </a:ext>
            </a:extLst>
          </p:cNvPr>
          <p:cNvPicPr>
            <a:picLocks noChangeAspect="1"/>
          </p:cNvPicPr>
          <p:nvPr/>
        </p:nvPicPr>
        <p:blipFill>
          <a:blip r:embed="rId3"/>
          <a:stretch>
            <a:fillRect/>
          </a:stretch>
        </p:blipFill>
        <p:spPr>
          <a:xfrm>
            <a:off x="6211562" y="2661453"/>
            <a:ext cx="5214102" cy="2819538"/>
          </a:xfrm>
          <a:prstGeom prst="rect">
            <a:avLst/>
          </a:prstGeom>
        </p:spPr>
      </p:pic>
      <p:sp>
        <p:nvSpPr>
          <p:cNvPr id="8" name="TextBox 7">
            <a:extLst>
              <a:ext uri="{FF2B5EF4-FFF2-40B4-BE49-F238E27FC236}">
                <a16:creationId xmlns:a16="http://schemas.microsoft.com/office/drawing/2014/main" id="{E2B410F4-E286-9FA1-AFBB-588A37E3DB51}"/>
              </a:ext>
            </a:extLst>
          </p:cNvPr>
          <p:cNvSpPr txBox="1"/>
          <p:nvPr/>
        </p:nvSpPr>
        <p:spPr>
          <a:xfrm>
            <a:off x="6096000" y="5560367"/>
            <a:ext cx="3991798" cy="230832"/>
          </a:xfrm>
          <a:prstGeom prst="rect">
            <a:avLst/>
          </a:prstGeom>
          <a:noFill/>
        </p:spPr>
        <p:txBody>
          <a:bodyPr wrap="none" rtlCol="0">
            <a:spAutoFit/>
          </a:bodyPr>
          <a:lstStyle/>
          <a:p>
            <a:r>
              <a:rPr lang="en-US" sz="900" dirty="0"/>
              <a:t>https://</a:t>
            </a:r>
            <a:r>
              <a:rPr lang="en-US" sz="900" dirty="0" err="1"/>
              <a:t>x.com</a:t>
            </a:r>
            <a:r>
              <a:rPr lang="en-US" sz="900" dirty="0"/>
              <a:t>/</a:t>
            </a:r>
            <a:r>
              <a:rPr lang="en-US" sz="900" dirty="0" err="1"/>
              <a:t>cwolferesearch</a:t>
            </a:r>
            <a:r>
              <a:rPr lang="en-US" sz="900" dirty="0"/>
              <a:t>/status/1640446111348555776/photo/1</a:t>
            </a:r>
          </a:p>
        </p:txBody>
      </p:sp>
    </p:spTree>
    <p:extLst>
      <p:ext uri="{BB962C8B-B14F-4D97-AF65-F5344CB8AC3E}">
        <p14:creationId xmlns:p14="http://schemas.microsoft.com/office/powerpoint/2010/main" val="244906444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D08A7AE-6D1A-BF74-8450-092A7A8E6046}"/>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LLM</a:t>
            </a:r>
            <a:r>
              <a:rPr lang="en-US" cap="none" dirty="0">
                <a:solidFill>
                  <a:schemeClr val="bg1"/>
                </a:solidFill>
              </a:rPr>
              <a:t>s for IR</a:t>
            </a:r>
            <a:endParaRPr lang="en-US" dirty="0">
              <a:solidFill>
                <a:schemeClr val="bg1"/>
              </a:solidFill>
            </a:endParaRPr>
          </a:p>
        </p:txBody>
      </p:sp>
      <p:sp>
        <p:nvSpPr>
          <p:cNvPr id="3" name="Content Placeholder 2">
            <a:extLst>
              <a:ext uri="{FF2B5EF4-FFF2-40B4-BE49-F238E27FC236}">
                <a16:creationId xmlns:a16="http://schemas.microsoft.com/office/drawing/2014/main" id="{FE1CDB11-C607-A34E-EACD-14DA8D14BF4C}"/>
              </a:ext>
            </a:extLst>
          </p:cNvPr>
          <p:cNvSpPr>
            <a:spLocks noGrp="1"/>
          </p:cNvSpPr>
          <p:nvPr>
            <p:ph idx="1"/>
          </p:nvPr>
        </p:nvSpPr>
        <p:spPr>
          <a:xfrm>
            <a:off x="685801" y="2592572"/>
            <a:ext cx="10820400" cy="3198627"/>
          </a:xfrm>
        </p:spPr>
        <p:txBody>
          <a:bodyPr>
            <a:normAutofit/>
          </a:bodyPr>
          <a:lstStyle/>
          <a:p>
            <a:r>
              <a:rPr lang="en-US" dirty="0"/>
              <a:t>Can we use LLMs for Information Retrieval?</a:t>
            </a:r>
          </a:p>
          <a:p>
            <a:r>
              <a:rPr lang="en-US" dirty="0"/>
              <a:t>LLM2Vec</a:t>
            </a:r>
          </a:p>
          <a:p>
            <a:pPr lvl="1"/>
            <a:r>
              <a:rPr lang="en-US" dirty="0"/>
              <a:t>Enabling Bidirectional Attention</a:t>
            </a:r>
          </a:p>
          <a:p>
            <a:pPr lvl="1"/>
            <a:r>
              <a:rPr lang="en-US" dirty="0"/>
              <a:t>Training with masked next token prediction</a:t>
            </a:r>
          </a:p>
          <a:p>
            <a:pPr lvl="1"/>
            <a:r>
              <a:rPr lang="en-US" dirty="0"/>
              <a:t>Unsupervised Contrastive Learning</a:t>
            </a:r>
          </a:p>
          <a:p>
            <a:endParaRPr lang="en-US" dirty="0"/>
          </a:p>
        </p:txBody>
      </p:sp>
      <p:sp>
        <p:nvSpPr>
          <p:cNvPr id="5" name="Footer Placeholder 4">
            <a:extLst>
              <a:ext uri="{FF2B5EF4-FFF2-40B4-BE49-F238E27FC236}">
                <a16:creationId xmlns:a16="http://schemas.microsoft.com/office/drawing/2014/main" id="{EC411AE7-BCC0-6271-9787-18AFD07CBDF5}"/>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8AB4198A-65D7-DDCF-12D6-EA617AD8B0A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C0459875-21F8-F65D-E364-A49D3E72B7D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57</a:t>
            </a:fld>
            <a:endParaRPr lang="en-US">
              <a:solidFill>
                <a:schemeClr val="tx2"/>
              </a:solidFill>
            </a:endParaRPr>
          </a:p>
        </p:txBody>
      </p:sp>
      <p:sp>
        <p:nvSpPr>
          <p:cNvPr id="7" name="TextBox 6">
            <a:extLst>
              <a:ext uri="{FF2B5EF4-FFF2-40B4-BE49-F238E27FC236}">
                <a16:creationId xmlns:a16="http://schemas.microsoft.com/office/drawing/2014/main" id="{30AC3828-1651-3D07-BE37-5F0A3CEAA7C1}"/>
              </a:ext>
            </a:extLst>
          </p:cNvPr>
          <p:cNvSpPr txBox="1"/>
          <p:nvPr/>
        </p:nvSpPr>
        <p:spPr>
          <a:xfrm>
            <a:off x="4046992" y="6059487"/>
            <a:ext cx="4404860" cy="369332"/>
          </a:xfrm>
          <a:prstGeom prst="rect">
            <a:avLst/>
          </a:prstGeom>
          <a:noFill/>
        </p:spPr>
        <p:txBody>
          <a:bodyPr wrap="none" rtlCol="0">
            <a:spAutoFit/>
          </a:bodyPr>
          <a:lstStyle/>
          <a:p>
            <a:r>
              <a:rPr lang="en-US" dirty="0"/>
              <a:t>https://</a:t>
            </a:r>
            <a:r>
              <a:rPr lang="en-US" dirty="0" err="1"/>
              <a:t>mcgill-nlp.github.io</a:t>
            </a:r>
            <a:r>
              <a:rPr lang="en-US" dirty="0"/>
              <a:t>/llm2vec/tutorial/</a:t>
            </a:r>
          </a:p>
        </p:txBody>
      </p:sp>
    </p:spTree>
    <p:extLst>
      <p:ext uri="{BB962C8B-B14F-4D97-AF65-F5344CB8AC3E}">
        <p14:creationId xmlns:p14="http://schemas.microsoft.com/office/powerpoint/2010/main" val="2768802536"/>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8465ADC4-B61D-5AAA-972D-089945359C1E}"/>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LLM2V</a:t>
            </a:r>
            <a:r>
              <a:rPr lang="en-US" cap="none" dirty="0">
                <a:solidFill>
                  <a:schemeClr val="bg1"/>
                </a:solidFill>
              </a:rPr>
              <a:t>ec</a:t>
            </a:r>
            <a:endParaRPr lang="en-US" dirty="0">
              <a:solidFill>
                <a:schemeClr val="bg1"/>
              </a:solidFill>
            </a:endParaRPr>
          </a:p>
        </p:txBody>
      </p:sp>
      <p:pic>
        <p:nvPicPr>
          <p:cNvPr id="8" name="Content Placeholder 7" descr="A diagram of a network&#10;&#10;Description automatically generated">
            <a:extLst>
              <a:ext uri="{FF2B5EF4-FFF2-40B4-BE49-F238E27FC236}">
                <a16:creationId xmlns:a16="http://schemas.microsoft.com/office/drawing/2014/main" id="{9469860F-518A-384A-346C-2F3086C493CB}"/>
              </a:ext>
            </a:extLst>
          </p:cNvPr>
          <p:cNvPicPr>
            <a:picLocks noGrp="1" noChangeAspect="1"/>
          </p:cNvPicPr>
          <p:nvPr>
            <p:ph idx="1"/>
          </p:nvPr>
        </p:nvPicPr>
        <p:blipFill>
          <a:blip r:embed="rId3"/>
          <a:stretch>
            <a:fillRect/>
          </a:stretch>
        </p:blipFill>
        <p:spPr>
          <a:xfrm>
            <a:off x="881596" y="2471300"/>
            <a:ext cx="3342207" cy="3198812"/>
          </a:xfrm>
        </p:spPr>
      </p:pic>
      <p:sp>
        <p:nvSpPr>
          <p:cNvPr id="5" name="Footer Placeholder 4">
            <a:extLst>
              <a:ext uri="{FF2B5EF4-FFF2-40B4-BE49-F238E27FC236}">
                <a16:creationId xmlns:a16="http://schemas.microsoft.com/office/drawing/2014/main" id="{34B5FD77-691A-E976-A584-1E17FFE2B9FF}"/>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E19A762F-4FF1-8061-7B22-7C8C087BDD4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734680B2-8CC9-1845-A792-85B8B60CE549}"/>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58</a:t>
            </a:fld>
            <a:endParaRPr lang="en-US">
              <a:solidFill>
                <a:schemeClr val="tx2"/>
              </a:solidFill>
            </a:endParaRPr>
          </a:p>
        </p:txBody>
      </p:sp>
      <p:pic>
        <p:nvPicPr>
          <p:cNvPr id="10" name="Picture 9" descr="A diagram of a mask&#10;&#10;Description automatically generated">
            <a:extLst>
              <a:ext uri="{FF2B5EF4-FFF2-40B4-BE49-F238E27FC236}">
                <a16:creationId xmlns:a16="http://schemas.microsoft.com/office/drawing/2014/main" id="{7F4750E8-80E9-2018-C138-CB048052BC5A}"/>
              </a:ext>
            </a:extLst>
          </p:cNvPr>
          <p:cNvPicPr>
            <a:picLocks noChangeAspect="1"/>
          </p:cNvPicPr>
          <p:nvPr/>
        </p:nvPicPr>
        <p:blipFill>
          <a:blip r:embed="rId4"/>
          <a:stretch>
            <a:fillRect/>
          </a:stretch>
        </p:blipFill>
        <p:spPr>
          <a:xfrm>
            <a:off x="4464181" y="2471300"/>
            <a:ext cx="3342207" cy="3198812"/>
          </a:xfrm>
          <a:prstGeom prst="rect">
            <a:avLst/>
          </a:prstGeom>
        </p:spPr>
      </p:pic>
      <p:pic>
        <p:nvPicPr>
          <p:cNvPr id="14" name="Picture 13" descr="A diagram of a mathematical equation&#10;&#10;Description automatically generated">
            <a:extLst>
              <a:ext uri="{FF2B5EF4-FFF2-40B4-BE49-F238E27FC236}">
                <a16:creationId xmlns:a16="http://schemas.microsoft.com/office/drawing/2014/main" id="{5860AD80-4678-830A-3BA9-B4DAE4DA99CA}"/>
              </a:ext>
            </a:extLst>
          </p:cNvPr>
          <p:cNvPicPr>
            <a:picLocks noChangeAspect="1"/>
          </p:cNvPicPr>
          <p:nvPr/>
        </p:nvPicPr>
        <p:blipFill>
          <a:blip r:embed="rId5"/>
          <a:stretch>
            <a:fillRect/>
          </a:stretch>
        </p:blipFill>
        <p:spPr>
          <a:xfrm>
            <a:off x="8046766" y="2471300"/>
            <a:ext cx="3342207" cy="3198812"/>
          </a:xfrm>
          <a:prstGeom prst="rect">
            <a:avLst/>
          </a:prstGeom>
        </p:spPr>
      </p:pic>
    </p:spTree>
    <p:extLst>
      <p:ext uri="{BB962C8B-B14F-4D97-AF65-F5344CB8AC3E}">
        <p14:creationId xmlns:p14="http://schemas.microsoft.com/office/powerpoint/2010/main" val="1029855244"/>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3E5634DF-FF70-DE54-19D8-3F9DCABBA521}"/>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LLM2V</a:t>
            </a:r>
            <a:r>
              <a:rPr lang="en-US" cap="none" dirty="0">
                <a:solidFill>
                  <a:schemeClr val="bg1"/>
                </a:solidFill>
              </a:rPr>
              <a:t>ec</a:t>
            </a:r>
            <a:endParaRPr lang="en-US" dirty="0">
              <a:solidFill>
                <a:schemeClr val="bg1"/>
              </a:solidFill>
            </a:endParaRPr>
          </a:p>
        </p:txBody>
      </p:sp>
      <p:sp>
        <p:nvSpPr>
          <p:cNvPr id="3" name="Content Placeholder 2">
            <a:extLst>
              <a:ext uri="{FF2B5EF4-FFF2-40B4-BE49-F238E27FC236}">
                <a16:creationId xmlns:a16="http://schemas.microsoft.com/office/drawing/2014/main" id="{FAC72384-900B-30C2-21B7-AB13D1D19184}"/>
              </a:ext>
            </a:extLst>
          </p:cNvPr>
          <p:cNvSpPr>
            <a:spLocks noGrp="1"/>
          </p:cNvSpPr>
          <p:nvPr>
            <p:ph idx="1"/>
          </p:nvPr>
        </p:nvSpPr>
        <p:spPr>
          <a:xfrm>
            <a:off x="685801" y="2592572"/>
            <a:ext cx="10820400" cy="3198627"/>
          </a:xfrm>
        </p:spPr>
        <p:txBody>
          <a:bodyPr>
            <a:normAutofit/>
          </a:bodyPr>
          <a:lstStyle/>
          <a:p>
            <a:r>
              <a:rPr lang="en-US" dirty="0"/>
              <a:t>Any LLM can be used for IR with the previous modifications</a:t>
            </a:r>
          </a:p>
          <a:p>
            <a:r>
              <a:rPr lang="en-US" dirty="0"/>
              <a:t>Usually </a:t>
            </a:r>
            <a:r>
              <a:rPr lang="en-US" dirty="0" err="1"/>
              <a:t>LoRA</a:t>
            </a:r>
            <a:r>
              <a:rPr lang="en-US" dirty="0"/>
              <a:t> fine-tuning is performed</a:t>
            </a:r>
          </a:p>
        </p:txBody>
      </p:sp>
      <p:sp>
        <p:nvSpPr>
          <p:cNvPr id="5" name="Footer Placeholder 4">
            <a:extLst>
              <a:ext uri="{FF2B5EF4-FFF2-40B4-BE49-F238E27FC236}">
                <a16:creationId xmlns:a16="http://schemas.microsoft.com/office/drawing/2014/main" id="{338B4EC5-F8F9-9063-C01C-F54B6C3628CB}"/>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3DB759FD-B8AD-1BD9-42E5-D57E88EE0661}"/>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2EA30E2-FA31-95A5-EC50-1949AFF4852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59</a:t>
            </a:fld>
            <a:endParaRPr lang="en-US">
              <a:solidFill>
                <a:schemeClr val="tx2"/>
              </a:solidFill>
            </a:endParaRPr>
          </a:p>
        </p:txBody>
      </p:sp>
    </p:spTree>
    <p:extLst>
      <p:ext uri="{BB962C8B-B14F-4D97-AF65-F5344CB8AC3E}">
        <p14:creationId xmlns:p14="http://schemas.microsoft.com/office/powerpoint/2010/main" val="378727388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880A-0562-C5C1-B602-A6DC99EB48A0}"/>
              </a:ext>
            </a:extLst>
          </p:cNvPr>
          <p:cNvSpPr>
            <a:spLocks noGrp="1"/>
          </p:cNvSpPr>
          <p:nvPr>
            <p:ph type="title"/>
          </p:nvPr>
        </p:nvSpPr>
        <p:spPr/>
        <p:txBody>
          <a:bodyPr/>
          <a:lstStyle/>
          <a:p>
            <a:r>
              <a:rPr lang="en-US" dirty="0"/>
              <a:t>Motivation</a:t>
            </a:r>
          </a:p>
        </p:txBody>
      </p:sp>
      <p:sp>
        <p:nvSpPr>
          <p:cNvPr id="4" name="Date Placeholder 3">
            <a:extLst>
              <a:ext uri="{FF2B5EF4-FFF2-40B4-BE49-F238E27FC236}">
                <a16:creationId xmlns:a16="http://schemas.microsoft.com/office/drawing/2014/main" id="{538C1A87-4EEB-1243-BD90-EC9F59765458}"/>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6815AC30-C3A2-7A83-314A-7D456D0012F5}"/>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2976CE27-733F-399E-ABEB-9815918181A6}"/>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7" name="Picture 6" descr="A person and person pulling a gear&#10;&#10;Description automatically generated">
            <a:extLst>
              <a:ext uri="{FF2B5EF4-FFF2-40B4-BE49-F238E27FC236}">
                <a16:creationId xmlns:a16="http://schemas.microsoft.com/office/drawing/2014/main" id="{BFB68B4B-996A-7F1B-FDE3-6DFB6773C2E7}"/>
              </a:ext>
            </a:extLst>
          </p:cNvPr>
          <p:cNvPicPr>
            <a:picLocks noChangeAspect="1"/>
          </p:cNvPicPr>
          <p:nvPr/>
        </p:nvPicPr>
        <p:blipFill>
          <a:blip r:embed="rId2"/>
          <a:stretch>
            <a:fillRect/>
          </a:stretch>
        </p:blipFill>
        <p:spPr>
          <a:xfrm>
            <a:off x="264625" y="2065867"/>
            <a:ext cx="3423943" cy="2633803"/>
          </a:xfrm>
          <a:prstGeom prst="rect">
            <a:avLst/>
          </a:prstGeom>
        </p:spPr>
      </p:pic>
      <p:sp>
        <p:nvSpPr>
          <p:cNvPr id="8" name="TextBox 7">
            <a:extLst>
              <a:ext uri="{FF2B5EF4-FFF2-40B4-BE49-F238E27FC236}">
                <a16:creationId xmlns:a16="http://schemas.microsoft.com/office/drawing/2014/main" id="{30FD364A-55BB-5DA7-15CC-8714ED3B96BA}"/>
              </a:ext>
            </a:extLst>
          </p:cNvPr>
          <p:cNvSpPr txBox="1"/>
          <p:nvPr/>
        </p:nvSpPr>
        <p:spPr>
          <a:xfrm>
            <a:off x="368370" y="4960295"/>
            <a:ext cx="2823846" cy="553998"/>
          </a:xfrm>
          <a:prstGeom prst="rect">
            <a:avLst/>
          </a:prstGeom>
          <a:noFill/>
        </p:spPr>
        <p:txBody>
          <a:bodyPr wrap="square" rtlCol="0">
            <a:spAutoFit/>
          </a:bodyPr>
          <a:lstStyle/>
          <a:p>
            <a:r>
              <a:rPr lang="en-US" sz="1000" dirty="0"/>
              <a:t>https://</a:t>
            </a:r>
            <a:r>
              <a:rPr lang="en-US" sz="1000" dirty="0" err="1"/>
              <a:t>www.enterpriseai.news</a:t>
            </a:r>
            <a:r>
              <a:rPr lang="en-US" sz="1000" dirty="0"/>
              <a:t>/2023/11/20/oxford-university-study-shows-large-language-models-llms-pose-risk-to-science-with-false-answers/</a:t>
            </a:r>
          </a:p>
        </p:txBody>
      </p:sp>
      <p:pic>
        <p:nvPicPr>
          <p:cNvPr id="9" name="Picture 8" descr="A screenshot of a news article&#10;&#10;Description automatically generated">
            <a:extLst>
              <a:ext uri="{FF2B5EF4-FFF2-40B4-BE49-F238E27FC236}">
                <a16:creationId xmlns:a16="http://schemas.microsoft.com/office/drawing/2014/main" id="{1F937600-CDCC-121C-1CF1-9A31E3C0CEDA}"/>
              </a:ext>
            </a:extLst>
          </p:cNvPr>
          <p:cNvPicPr>
            <a:picLocks noChangeAspect="1"/>
          </p:cNvPicPr>
          <p:nvPr/>
        </p:nvPicPr>
        <p:blipFill>
          <a:blip r:embed="rId3"/>
          <a:stretch>
            <a:fillRect/>
          </a:stretch>
        </p:blipFill>
        <p:spPr>
          <a:xfrm>
            <a:off x="3878789" y="1123574"/>
            <a:ext cx="4844590" cy="2362951"/>
          </a:xfrm>
          <a:prstGeom prst="rect">
            <a:avLst/>
          </a:prstGeom>
        </p:spPr>
      </p:pic>
      <p:pic>
        <p:nvPicPr>
          <p:cNvPr id="10" name="Picture 9" descr="A green silhouette of a person on a lamp&#10;&#10;Description automatically generated">
            <a:extLst>
              <a:ext uri="{FF2B5EF4-FFF2-40B4-BE49-F238E27FC236}">
                <a16:creationId xmlns:a16="http://schemas.microsoft.com/office/drawing/2014/main" id="{9D95C263-98AA-AB80-80B2-52344E291275}"/>
              </a:ext>
            </a:extLst>
          </p:cNvPr>
          <p:cNvPicPr>
            <a:picLocks noChangeAspect="1"/>
          </p:cNvPicPr>
          <p:nvPr/>
        </p:nvPicPr>
        <p:blipFill>
          <a:blip r:embed="rId4"/>
          <a:stretch>
            <a:fillRect/>
          </a:stretch>
        </p:blipFill>
        <p:spPr>
          <a:xfrm>
            <a:off x="7535947" y="1840187"/>
            <a:ext cx="4844937" cy="2859483"/>
          </a:xfrm>
          <a:prstGeom prst="rect">
            <a:avLst/>
          </a:prstGeom>
        </p:spPr>
      </p:pic>
      <p:pic>
        <p:nvPicPr>
          <p:cNvPr id="11" name="Picture 10" descr="A person wearing glasses and touching his glasses&#10;&#10;Description automatically generated">
            <a:extLst>
              <a:ext uri="{FF2B5EF4-FFF2-40B4-BE49-F238E27FC236}">
                <a16:creationId xmlns:a16="http://schemas.microsoft.com/office/drawing/2014/main" id="{4C4D6DE7-49E3-BB1B-A4C7-6D6A43FC5CBD}"/>
              </a:ext>
            </a:extLst>
          </p:cNvPr>
          <p:cNvPicPr>
            <a:picLocks noChangeAspect="1"/>
          </p:cNvPicPr>
          <p:nvPr/>
        </p:nvPicPr>
        <p:blipFill>
          <a:blip r:embed="rId5"/>
          <a:stretch>
            <a:fillRect/>
          </a:stretch>
        </p:blipFill>
        <p:spPr>
          <a:xfrm>
            <a:off x="4912494" y="4103647"/>
            <a:ext cx="5277366" cy="2534859"/>
          </a:xfrm>
          <a:prstGeom prst="rect">
            <a:avLst/>
          </a:prstGeom>
        </p:spPr>
      </p:pic>
      <p:sp>
        <p:nvSpPr>
          <p:cNvPr id="12" name="TextBox 11">
            <a:extLst>
              <a:ext uri="{FF2B5EF4-FFF2-40B4-BE49-F238E27FC236}">
                <a16:creationId xmlns:a16="http://schemas.microsoft.com/office/drawing/2014/main" id="{DE8A02E0-C6C5-D600-D71D-16648657CAD4}"/>
              </a:ext>
            </a:extLst>
          </p:cNvPr>
          <p:cNvSpPr txBox="1"/>
          <p:nvPr/>
        </p:nvSpPr>
        <p:spPr>
          <a:xfrm>
            <a:off x="3688568" y="3635838"/>
            <a:ext cx="2127101" cy="553998"/>
          </a:xfrm>
          <a:prstGeom prst="rect">
            <a:avLst/>
          </a:prstGeom>
          <a:noFill/>
        </p:spPr>
        <p:txBody>
          <a:bodyPr wrap="square" rtlCol="0">
            <a:spAutoFit/>
          </a:bodyPr>
          <a:lstStyle/>
          <a:p>
            <a:r>
              <a:rPr lang="en-US" sz="1000" dirty="0"/>
              <a:t>https://</a:t>
            </a:r>
            <a:r>
              <a:rPr lang="en-US" sz="1000" dirty="0" err="1"/>
              <a:t>finance.yahoo.com</a:t>
            </a:r>
            <a:r>
              <a:rPr lang="en-US" sz="1000" dirty="0"/>
              <a:t>/news/google-ceo-sundar-pichai-says-173747803.html</a:t>
            </a:r>
          </a:p>
        </p:txBody>
      </p:sp>
    </p:spTree>
    <p:extLst>
      <p:ext uri="{BB962C8B-B14F-4D97-AF65-F5344CB8AC3E}">
        <p14:creationId xmlns:p14="http://schemas.microsoft.com/office/powerpoint/2010/main" val="3732462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77F3A2-7EAA-0589-2E68-0632E30B0007}"/>
              </a:ext>
            </a:extLst>
          </p:cNvPr>
          <p:cNvSpPr>
            <a:spLocks noGrp="1"/>
          </p:cNvSpPr>
          <p:nvPr>
            <p:ph type="title"/>
          </p:nvPr>
        </p:nvSpPr>
        <p:spPr/>
        <p:txBody>
          <a:bodyPr/>
          <a:lstStyle/>
          <a:p>
            <a:r>
              <a:rPr lang="en-US" dirty="0"/>
              <a:t>Evaluation</a:t>
            </a:r>
          </a:p>
        </p:txBody>
      </p:sp>
      <p:sp>
        <p:nvSpPr>
          <p:cNvPr id="8" name="Text Placeholder 7">
            <a:extLst>
              <a:ext uri="{FF2B5EF4-FFF2-40B4-BE49-F238E27FC236}">
                <a16:creationId xmlns:a16="http://schemas.microsoft.com/office/drawing/2014/main" id="{043DD1B3-C5CF-874D-F29F-BD952E62ADD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37857E8-8E71-1FCF-5765-8CBA700ED0D6}"/>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209A7DC8-9A69-74B1-4128-FA9396450DD7}"/>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6C5E57A8-1F33-858A-0D19-59618686768E}"/>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1138593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7" name="Title 6">
            <a:extLst>
              <a:ext uri="{FF2B5EF4-FFF2-40B4-BE49-F238E27FC236}">
                <a16:creationId xmlns:a16="http://schemas.microsoft.com/office/drawing/2014/main" id="{374D7078-84CD-9EF9-984F-235C8E8CEE74}"/>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BEIR (Benchmarking IR)</a:t>
            </a:r>
          </a:p>
        </p:txBody>
      </p:sp>
      <p:pic>
        <p:nvPicPr>
          <p:cNvPr id="10" name="Content Placeholder 9" descr="A table with numbers and letters&#10;&#10;Description automatically generated">
            <a:extLst>
              <a:ext uri="{FF2B5EF4-FFF2-40B4-BE49-F238E27FC236}">
                <a16:creationId xmlns:a16="http://schemas.microsoft.com/office/drawing/2014/main" id="{757B0532-4D37-F237-428F-4F024C226C77}"/>
              </a:ext>
            </a:extLst>
          </p:cNvPr>
          <p:cNvPicPr>
            <a:picLocks noGrp="1" noChangeAspect="1"/>
          </p:cNvPicPr>
          <p:nvPr>
            <p:ph idx="1"/>
          </p:nvPr>
        </p:nvPicPr>
        <p:blipFill>
          <a:blip r:embed="rId3"/>
          <a:stretch>
            <a:fillRect/>
          </a:stretch>
        </p:blipFill>
        <p:spPr>
          <a:xfrm>
            <a:off x="2593898" y="2354130"/>
            <a:ext cx="7004203" cy="3684403"/>
          </a:xfrm>
        </p:spPr>
      </p:pic>
      <p:sp>
        <p:nvSpPr>
          <p:cNvPr id="5" name="Footer Placeholder 4">
            <a:extLst>
              <a:ext uri="{FF2B5EF4-FFF2-40B4-BE49-F238E27FC236}">
                <a16:creationId xmlns:a16="http://schemas.microsoft.com/office/drawing/2014/main" id="{050F638C-D7F7-5DDC-1969-6FF4DD2C183A}"/>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91F4747-8390-00F1-9B55-8464773253B2}"/>
              </a:ext>
            </a:extLst>
          </p:cNvPr>
          <p:cNvSpPr>
            <a:spLocks noGrp="1"/>
          </p:cNvSpPr>
          <p:nvPr>
            <p:ph type="dt" sz="half" idx="10"/>
          </p:nvPr>
        </p:nvSpPr>
        <p:spPr>
          <a:xfrm>
            <a:off x="8589660" y="5870575"/>
            <a:ext cx="2227566" cy="377825"/>
          </a:xfrm>
        </p:spPr>
        <p:txBody>
          <a:bodyPr>
            <a:normAutofit/>
          </a:bodyPr>
          <a:lstStyle/>
          <a:p>
            <a:pPr>
              <a:spcAft>
                <a:spcPts val="600"/>
              </a:spcAft>
            </a:pPr>
            <a:fld id="{720ED921-95F3-9447-AB57-AB00F60BFBCF}"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15479D85-B1F7-4AE2-4A6B-31A0E48A22BC}"/>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61</a:t>
            </a:fld>
            <a:endParaRPr lang="en-US">
              <a:solidFill>
                <a:schemeClr val="tx2"/>
              </a:solidFill>
            </a:endParaRPr>
          </a:p>
        </p:txBody>
      </p:sp>
    </p:spTree>
    <p:extLst>
      <p:ext uri="{BB962C8B-B14F-4D97-AF65-F5344CB8AC3E}">
        <p14:creationId xmlns:p14="http://schemas.microsoft.com/office/powerpoint/2010/main" val="105921830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73255C04-1C85-FAF7-2EE1-62EFA24BE0E8}"/>
              </a:ext>
            </a:extLst>
          </p:cNvPr>
          <p:cNvSpPr>
            <a:spLocks noGrp="1"/>
          </p:cNvSpPr>
          <p:nvPr>
            <p:ph type="title"/>
          </p:nvPr>
        </p:nvSpPr>
        <p:spPr>
          <a:xfrm>
            <a:off x="1030288" y="609600"/>
            <a:ext cx="10131425" cy="1110343"/>
          </a:xfrm>
        </p:spPr>
        <p:txBody>
          <a:bodyPr>
            <a:normAutofit/>
          </a:bodyPr>
          <a:lstStyle/>
          <a:p>
            <a:pPr algn="ctr"/>
            <a:r>
              <a:rPr lang="en-US" dirty="0" err="1">
                <a:solidFill>
                  <a:schemeClr val="bg1"/>
                </a:solidFill>
              </a:rPr>
              <a:t>LoTTE</a:t>
            </a:r>
            <a:r>
              <a:rPr lang="en-US" dirty="0">
                <a:solidFill>
                  <a:schemeClr val="bg1"/>
                </a:solidFill>
              </a:rPr>
              <a:t> (Long-Tail, </a:t>
            </a:r>
            <a:r>
              <a:rPr lang="en-US" dirty="0" err="1">
                <a:solidFill>
                  <a:schemeClr val="bg1"/>
                </a:solidFill>
              </a:rPr>
              <a:t>ToPIC</a:t>
            </a:r>
            <a:r>
              <a:rPr lang="en-US" dirty="0">
                <a:solidFill>
                  <a:schemeClr val="bg1"/>
                </a:solidFill>
              </a:rPr>
              <a:t>-Stratified Evaluation)</a:t>
            </a:r>
          </a:p>
        </p:txBody>
      </p:sp>
      <p:pic>
        <p:nvPicPr>
          <p:cNvPr id="8" name="Content Placeholder 7" descr="A table with numbers and text&#10;&#10;Description automatically generated">
            <a:extLst>
              <a:ext uri="{FF2B5EF4-FFF2-40B4-BE49-F238E27FC236}">
                <a16:creationId xmlns:a16="http://schemas.microsoft.com/office/drawing/2014/main" id="{EB6271EA-63D2-A02D-4B30-AB61BBFDA3AA}"/>
              </a:ext>
            </a:extLst>
          </p:cNvPr>
          <p:cNvPicPr>
            <a:picLocks noGrp="1" noChangeAspect="1"/>
          </p:cNvPicPr>
          <p:nvPr>
            <p:ph idx="1"/>
          </p:nvPr>
        </p:nvPicPr>
        <p:blipFill>
          <a:blip r:embed="rId3"/>
          <a:stretch>
            <a:fillRect/>
          </a:stretch>
        </p:blipFill>
        <p:spPr>
          <a:xfrm>
            <a:off x="2475605" y="2592388"/>
            <a:ext cx="7240789" cy="3198812"/>
          </a:xfrm>
        </p:spPr>
      </p:pic>
      <p:sp>
        <p:nvSpPr>
          <p:cNvPr id="5" name="Footer Placeholder 4">
            <a:extLst>
              <a:ext uri="{FF2B5EF4-FFF2-40B4-BE49-F238E27FC236}">
                <a16:creationId xmlns:a16="http://schemas.microsoft.com/office/drawing/2014/main" id="{709034E2-8236-A541-27B9-1EE93586FDC1}"/>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8F7F3978-989D-BEBE-182C-2B8DA8029E9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1B1414D2-A725-EC9D-8ED5-C45F689A61AA}"/>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62</a:t>
            </a:fld>
            <a:endParaRPr lang="en-US">
              <a:solidFill>
                <a:schemeClr val="tx2"/>
              </a:solidFill>
            </a:endParaRPr>
          </a:p>
        </p:txBody>
      </p:sp>
    </p:spTree>
    <p:extLst>
      <p:ext uri="{BB962C8B-B14F-4D97-AF65-F5344CB8AC3E}">
        <p14:creationId xmlns:p14="http://schemas.microsoft.com/office/powerpoint/2010/main" val="36754853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5C074F2-1377-F15C-AF95-A0C374F80A25}"/>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Datasets</a:t>
            </a:r>
          </a:p>
        </p:txBody>
      </p:sp>
      <p:sp>
        <p:nvSpPr>
          <p:cNvPr id="3" name="Content Placeholder 2">
            <a:extLst>
              <a:ext uri="{FF2B5EF4-FFF2-40B4-BE49-F238E27FC236}">
                <a16:creationId xmlns:a16="http://schemas.microsoft.com/office/drawing/2014/main" id="{D45C1B30-814A-1F7A-20D3-0D3C6530345B}"/>
              </a:ext>
            </a:extLst>
          </p:cNvPr>
          <p:cNvSpPr>
            <a:spLocks noGrp="1"/>
          </p:cNvSpPr>
          <p:nvPr>
            <p:ph idx="1"/>
          </p:nvPr>
        </p:nvSpPr>
        <p:spPr>
          <a:xfrm>
            <a:off x="685801" y="2592572"/>
            <a:ext cx="10820400" cy="3198627"/>
          </a:xfrm>
        </p:spPr>
        <p:txBody>
          <a:bodyPr>
            <a:normAutofit/>
          </a:bodyPr>
          <a:lstStyle/>
          <a:p>
            <a:pPr marL="0" indent="0">
              <a:buNone/>
            </a:pPr>
            <a:r>
              <a:rPr lang="en-US" b="1" dirty="0"/>
              <a:t>MS MARCO Ranking Test</a:t>
            </a:r>
          </a:p>
          <a:p>
            <a:r>
              <a:rPr lang="en-US" dirty="0"/>
              <a:t>The most commonly used IR benchmark</a:t>
            </a:r>
          </a:p>
          <a:p>
            <a:r>
              <a:rPr lang="en-US" dirty="0"/>
              <a:t>Adapted from question answering dataset</a:t>
            </a:r>
          </a:p>
          <a:p>
            <a:r>
              <a:rPr lang="en-US" dirty="0"/>
              <a:t>More than 500k Bing search queries</a:t>
            </a:r>
          </a:p>
          <a:p>
            <a:endParaRPr lang="en-US" dirty="0"/>
          </a:p>
          <a:p>
            <a:pPr marL="0" indent="0">
              <a:buNone/>
            </a:pPr>
            <a:r>
              <a:rPr lang="en-US" b="1" dirty="0"/>
              <a:t>TREC</a:t>
            </a:r>
          </a:p>
          <a:p>
            <a:r>
              <a:rPr lang="en-US" dirty="0"/>
              <a:t>Text </a:t>
            </a:r>
            <a:r>
              <a:rPr lang="en-US" dirty="0" err="1"/>
              <a:t>REtrieval</a:t>
            </a:r>
            <a:r>
              <a:rPr lang="en-US" dirty="0"/>
              <a:t> Conference (TREC) conducts annual competitions for benchmarking IR systems</a:t>
            </a:r>
          </a:p>
          <a:p>
            <a:pPr marL="0" indent="0">
              <a:buNone/>
            </a:pPr>
            <a:endParaRPr lang="en-US" b="1" dirty="0"/>
          </a:p>
        </p:txBody>
      </p:sp>
      <p:sp>
        <p:nvSpPr>
          <p:cNvPr id="5" name="Footer Placeholder 4">
            <a:extLst>
              <a:ext uri="{FF2B5EF4-FFF2-40B4-BE49-F238E27FC236}">
                <a16:creationId xmlns:a16="http://schemas.microsoft.com/office/drawing/2014/main" id="{709988E6-540D-1F7E-1E61-EA5E47C18B53}"/>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46BA595F-202B-CC07-85EE-B75BE59A1BAC}"/>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B3795F47-A95E-CC99-432D-8BCA7462E7A9}"/>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63</a:t>
            </a:fld>
            <a:endParaRPr lang="en-US">
              <a:solidFill>
                <a:schemeClr val="tx2"/>
              </a:solidFill>
            </a:endParaRPr>
          </a:p>
        </p:txBody>
      </p:sp>
    </p:spTree>
    <p:extLst>
      <p:ext uri="{BB962C8B-B14F-4D97-AF65-F5344CB8AC3E}">
        <p14:creationId xmlns:p14="http://schemas.microsoft.com/office/powerpoint/2010/main" val="3898778050"/>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77F3A2-7EAA-0589-2E68-0632E30B0007}"/>
              </a:ext>
            </a:extLst>
          </p:cNvPr>
          <p:cNvSpPr>
            <a:spLocks noGrp="1"/>
          </p:cNvSpPr>
          <p:nvPr>
            <p:ph type="title"/>
          </p:nvPr>
        </p:nvSpPr>
        <p:spPr/>
        <p:txBody>
          <a:bodyPr/>
          <a:lstStyle/>
          <a:p>
            <a:r>
              <a:rPr lang="en-US" dirty="0"/>
              <a:t>METRICS</a:t>
            </a:r>
          </a:p>
        </p:txBody>
      </p:sp>
      <p:sp>
        <p:nvSpPr>
          <p:cNvPr id="8" name="Text Placeholder 7">
            <a:extLst>
              <a:ext uri="{FF2B5EF4-FFF2-40B4-BE49-F238E27FC236}">
                <a16:creationId xmlns:a16="http://schemas.microsoft.com/office/drawing/2014/main" id="{043DD1B3-C5CF-874D-F29F-BD952E62ADDD}"/>
              </a:ext>
            </a:extLst>
          </p:cNvPr>
          <p:cNvSpPr>
            <a:spLocks noGrp="1"/>
          </p:cNvSpPr>
          <p:nvPr>
            <p:ph type="body" idx="1"/>
          </p:nvPr>
        </p:nvSpPr>
        <p:spPr/>
        <p:txBody>
          <a:bodyPr/>
          <a:lstStyle/>
          <a:p>
            <a:r>
              <a:rPr lang="en-US" dirty="0"/>
              <a:t>Slides Credit: </a:t>
            </a:r>
            <a:r>
              <a:rPr lang="en-US" cap="none" dirty="0"/>
              <a:t>https://</a:t>
            </a:r>
            <a:r>
              <a:rPr lang="en-US" cap="none" dirty="0" err="1"/>
              <a:t>www.pinecone.io</a:t>
            </a:r>
            <a:r>
              <a:rPr lang="en-US" cap="none" dirty="0"/>
              <a:t>/learn/offline-evaluation/</a:t>
            </a:r>
            <a:endParaRPr lang="en-US" dirty="0"/>
          </a:p>
        </p:txBody>
      </p:sp>
      <p:sp>
        <p:nvSpPr>
          <p:cNvPr id="4" name="Date Placeholder 3">
            <a:extLst>
              <a:ext uri="{FF2B5EF4-FFF2-40B4-BE49-F238E27FC236}">
                <a16:creationId xmlns:a16="http://schemas.microsoft.com/office/drawing/2014/main" id="{937857E8-8E71-1FCF-5765-8CBA700ED0D6}"/>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209A7DC8-9A69-74B1-4128-FA9396450DD7}"/>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6C5E57A8-1F33-858A-0D19-59618686768E}"/>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2633344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7" name="Title 6">
            <a:extLst>
              <a:ext uri="{FF2B5EF4-FFF2-40B4-BE49-F238E27FC236}">
                <a16:creationId xmlns:a16="http://schemas.microsoft.com/office/drawing/2014/main" id="{80E16C3F-A98C-80FA-72D0-AA8361F1F436}"/>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Metrics</a:t>
            </a:r>
          </a:p>
        </p:txBody>
      </p:sp>
      <p:sp>
        <p:nvSpPr>
          <p:cNvPr id="8" name="Content Placeholder 7">
            <a:extLst>
              <a:ext uri="{FF2B5EF4-FFF2-40B4-BE49-F238E27FC236}">
                <a16:creationId xmlns:a16="http://schemas.microsoft.com/office/drawing/2014/main" id="{62C3DE19-7B45-AFF8-26FD-8AFF4F4832DA}"/>
              </a:ext>
            </a:extLst>
          </p:cNvPr>
          <p:cNvSpPr>
            <a:spLocks noGrp="1"/>
          </p:cNvSpPr>
          <p:nvPr>
            <p:ph idx="1"/>
          </p:nvPr>
        </p:nvSpPr>
        <p:spPr>
          <a:xfrm>
            <a:off x="685801" y="2592572"/>
            <a:ext cx="10820400" cy="3198627"/>
          </a:xfrm>
        </p:spPr>
        <p:txBody>
          <a:bodyPr>
            <a:normAutofit/>
          </a:bodyPr>
          <a:lstStyle/>
          <a:p>
            <a:r>
              <a:rPr lang="en-US" dirty="0"/>
              <a:t>How good is our retrieval system?</a:t>
            </a:r>
          </a:p>
          <a:p>
            <a:r>
              <a:rPr lang="en-US" dirty="0"/>
              <a:t>Is it able to retrieve the relevant documents given a query?</a:t>
            </a:r>
          </a:p>
        </p:txBody>
      </p:sp>
      <p:sp>
        <p:nvSpPr>
          <p:cNvPr id="5" name="Footer Placeholder 4">
            <a:extLst>
              <a:ext uri="{FF2B5EF4-FFF2-40B4-BE49-F238E27FC236}">
                <a16:creationId xmlns:a16="http://schemas.microsoft.com/office/drawing/2014/main" id="{8B74A26F-64A5-12FC-54B7-A93F08904390}"/>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85C5CBDD-1601-70DA-3D23-2D4E5BAB1038}"/>
              </a:ext>
            </a:extLst>
          </p:cNvPr>
          <p:cNvSpPr>
            <a:spLocks noGrp="1"/>
          </p:cNvSpPr>
          <p:nvPr>
            <p:ph type="dt" sz="half" idx="10"/>
          </p:nvPr>
        </p:nvSpPr>
        <p:spPr>
          <a:xfrm>
            <a:off x="8589660" y="5870575"/>
            <a:ext cx="2227566" cy="377825"/>
          </a:xfrm>
        </p:spPr>
        <p:txBody>
          <a:bodyPr>
            <a:normAutofit/>
          </a:bodyPr>
          <a:lstStyle/>
          <a:p>
            <a:pPr>
              <a:spcAft>
                <a:spcPts val="600"/>
              </a:spcAft>
            </a:pPr>
            <a:fld id="{720ED921-95F3-9447-AB57-AB00F60BFBCF}"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D15F6762-CC32-6B1D-F77D-C4CA32EC8E6F}"/>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65</a:t>
            </a:fld>
            <a:endParaRPr lang="en-US">
              <a:solidFill>
                <a:schemeClr val="tx2"/>
              </a:solidFill>
            </a:endParaRPr>
          </a:p>
        </p:txBody>
      </p:sp>
    </p:spTree>
    <p:extLst>
      <p:ext uri="{BB962C8B-B14F-4D97-AF65-F5344CB8AC3E}">
        <p14:creationId xmlns:p14="http://schemas.microsoft.com/office/powerpoint/2010/main" val="3582080566"/>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466608F5-59CC-6443-6D56-FC844C05FE74}"/>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Example</a:t>
            </a:r>
          </a:p>
        </p:txBody>
      </p:sp>
      <p:sp>
        <p:nvSpPr>
          <p:cNvPr id="3" name="Content Placeholder 2">
            <a:extLst>
              <a:ext uri="{FF2B5EF4-FFF2-40B4-BE49-F238E27FC236}">
                <a16:creationId xmlns:a16="http://schemas.microsoft.com/office/drawing/2014/main" id="{7E596F28-79D5-8833-1BD1-5350FBB2A9DE}"/>
              </a:ext>
            </a:extLst>
          </p:cNvPr>
          <p:cNvSpPr>
            <a:spLocks noGrp="1"/>
          </p:cNvSpPr>
          <p:nvPr>
            <p:ph idx="1"/>
          </p:nvPr>
        </p:nvSpPr>
        <p:spPr>
          <a:xfrm>
            <a:off x="685801" y="2592573"/>
            <a:ext cx="10820400" cy="836428"/>
          </a:xfrm>
        </p:spPr>
        <p:txBody>
          <a:bodyPr anchor="t">
            <a:normAutofit/>
          </a:bodyPr>
          <a:lstStyle/>
          <a:p>
            <a:r>
              <a:rPr lang="en-US" b="1" dirty="0"/>
              <a:t>Query:</a:t>
            </a:r>
            <a:r>
              <a:rPr lang="en-US" dirty="0"/>
              <a:t> </a:t>
            </a:r>
            <a:r>
              <a:rPr lang="en-US" dirty="0">
                <a:highlight>
                  <a:srgbClr val="00FFFF"/>
                </a:highlight>
              </a:rPr>
              <a:t>Impact of climate change on India based on IPCC report</a:t>
            </a:r>
          </a:p>
          <a:p>
            <a:r>
              <a:rPr lang="en-US" b="1" dirty="0"/>
              <a:t>Passages: </a:t>
            </a:r>
          </a:p>
        </p:txBody>
      </p:sp>
      <p:sp>
        <p:nvSpPr>
          <p:cNvPr id="5" name="Footer Placeholder 4">
            <a:extLst>
              <a:ext uri="{FF2B5EF4-FFF2-40B4-BE49-F238E27FC236}">
                <a16:creationId xmlns:a16="http://schemas.microsoft.com/office/drawing/2014/main" id="{895C6486-C7A1-FCC5-FD37-BCE0E5E6B380}"/>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167FDE4A-F0F5-4FC5-6647-B0636DF1D30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021C894C-0EC5-9CB2-F100-29B9BEAD9790}"/>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66</a:t>
            </a:fld>
            <a:endParaRPr lang="en-US">
              <a:solidFill>
                <a:schemeClr val="tx2"/>
              </a:solidFill>
            </a:endParaRPr>
          </a:p>
        </p:txBody>
      </p:sp>
      <p:sp>
        <p:nvSpPr>
          <p:cNvPr id="7" name="Rounded Rectangle 6">
            <a:extLst>
              <a:ext uri="{FF2B5EF4-FFF2-40B4-BE49-F238E27FC236}">
                <a16:creationId xmlns:a16="http://schemas.microsoft.com/office/drawing/2014/main" id="{12B948E6-5676-22AD-937B-8B8E90FBAF76}"/>
              </a:ext>
            </a:extLst>
          </p:cNvPr>
          <p:cNvSpPr/>
          <p:nvPr/>
        </p:nvSpPr>
        <p:spPr>
          <a:xfrm>
            <a:off x="449523" y="3685881"/>
            <a:ext cx="2467056" cy="20738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1:</a:t>
            </a:r>
          </a:p>
          <a:p>
            <a:r>
              <a:rPr lang="en-IN" sz="1000" b="0" i="0" dirty="0">
                <a:solidFill>
                  <a:srgbClr val="EEF0FF"/>
                </a:solidFill>
                <a:effectLst/>
                <a:latin typeface="Google Sans"/>
              </a:rPr>
              <a:t>According to the Intergovernmental Panel on Climate Change (IPCC), India is among the countries that face the highest risk from climate change's impact, despite contributing minimally to global warming in the past century. The IPCC's 2022 report on climate change impacts and risks to ecosystems and human systems highlights so..</a:t>
            </a:r>
            <a:endParaRPr lang="en-US" sz="1000" dirty="0"/>
          </a:p>
        </p:txBody>
      </p:sp>
      <p:sp>
        <p:nvSpPr>
          <p:cNvPr id="8" name="Rounded Rectangle 7">
            <a:extLst>
              <a:ext uri="{FF2B5EF4-FFF2-40B4-BE49-F238E27FC236}">
                <a16:creationId xmlns:a16="http://schemas.microsoft.com/office/drawing/2014/main" id="{FDC49A6C-91A1-1B1A-ACFD-F260F10136C6}"/>
              </a:ext>
            </a:extLst>
          </p:cNvPr>
          <p:cNvSpPr/>
          <p:nvPr/>
        </p:nvSpPr>
        <p:spPr>
          <a:xfrm>
            <a:off x="3036163" y="3071220"/>
            <a:ext cx="2467056" cy="20738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2:</a:t>
            </a:r>
          </a:p>
          <a:p>
            <a:r>
              <a:rPr lang="en-IN" sz="1000" b="0" i="0" dirty="0">
                <a:solidFill>
                  <a:srgbClr val="E8E8E8"/>
                </a:solidFill>
                <a:effectLst/>
                <a:latin typeface="Google Sans"/>
              </a:rPr>
              <a:t>India may face catastrophic impacts due to global warming, IPCC reports warn. </a:t>
            </a:r>
            <a:r>
              <a:rPr lang="en-IN" sz="1000" b="0" i="0" dirty="0">
                <a:solidFill>
                  <a:srgbClr val="FFFFFF"/>
                </a:solidFill>
                <a:effectLst/>
                <a:latin typeface="Google Sans"/>
              </a:rPr>
              <a:t>Temperature rise, sea level increase, catastrophic impacts on the lives and livelihoods of people</a:t>
            </a:r>
            <a:r>
              <a:rPr lang="en-IN" sz="1000" b="0" i="0" dirty="0">
                <a:solidFill>
                  <a:srgbClr val="E8E8E8"/>
                </a:solidFill>
                <a:effectLst/>
                <a:latin typeface="Google Sans"/>
              </a:rPr>
              <a:t> are some of the big challenges for India …</a:t>
            </a:r>
            <a:endParaRPr lang="en-US" sz="1000" dirty="0"/>
          </a:p>
        </p:txBody>
      </p:sp>
      <p:sp>
        <p:nvSpPr>
          <p:cNvPr id="9" name="Rounded Rectangle 8">
            <a:extLst>
              <a:ext uri="{FF2B5EF4-FFF2-40B4-BE49-F238E27FC236}">
                <a16:creationId xmlns:a16="http://schemas.microsoft.com/office/drawing/2014/main" id="{5A855AEE-56DB-FE03-A134-A2091FF3FE42}"/>
              </a:ext>
            </a:extLst>
          </p:cNvPr>
          <p:cNvSpPr/>
          <p:nvPr/>
        </p:nvSpPr>
        <p:spPr>
          <a:xfrm>
            <a:off x="5622803" y="3685881"/>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3:</a:t>
            </a:r>
          </a:p>
          <a:p>
            <a:r>
              <a:rPr lang="en-IN" sz="1000" b="0" i="0" dirty="0">
                <a:solidFill>
                  <a:srgbClr val="E8E8E8"/>
                </a:solidFill>
                <a:effectLst/>
                <a:latin typeface="Google Sans"/>
              </a:rPr>
              <a:t>The occurrence of extreme hot events is likely to increase in Indiana, while the occurrence of extreme cold events is likely to decrease. The occurrence of conditions that spawn severe thunderstorms is likely to increase in Indiana…</a:t>
            </a:r>
            <a:endParaRPr lang="en-US" sz="1000" dirty="0"/>
          </a:p>
        </p:txBody>
      </p:sp>
      <p:sp>
        <p:nvSpPr>
          <p:cNvPr id="10" name="Rounded Rectangle 9">
            <a:extLst>
              <a:ext uri="{FF2B5EF4-FFF2-40B4-BE49-F238E27FC236}">
                <a16:creationId xmlns:a16="http://schemas.microsoft.com/office/drawing/2014/main" id="{E54595E7-3D10-B953-F156-47274955AE9F}"/>
              </a:ext>
            </a:extLst>
          </p:cNvPr>
          <p:cNvSpPr/>
          <p:nvPr/>
        </p:nvSpPr>
        <p:spPr>
          <a:xfrm>
            <a:off x="8209443" y="2948390"/>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4:</a:t>
            </a:r>
          </a:p>
          <a:p>
            <a:r>
              <a:rPr lang="en-IN" sz="1000" b="0" i="0" dirty="0">
                <a:solidFill>
                  <a:srgbClr val="E8E8E8"/>
                </a:solidFill>
                <a:effectLst/>
                <a:latin typeface="Google Sans"/>
              </a:rPr>
              <a:t>Climate change is expected to have major health impacts in India- </a:t>
            </a:r>
            <a:r>
              <a:rPr lang="en-IN" sz="1000" b="0" i="0" dirty="0">
                <a:solidFill>
                  <a:srgbClr val="FFFFFF"/>
                </a:solidFill>
                <a:effectLst/>
                <a:latin typeface="Google Sans"/>
              </a:rPr>
              <a:t>increasing malnutrition and related health disorders such as child stunting</a:t>
            </a:r>
            <a:r>
              <a:rPr lang="en-IN" sz="1000" b="0" i="0" dirty="0">
                <a:solidFill>
                  <a:srgbClr val="E8E8E8"/>
                </a:solidFill>
                <a:effectLst/>
                <a:latin typeface="Google Sans"/>
              </a:rPr>
              <a:t> - with the poor likely to be affected most severely..</a:t>
            </a:r>
            <a:endParaRPr lang="en-US" sz="1000" dirty="0"/>
          </a:p>
        </p:txBody>
      </p:sp>
      <p:sp>
        <p:nvSpPr>
          <p:cNvPr id="12" name="Rounded Rectangle 11">
            <a:extLst>
              <a:ext uri="{FF2B5EF4-FFF2-40B4-BE49-F238E27FC236}">
                <a16:creationId xmlns:a16="http://schemas.microsoft.com/office/drawing/2014/main" id="{5FEA3DFB-BE77-3B2E-479E-9CF26A85C4A8}"/>
              </a:ext>
            </a:extLst>
          </p:cNvPr>
          <p:cNvSpPr/>
          <p:nvPr/>
        </p:nvSpPr>
        <p:spPr>
          <a:xfrm>
            <a:off x="8489860" y="4409483"/>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5:</a:t>
            </a:r>
          </a:p>
          <a:p>
            <a:r>
              <a:rPr lang="en-IN" sz="1000" b="0" i="0" dirty="0">
                <a:solidFill>
                  <a:schemeClr val="bg1"/>
                </a:solidFill>
                <a:effectLst/>
                <a:latin typeface="Arial" panose="020B0604020202020204" pitchFamily="34" charset="0"/>
              </a:rPr>
              <a:t>As global temperatures rise, we will continue to see India's poorest suffer the most as </a:t>
            </a:r>
            <a:r>
              <a:rPr lang="en-IN" sz="1000" b="1" i="0" dirty="0">
                <a:solidFill>
                  <a:schemeClr val="bg1"/>
                </a:solidFill>
                <a:effectLst/>
                <a:latin typeface="Arial" panose="020B0604020202020204" pitchFamily="34" charset="0"/>
              </a:rPr>
              <a:t>climate change destroys livelihoods and washes away…</a:t>
            </a:r>
            <a:endParaRPr lang="en-US" sz="1000" dirty="0">
              <a:solidFill>
                <a:schemeClr val="bg1"/>
              </a:solidFill>
            </a:endParaRPr>
          </a:p>
        </p:txBody>
      </p:sp>
    </p:spTree>
    <p:extLst>
      <p:ext uri="{BB962C8B-B14F-4D97-AF65-F5344CB8AC3E}">
        <p14:creationId xmlns:p14="http://schemas.microsoft.com/office/powerpoint/2010/main" val="893345346"/>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31FE19E-0EE1-D8A6-C554-5B28216F3044}"/>
              </a:ext>
            </a:extLst>
          </p:cNvPr>
          <p:cNvSpPr>
            <a:spLocks noGrp="1"/>
          </p:cNvSpPr>
          <p:nvPr>
            <p:ph type="title"/>
          </p:nvPr>
        </p:nvSpPr>
        <p:spPr>
          <a:xfrm>
            <a:off x="1030288" y="609600"/>
            <a:ext cx="10131425" cy="1110343"/>
          </a:xfrm>
        </p:spPr>
        <p:txBody>
          <a:bodyPr>
            <a:normAutofit/>
          </a:bodyPr>
          <a:lstStyle/>
          <a:p>
            <a:pPr algn="ctr"/>
            <a:r>
              <a:rPr lang="en-US" dirty="0" err="1">
                <a:solidFill>
                  <a:schemeClr val="bg1"/>
                </a:solidFill>
              </a:rPr>
              <a:t>Recall@k</a:t>
            </a:r>
            <a:endParaRPr lang="en-US" dirty="0">
              <a:solidFill>
                <a:schemeClr val="bg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004A06-4AE7-BAF0-7DD9-578167332E2A}"/>
                  </a:ext>
                </a:extLst>
              </p:cNvPr>
              <p:cNvSpPr>
                <a:spLocks noGrp="1"/>
              </p:cNvSpPr>
              <p:nvPr>
                <p:ph idx="1"/>
              </p:nvPr>
            </p:nvSpPr>
            <p:spPr>
              <a:xfrm>
                <a:off x="685801" y="2592572"/>
                <a:ext cx="10820400" cy="3198627"/>
              </a:xfrm>
            </p:spPr>
            <p:txBody>
              <a:bodyPr numCol="2">
                <a:normAutofit/>
              </a:bodyPr>
              <a:lstStyle/>
              <a:p>
                <a:r>
                  <a:rPr lang="en-US" dirty="0"/>
                  <a:t>Recall@K measure how many relevant items were returned out of all the relevant items</a:t>
                </a:r>
              </a:p>
              <a:p>
                <a:r>
                  <a:rPr lang="en-US" dirty="0"/>
                  <a:t>Consider Recall@3</a:t>
                </a:r>
              </a:p>
              <a:p>
                <a:r>
                  <a:rPr lang="en-US" dirty="0"/>
                  <a:t>There are only 2 relevant item</a:t>
                </a:r>
              </a:p>
              <a:p>
                <a:r>
                  <a:rPr lang="en-US" b="1" dirty="0"/>
                  <a:t>Scenario 1:</a:t>
                </a:r>
              </a:p>
              <a:p>
                <a:pPr lvl="1"/>
                <a:r>
                  <a:rPr lang="en-US" dirty="0"/>
                  <a:t>Returned Items = {P1, P3, P4}</a:t>
                </a:r>
              </a:p>
              <a:p>
                <a:pPr lvl="1"/>
                <a:r>
                  <a:rPr lang="en-US" dirty="0"/>
                  <a:t>Recall@3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endParaRPr lang="en-US" dirty="0"/>
              </a:p>
              <a:p>
                <a:endParaRPr lang="en-US" dirty="0"/>
              </a:p>
              <a:p>
                <a:endParaRPr lang="en-US" dirty="0"/>
              </a:p>
              <a:p>
                <a:r>
                  <a:rPr lang="en-US" b="1" dirty="0"/>
                  <a:t>Scenario 2:</a:t>
                </a:r>
              </a:p>
              <a:p>
                <a:pPr lvl="1"/>
                <a:r>
                  <a:rPr lang="en-US" dirty="0"/>
                  <a:t>Returned Items = {P1, P2, P4}</a:t>
                </a:r>
              </a:p>
              <a:p>
                <a:pPr lvl="1"/>
                <a:r>
                  <a:rPr lang="en-US" dirty="0"/>
                  <a:t>Recall@3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a14:m>
                <a:endParaRPr lang="en-US" dirty="0"/>
              </a:p>
              <a:p>
                <a:r>
                  <a:rPr lang="en-US" b="1" dirty="0"/>
                  <a:t>Scenario 3:</a:t>
                </a:r>
              </a:p>
              <a:p>
                <a:pPr lvl="1"/>
                <a:r>
                  <a:rPr lang="en-US" dirty="0"/>
                  <a:t>Returned Items = {P3, P5, P1}</a:t>
                </a:r>
              </a:p>
              <a:p>
                <a:pPr lvl="1"/>
                <a:r>
                  <a:rPr lang="en-US" dirty="0"/>
                  <a:t>Recall@3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2E004A06-4AE7-BAF0-7DD9-578167332E2A}"/>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t="-79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181C0949-74D0-530A-2463-971F3444CE8F}"/>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917AD19C-2447-78CA-0A92-3366D70AEF5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C03030F-4BD8-9980-4486-492341162C06}"/>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67</a:t>
            </a:fld>
            <a:endParaRPr lang="en-US">
              <a:solidFill>
                <a:schemeClr val="tx2"/>
              </a:solidFill>
            </a:endParaRPr>
          </a:p>
        </p:txBody>
      </p:sp>
    </p:spTree>
    <p:extLst>
      <p:ext uri="{BB962C8B-B14F-4D97-AF65-F5344CB8AC3E}">
        <p14:creationId xmlns:p14="http://schemas.microsoft.com/office/powerpoint/2010/main" val="1479759931"/>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C5B0EE77-5FDF-3C96-084C-5DC45682A78F}"/>
              </a:ext>
            </a:extLst>
          </p:cNvPr>
          <p:cNvSpPr>
            <a:spLocks noGrp="1"/>
          </p:cNvSpPr>
          <p:nvPr>
            <p:ph type="title"/>
          </p:nvPr>
        </p:nvSpPr>
        <p:spPr>
          <a:xfrm>
            <a:off x="1030288" y="609600"/>
            <a:ext cx="10131425" cy="1110343"/>
          </a:xfrm>
        </p:spPr>
        <p:txBody>
          <a:bodyPr>
            <a:normAutofit/>
          </a:bodyPr>
          <a:lstStyle/>
          <a:p>
            <a:pPr algn="ctr"/>
            <a:r>
              <a:rPr lang="en-US" dirty="0" err="1">
                <a:solidFill>
                  <a:schemeClr val="bg1"/>
                </a:solidFill>
              </a:rPr>
              <a:t>Recall@k</a:t>
            </a:r>
            <a:endParaRPr lang="en-US" dirty="0">
              <a:solidFill>
                <a:schemeClr val="bg1"/>
              </a:solidFill>
            </a:endParaRPr>
          </a:p>
        </p:txBody>
      </p:sp>
      <p:pic>
        <p:nvPicPr>
          <p:cNvPr id="8" name="Content Placeholder 7" descr="A graph with a line going up&#10;&#10;Description automatically generated">
            <a:extLst>
              <a:ext uri="{FF2B5EF4-FFF2-40B4-BE49-F238E27FC236}">
                <a16:creationId xmlns:a16="http://schemas.microsoft.com/office/drawing/2014/main" id="{18A766F8-55DB-FA70-1DC8-030984175D4D}"/>
              </a:ext>
            </a:extLst>
          </p:cNvPr>
          <p:cNvPicPr>
            <a:picLocks noGrp="1" noChangeAspect="1"/>
          </p:cNvPicPr>
          <p:nvPr>
            <p:ph idx="1"/>
          </p:nvPr>
        </p:nvPicPr>
        <p:blipFill>
          <a:blip r:embed="rId3"/>
          <a:stretch>
            <a:fillRect/>
          </a:stretch>
        </p:blipFill>
        <p:spPr>
          <a:xfrm>
            <a:off x="3467698" y="2592388"/>
            <a:ext cx="5256604" cy="3198812"/>
          </a:xfrm>
        </p:spPr>
      </p:pic>
      <p:sp>
        <p:nvSpPr>
          <p:cNvPr id="5" name="Footer Placeholder 4">
            <a:extLst>
              <a:ext uri="{FF2B5EF4-FFF2-40B4-BE49-F238E27FC236}">
                <a16:creationId xmlns:a16="http://schemas.microsoft.com/office/drawing/2014/main" id="{5108A49D-4F8D-D4A9-93FA-9C711E526FC2}"/>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499E855A-C852-3068-499D-E06BBE7EEA1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694478F-A70A-5629-CC79-0F463D5498F6}"/>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68</a:t>
            </a:fld>
            <a:endParaRPr lang="en-US">
              <a:solidFill>
                <a:schemeClr val="tx2"/>
              </a:solidFill>
            </a:endParaRPr>
          </a:p>
        </p:txBody>
      </p:sp>
      <p:sp>
        <p:nvSpPr>
          <p:cNvPr id="9" name="TextBox 8">
            <a:extLst>
              <a:ext uri="{FF2B5EF4-FFF2-40B4-BE49-F238E27FC236}">
                <a16:creationId xmlns:a16="http://schemas.microsoft.com/office/drawing/2014/main" id="{BAA4CFA8-2398-6755-D65F-F80805487FBE}"/>
              </a:ext>
            </a:extLst>
          </p:cNvPr>
          <p:cNvSpPr txBox="1"/>
          <p:nvPr/>
        </p:nvSpPr>
        <p:spPr>
          <a:xfrm>
            <a:off x="3243712" y="5958443"/>
            <a:ext cx="5704575" cy="369332"/>
          </a:xfrm>
          <a:prstGeom prst="rect">
            <a:avLst/>
          </a:prstGeom>
          <a:noFill/>
        </p:spPr>
        <p:txBody>
          <a:bodyPr wrap="none" rtlCol="0">
            <a:spAutoFit/>
          </a:bodyPr>
          <a:lstStyle/>
          <a:p>
            <a:r>
              <a:rPr lang="en-US" dirty="0"/>
              <a:t>Source: https://</a:t>
            </a:r>
            <a:r>
              <a:rPr lang="en-US" dirty="0" err="1"/>
              <a:t>www.pinecone.io</a:t>
            </a:r>
            <a:r>
              <a:rPr lang="en-US" dirty="0"/>
              <a:t>/learn/offline-evaluation/</a:t>
            </a:r>
          </a:p>
        </p:txBody>
      </p:sp>
    </p:spTree>
    <p:extLst>
      <p:ext uri="{BB962C8B-B14F-4D97-AF65-F5344CB8AC3E}">
        <p14:creationId xmlns:p14="http://schemas.microsoft.com/office/powerpoint/2010/main" val="2259658931"/>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EF56B287-6791-B5CB-9E5C-2F13EA411414}"/>
              </a:ext>
            </a:extLst>
          </p:cNvPr>
          <p:cNvSpPr>
            <a:spLocks noGrp="1"/>
          </p:cNvSpPr>
          <p:nvPr>
            <p:ph type="title"/>
          </p:nvPr>
        </p:nvSpPr>
        <p:spPr>
          <a:xfrm>
            <a:off x="1030288" y="609600"/>
            <a:ext cx="10131425" cy="1110343"/>
          </a:xfrm>
        </p:spPr>
        <p:txBody>
          <a:bodyPr>
            <a:normAutofit/>
          </a:bodyPr>
          <a:lstStyle/>
          <a:p>
            <a:pPr algn="ctr"/>
            <a:r>
              <a:rPr lang="en-US" dirty="0" err="1">
                <a:solidFill>
                  <a:schemeClr val="bg1"/>
                </a:solidFill>
              </a:rPr>
              <a:t>Recall@k</a:t>
            </a:r>
            <a:endParaRPr lang="en-US" dirty="0">
              <a:solidFill>
                <a:schemeClr val="bg1"/>
              </a:solidFill>
            </a:endParaRPr>
          </a:p>
        </p:txBody>
      </p:sp>
      <p:sp>
        <p:nvSpPr>
          <p:cNvPr id="3" name="Content Placeholder 2">
            <a:extLst>
              <a:ext uri="{FF2B5EF4-FFF2-40B4-BE49-F238E27FC236}">
                <a16:creationId xmlns:a16="http://schemas.microsoft.com/office/drawing/2014/main" id="{5645E717-AA9B-BE54-3375-6E1B1EA12C94}"/>
              </a:ext>
            </a:extLst>
          </p:cNvPr>
          <p:cNvSpPr>
            <a:spLocks noGrp="1"/>
          </p:cNvSpPr>
          <p:nvPr>
            <p:ph idx="1"/>
          </p:nvPr>
        </p:nvSpPr>
        <p:spPr>
          <a:xfrm>
            <a:off x="685801" y="2592572"/>
            <a:ext cx="10820400" cy="3198627"/>
          </a:xfrm>
        </p:spPr>
        <p:txBody>
          <a:bodyPr>
            <a:normAutofit/>
          </a:bodyPr>
          <a:lstStyle/>
          <a:p>
            <a:pPr marL="0" indent="0">
              <a:buNone/>
            </a:pPr>
            <a:r>
              <a:rPr lang="en-US" dirty="0"/>
              <a:t>Summary</a:t>
            </a:r>
          </a:p>
          <a:p>
            <a:r>
              <a:rPr lang="en-US" dirty="0"/>
              <a:t>Easy to understand and interpret</a:t>
            </a:r>
          </a:p>
          <a:p>
            <a:r>
              <a:rPr lang="en-US" dirty="0"/>
              <a:t>A perfect score indicates all relevant items are returned</a:t>
            </a:r>
          </a:p>
          <a:p>
            <a:r>
              <a:rPr lang="en-US" dirty="0"/>
              <a:t>A value of zero indicates no relevant items are returned</a:t>
            </a:r>
          </a:p>
          <a:p>
            <a:r>
              <a:rPr lang="en-US" dirty="0"/>
              <a:t>It is order unaware</a:t>
            </a:r>
          </a:p>
          <a:p>
            <a:r>
              <a:rPr lang="en-US" dirty="0"/>
              <a:t>A system which returns a relevant item at position 1 is given the same score as another system which returns a relevant item at position 10 for Recall@10</a:t>
            </a:r>
          </a:p>
        </p:txBody>
      </p:sp>
      <p:sp>
        <p:nvSpPr>
          <p:cNvPr id="5" name="Footer Placeholder 4">
            <a:extLst>
              <a:ext uri="{FF2B5EF4-FFF2-40B4-BE49-F238E27FC236}">
                <a16:creationId xmlns:a16="http://schemas.microsoft.com/office/drawing/2014/main" id="{39796C50-0B7C-F903-D60C-89F1D9DB178D}"/>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C72A5047-8109-F768-3AA5-9FF90CC61A0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B816300E-DFC5-F6D7-C8D4-22F82ADCFF80}"/>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69</a:t>
            </a:fld>
            <a:endParaRPr lang="en-US">
              <a:solidFill>
                <a:schemeClr val="tx2"/>
              </a:solidFill>
            </a:endParaRPr>
          </a:p>
        </p:txBody>
      </p:sp>
    </p:spTree>
    <p:extLst>
      <p:ext uri="{BB962C8B-B14F-4D97-AF65-F5344CB8AC3E}">
        <p14:creationId xmlns:p14="http://schemas.microsoft.com/office/powerpoint/2010/main" val="183316552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A1E03E99-730E-A936-AC88-DBC453977A97}"/>
              </a:ext>
            </a:extLst>
          </p:cNvPr>
          <p:cNvSpPr>
            <a:spLocks noGrp="1"/>
          </p:cNvSpPr>
          <p:nvPr>
            <p:ph type="title"/>
          </p:nvPr>
        </p:nvSpPr>
        <p:spPr>
          <a:xfrm>
            <a:off x="1030288" y="609600"/>
            <a:ext cx="10131425" cy="1110343"/>
          </a:xfrm>
        </p:spPr>
        <p:txBody>
          <a:bodyPr vert="horz" lIns="91440" tIns="45720" rIns="91440" bIns="45720" rtlCol="0">
            <a:normAutofit/>
          </a:bodyPr>
          <a:lstStyle/>
          <a:p>
            <a:pPr algn="ctr"/>
            <a:r>
              <a:rPr lang="en-US" dirty="0">
                <a:solidFill>
                  <a:schemeClr val="bg1"/>
                </a:solidFill>
              </a:rPr>
              <a:t>Information Retrieval Architecture</a:t>
            </a:r>
          </a:p>
        </p:txBody>
      </p:sp>
      <p:pic>
        <p:nvPicPr>
          <p:cNvPr id="4" name="Content Placeholder 3" descr="A blue figure with a black background&#10;&#10;Description automatically generated">
            <a:extLst>
              <a:ext uri="{FF2B5EF4-FFF2-40B4-BE49-F238E27FC236}">
                <a16:creationId xmlns:a16="http://schemas.microsoft.com/office/drawing/2014/main" id="{E980E84E-6270-B347-88BF-0337721432C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223235" y="2479115"/>
            <a:ext cx="723900" cy="850900"/>
          </a:xfrm>
        </p:spPr>
      </p:pic>
      <p:sp>
        <p:nvSpPr>
          <p:cNvPr id="7" name="Footer Placeholder 6">
            <a:extLst>
              <a:ext uri="{FF2B5EF4-FFF2-40B4-BE49-F238E27FC236}">
                <a16:creationId xmlns:a16="http://schemas.microsoft.com/office/drawing/2014/main" id="{35808FA7-B4D9-E047-ACD9-8377A49F92EE}"/>
              </a:ext>
            </a:extLst>
          </p:cNvPr>
          <p:cNvSpPr>
            <a:spLocks noGrp="1"/>
          </p:cNvSpPr>
          <p:nvPr>
            <p:ph type="ftr" sz="quarter" idx="11"/>
          </p:nvPr>
        </p:nvSpPr>
        <p:spPr>
          <a:xfrm>
            <a:off x="685800" y="5870575"/>
            <a:ext cx="7827659" cy="377825"/>
          </a:xfrm>
        </p:spPr>
        <p:txBody>
          <a:bodyPr vert="horz" lIns="91440" tIns="45720" rIns="91440" bIns="45720" rtlCol="0">
            <a:normAutofit/>
          </a:bodyPr>
          <a:lstStyle/>
          <a:p>
            <a:pPr>
              <a:spcAft>
                <a:spcPts val="600"/>
              </a:spcAft>
            </a:pPr>
            <a:r>
              <a:rPr lang="en-US" dirty="0">
                <a:solidFill>
                  <a:schemeClr val="tx2"/>
                </a:solidFill>
              </a:rPr>
              <a:t>Information Retrieval</a:t>
            </a:r>
          </a:p>
        </p:txBody>
      </p:sp>
      <p:sp>
        <p:nvSpPr>
          <p:cNvPr id="6" name="Date Placeholder 5">
            <a:extLst>
              <a:ext uri="{FF2B5EF4-FFF2-40B4-BE49-F238E27FC236}">
                <a16:creationId xmlns:a16="http://schemas.microsoft.com/office/drawing/2014/main" id="{8DAE4CF9-5C5C-7197-D9DC-40B677BB5A17}"/>
              </a:ext>
            </a:extLst>
          </p:cNvPr>
          <p:cNvSpPr>
            <a:spLocks noGrp="1"/>
          </p:cNvSpPr>
          <p:nvPr>
            <p:ph type="dt" sz="half" idx="10"/>
          </p:nvPr>
        </p:nvSpPr>
        <p:spPr>
          <a:xfrm>
            <a:off x="8589660" y="5870575"/>
            <a:ext cx="2227566" cy="377825"/>
          </a:xfrm>
        </p:spPr>
        <p:txBody>
          <a:bodyPr vert="horz" lIns="91440" tIns="45720" rIns="91440" bIns="45720" rtlCol="0">
            <a:normAutofit/>
          </a:bodyPr>
          <a:lstStyle/>
          <a:p>
            <a:pPr>
              <a:spcAft>
                <a:spcPts val="600"/>
              </a:spcAft>
            </a:pPr>
            <a:fld id="{4489E401-9376-964A-8F3E-ACADFB352CE9}" type="datetime1">
              <a:rPr lang="en-US">
                <a:solidFill>
                  <a:schemeClr val="tx2"/>
                </a:solidFill>
              </a:rPr>
              <a:pPr>
                <a:spcAft>
                  <a:spcPts val="600"/>
                </a:spcAft>
              </a:pPr>
              <a:t>8/19/24</a:t>
            </a:fld>
            <a:endParaRPr lang="en-US">
              <a:solidFill>
                <a:schemeClr val="tx2"/>
              </a:solidFill>
            </a:endParaRPr>
          </a:p>
        </p:txBody>
      </p:sp>
      <p:sp>
        <p:nvSpPr>
          <p:cNvPr id="9" name="Slide Number Placeholder 8">
            <a:extLst>
              <a:ext uri="{FF2B5EF4-FFF2-40B4-BE49-F238E27FC236}">
                <a16:creationId xmlns:a16="http://schemas.microsoft.com/office/drawing/2014/main" id="{2588EDA5-FFD5-A9CC-8181-DA28715BD151}"/>
              </a:ext>
            </a:extLst>
          </p:cNvPr>
          <p:cNvSpPr>
            <a:spLocks noGrp="1"/>
          </p:cNvSpPr>
          <p:nvPr>
            <p:ph type="sldNum" sz="quarter" idx="12"/>
          </p:nvPr>
        </p:nvSpPr>
        <p:spPr>
          <a:xfrm>
            <a:off x="10955034" y="5870575"/>
            <a:ext cx="551167" cy="377825"/>
          </a:xfrm>
        </p:spPr>
        <p:txBody>
          <a:bodyPr vert="horz" lIns="91440" tIns="45720" rIns="91440" bIns="45720" rtlCol="0">
            <a:normAutofit/>
          </a:bodyPr>
          <a:lstStyle/>
          <a:p>
            <a:pPr>
              <a:spcAft>
                <a:spcPts val="600"/>
              </a:spcAft>
            </a:pPr>
            <a:fld id="{D57F1E4F-1CFF-5643-939E-217C01CDF565}" type="slidenum">
              <a:rPr lang="en-US" b="0" i="0" kern="1200">
                <a:solidFill>
                  <a:schemeClr val="tx2"/>
                </a:solidFill>
                <a:effectLst/>
                <a:latin typeface="+mn-lt"/>
                <a:ea typeface="+mn-ea"/>
                <a:cs typeface="+mn-cs"/>
              </a:rPr>
              <a:pPr>
                <a:spcAft>
                  <a:spcPts val="600"/>
                </a:spcAft>
              </a:pPr>
              <a:t>7</a:t>
            </a:fld>
            <a:endParaRPr lang="en-US" b="0" i="0" kern="1200">
              <a:solidFill>
                <a:schemeClr val="tx2"/>
              </a:solidFill>
              <a:effectLst/>
              <a:latin typeface="+mn-lt"/>
              <a:ea typeface="+mn-ea"/>
              <a:cs typeface="+mn-cs"/>
            </a:endParaRPr>
          </a:p>
        </p:txBody>
      </p:sp>
      <p:sp>
        <p:nvSpPr>
          <p:cNvPr id="5" name="Rounded Rectangle 4">
            <a:extLst>
              <a:ext uri="{FF2B5EF4-FFF2-40B4-BE49-F238E27FC236}">
                <a16:creationId xmlns:a16="http://schemas.microsoft.com/office/drawing/2014/main" id="{498F0E0D-2A29-2BB3-F7ED-9D337575DC30}"/>
              </a:ext>
            </a:extLst>
          </p:cNvPr>
          <p:cNvSpPr/>
          <p:nvPr/>
        </p:nvSpPr>
        <p:spPr>
          <a:xfrm>
            <a:off x="2312894" y="2651760"/>
            <a:ext cx="1247887" cy="50561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Query</a:t>
            </a:r>
          </a:p>
        </p:txBody>
      </p:sp>
      <p:sp>
        <p:nvSpPr>
          <p:cNvPr id="8" name="Oval 7">
            <a:extLst>
              <a:ext uri="{FF2B5EF4-FFF2-40B4-BE49-F238E27FC236}">
                <a16:creationId xmlns:a16="http://schemas.microsoft.com/office/drawing/2014/main" id="{BECD8854-E2CE-9C39-D812-469DAD23748A}"/>
              </a:ext>
            </a:extLst>
          </p:cNvPr>
          <p:cNvSpPr/>
          <p:nvPr/>
        </p:nvSpPr>
        <p:spPr>
          <a:xfrm>
            <a:off x="4679576" y="4402608"/>
            <a:ext cx="1914861" cy="817582"/>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Retrieval Models</a:t>
            </a:r>
          </a:p>
        </p:txBody>
      </p:sp>
      <p:cxnSp>
        <p:nvCxnSpPr>
          <p:cNvPr id="11" name="Elbow Connector 10">
            <a:extLst>
              <a:ext uri="{FF2B5EF4-FFF2-40B4-BE49-F238E27FC236}">
                <a16:creationId xmlns:a16="http://schemas.microsoft.com/office/drawing/2014/main" id="{9F7FFDF0-EDD4-2EE5-F8E4-17AC0F7D8916}"/>
              </a:ext>
            </a:extLst>
          </p:cNvPr>
          <p:cNvCxnSpPr>
            <a:stCxn id="5" idx="2"/>
            <a:endCxn id="8" idx="2"/>
          </p:cNvCxnSpPr>
          <p:nvPr/>
        </p:nvCxnSpPr>
        <p:spPr>
          <a:xfrm rot="16200000" flipH="1">
            <a:off x="2981193" y="3113015"/>
            <a:ext cx="1654029" cy="1742738"/>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Multi-document 11">
            <a:extLst>
              <a:ext uri="{FF2B5EF4-FFF2-40B4-BE49-F238E27FC236}">
                <a16:creationId xmlns:a16="http://schemas.microsoft.com/office/drawing/2014/main" id="{943F85E8-74AC-84ED-3DB5-4AD567061E11}"/>
              </a:ext>
            </a:extLst>
          </p:cNvPr>
          <p:cNvSpPr/>
          <p:nvPr/>
        </p:nvSpPr>
        <p:spPr>
          <a:xfrm>
            <a:off x="9658329" y="2469268"/>
            <a:ext cx="1811034" cy="1004196"/>
          </a:xfrm>
          <a:prstGeom prst="flowChartMultidocumen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Corpus</a:t>
            </a:r>
          </a:p>
        </p:txBody>
      </p:sp>
      <p:sp>
        <p:nvSpPr>
          <p:cNvPr id="13" name="Rectangle 12">
            <a:extLst>
              <a:ext uri="{FF2B5EF4-FFF2-40B4-BE49-F238E27FC236}">
                <a16:creationId xmlns:a16="http://schemas.microsoft.com/office/drawing/2014/main" id="{EF3279EF-103A-3CF1-ACC8-BCDC67ADBE1C}"/>
              </a:ext>
            </a:extLst>
          </p:cNvPr>
          <p:cNvSpPr/>
          <p:nvPr/>
        </p:nvSpPr>
        <p:spPr>
          <a:xfrm>
            <a:off x="7394091" y="2637880"/>
            <a:ext cx="1667436" cy="677731"/>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Document Representation</a:t>
            </a:r>
          </a:p>
        </p:txBody>
      </p:sp>
      <p:cxnSp>
        <p:nvCxnSpPr>
          <p:cNvPr id="18" name="Straight Arrow Connector 17">
            <a:extLst>
              <a:ext uri="{FF2B5EF4-FFF2-40B4-BE49-F238E27FC236}">
                <a16:creationId xmlns:a16="http://schemas.microsoft.com/office/drawing/2014/main" id="{1B2CD0C3-553F-28B1-C0B9-4C51C0269E61}"/>
              </a:ext>
            </a:extLst>
          </p:cNvPr>
          <p:cNvCxnSpPr>
            <a:cxnSpLocks/>
            <a:stCxn id="12" idx="1"/>
            <a:endCxn id="13" idx="3"/>
          </p:cNvCxnSpPr>
          <p:nvPr/>
        </p:nvCxnSpPr>
        <p:spPr>
          <a:xfrm flipH="1">
            <a:off x="9061527" y="2971366"/>
            <a:ext cx="596802" cy="53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EF929BA-20AB-3428-7CB5-315624FA6B98}"/>
              </a:ext>
            </a:extLst>
          </p:cNvPr>
          <p:cNvSpPr/>
          <p:nvPr/>
        </p:nvSpPr>
        <p:spPr>
          <a:xfrm>
            <a:off x="7467601" y="3716600"/>
            <a:ext cx="1520416" cy="516367"/>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Indexing</a:t>
            </a:r>
          </a:p>
        </p:txBody>
      </p:sp>
      <p:cxnSp>
        <p:nvCxnSpPr>
          <p:cNvPr id="23" name="Straight Arrow Connector 22">
            <a:extLst>
              <a:ext uri="{FF2B5EF4-FFF2-40B4-BE49-F238E27FC236}">
                <a16:creationId xmlns:a16="http://schemas.microsoft.com/office/drawing/2014/main" id="{7CFF0A45-8B4B-80AB-7496-79B20403B800}"/>
              </a:ext>
            </a:extLst>
          </p:cNvPr>
          <p:cNvCxnSpPr>
            <a:stCxn id="13" idx="2"/>
            <a:endCxn id="19" idx="0"/>
          </p:cNvCxnSpPr>
          <p:nvPr/>
        </p:nvCxnSpPr>
        <p:spPr>
          <a:xfrm>
            <a:off x="8227809" y="3315611"/>
            <a:ext cx="0" cy="4009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Can 26">
            <a:extLst>
              <a:ext uri="{FF2B5EF4-FFF2-40B4-BE49-F238E27FC236}">
                <a16:creationId xmlns:a16="http://schemas.microsoft.com/office/drawing/2014/main" id="{0335ABBB-47A2-DD55-82F5-F7E919C558D5}"/>
              </a:ext>
            </a:extLst>
          </p:cNvPr>
          <p:cNvSpPr/>
          <p:nvPr/>
        </p:nvSpPr>
        <p:spPr>
          <a:xfrm>
            <a:off x="7835155" y="4481558"/>
            <a:ext cx="785308" cy="688490"/>
          </a:xfrm>
          <a:prstGeom prst="ca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Index</a:t>
            </a:r>
          </a:p>
        </p:txBody>
      </p:sp>
      <p:cxnSp>
        <p:nvCxnSpPr>
          <p:cNvPr id="29" name="Straight Arrow Connector 28">
            <a:extLst>
              <a:ext uri="{FF2B5EF4-FFF2-40B4-BE49-F238E27FC236}">
                <a16:creationId xmlns:a16="http://schemas.microsoft.com/office/drawing/2014/main" id="{65E2A68C-8D6F-9FF1-7D5B-66256629A988}"/>
              </a:ext>
            </a:extLst>
          </p:cNvPr>
          <p:cNvCxnSpPr>
            <a:cxnSpLocks/>
            <a:stCxn id="19" idx="4"/>
            <a:endCxn id="27" idx="1"/>
          </p:cNvCxnSpPr>
          <p:nvPr/>
        </p:nvCxnSpPr>
        <p:spPr>
          <a:xfrm>
            <a:off x="8227809" y="4232967"/>
            <a:ext cx="0" cy="2485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84F2E0-E4E6-151B-BD02-714EE3CD2813}"/>
              </a:ext>
            </a:extLst>
          </p:cNvPr>
          <p:cNvCxnSpPr>
            <a:stCxn id="27" idx="2"/>
            <a:endCxn id="8" idx="6"/>
          </p:cNvCxnSpPr>
          <p:nvPr/>
        </p:nvCxnSpPr>
        <p:spPr>
          <a:xfrm flipH="1" flipV="1">
            <a:off x="6594437" y="4811399"/>
            <a:ext cx="1240718" cy="144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1625149-8256-4325-966E-49C7B25E3E0C}"/>
              </a:ext>
            </a:extLst>
          </p:cNvPr>
          <p:cNvSpPr/>
          <p:nvPr/>
        </p:nvSpPr>
        <p:spPr>
          <a:xfrm>
            <a:off x="4432149" y="5670077"/>
            <a:ext cx="2409713" cy="40096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Retrieved Documents</a:t>
            </a:r>
          </a:p>
        </p:txBody>
      </p:sp>
      <p:cxnSp>
        <p:nvCxnSpPr>
          <p:cNvPr id="36" name="Straight Arrow Connector 35">
            <a:extLst>
              <a:ext uri="{FF2B5EF4-FFF2-40B4-BE49-F238E27FC236}">
                <a16:creationId xmlns:a16="http://schemas.microsoft.com/office/drawing/2014/main" id="{0E73262B-4D99-1E7B-A352-9460BB435916}"/>
              </a:ext>
            </a:extLst>
          </p:cNvPr>
          <p:cNvCxnSpPr>
            <a:stCxn id="8" idx="4"/>
            <a:endCxn id="34" idx="0"/>
          </p:cNvCxnSpPr>
          <p:nvPr/>
        </p:nvCxnSpPr>
        <p:spPr>
          <a:xfrm flipH="1">
            <a:off x="5637006" y="5220190"/>
            <a:ext cx="1" cy="4498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E811275-BA1C-3F7C-56FD-FAEE264DC3CA}"/>
              </a:ext>
            </a:extLst>
          </p:cNvPr>
          <p:cNvSpPr/>
          <p:nvPr/>
        </p:nvSpPr>
        <p:spPr>
          <a:xfrm>
            <a:off x="4114797" y="6252411"/>
            <a:ext cx="3044416" cy="467958"/>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Evaluation Feedback</a:t>
            </a:r>
          </a:p>
        </p:txBody>
      </p:sp>
      <p:cxnSp>
        <p:nvCxnSpPr>
          <p:cNvPr id="40" name="Straight Arrow Connector 39">
            <a:extLst>
              <a:ext uri="{FF2B5EF4-FFF2-40B4-BE49-F238E27FC236}">
                <a16:creationId xmlns:a16="http://schemas.microsoft.com/office/drawing/2014/main" id="{8D4D0970-F4B9-5114-D3CF-7C282C155AAB}"/>
              </a:ext>
            </a:extLst>
          </p:cNvPr>
          <p:cNvCxnSpPr>
            <a:stCxn id="34" idx="2"/>
            <a:endCxn id="38" idx="0"/>
          </p:cNvCxnSpPr>
          <p:nvPr/>
        </p:nvCxnSpPr>
        <p:spPr>
          <a:xfrm flipH="1">
            <a:off x="5637005" y="6071042"/>
            <a:ext cx="1" cy="1813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F76B69D7-2023-637C-A41F-0388EAB1ED7D}"/>
              </a:ext>
            </a:extLst>
          </p:cNvPr>
          <p:cNvCxnSpPr>
            <a:stCxn id="38" idx="6"/>
            <a:endCxn id="27" idx="3"/>
          </p:cNvCxnSpPr>
          <p:nvPr/>
        </p:nvCxnSpPr>
        <p:spPr>
          <a:xfrm flipV="1">
            <a:off x="7159213" y="5170048"/>
            <a:ext cx="1068596" cy="131634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780E4D69-3587-8981-8502-09ECC466F38F}"/>
              </a:ext>
            </a:extLst>
          </p:cNvPr>
          <p:cNvCxnSpPr>
            <a:stCxn id="38" idx="2"/>
            <a:endCxn id="4" idx="2"/>
          </p:cNvCxnSpPr>
          <p:nvPr/>
        </p:nvCxnSpPr>
        <p:spPr>
          <a:xfrm rot="10800000">
            <a:off x="1585185" y="3330016"/>
            <a:ext cx="2529612" cy="3156375"/>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860212"/>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959316E9-DFB5-C6C1-E806-FB4A715C0479}"/>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Mean Reciprocal Rank (MRR)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5FA87D2-3516-B1E7-359A-A1B023DCF5CB}"/>
                  </a:ext>
                </a:extLst>
              </p:cNvPr>
              <p:cNvSpPr>
                <a:spLocks noGrp="1"/>
              </p:cNvSpPr>
              <p:nvPr>
                <p:ph idx="1"/>
              </p:nvPr>
            </p:nvSpPr>
            <p:spPr>
              <a:xfrm>
                <a:off x="685801" y="2592572"/>
                <a:ext cx="10820400" cy="3198627"/>
              </a:xfrm>
            </p:spPr>
            <p:txBody>
              <a:bodyPr>
                <a:normAutofit/>
              </a:bodyPr>
              <a:lstStyle/>
              <a:p>
                <a:r>
                  <a:rPr lang="en-US" dirty="0"/>
                  <a:t>Unlike </a:t>
                </a:r>
                <a:r>
                  <a:rPr lang="en-US" dirty="0" err="1"/>
                  <a:t>Recall@K</a:t>
                </a:r>
                <a:r>
                  <a:rPr lang="en-US" dirty="0"/>
                  <a:t>, MRR is an </a:t>
                </a:r>
                <a:r>
                  <a:rPr lang="en-US" b="1" dirty="0"/>
                  <a:t>order-aware metric</a:t>
                </a:r>
              </a:p>
              <a:p>
                <a14:m>
                  <m:oMath xmlns:m="http://schemas.openxmlformats.org/officeDocument/2006/math">
                    <m:r>
                      <a:rPr lang="en-US" b="0" i="1" smtClean="0">
                        <a:latin typeface="Cambria Math" panose="02040503050406030204" pitchFamily="18" charset="0"/>
                      </a:rPr>
                      <m:t>𝑀𝑅𝑅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𝑄</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𝑞</m:t>
                        </m:r>
                        <m:r>
                          <a:rPr lang="en-US" b="0" i="1" smtClean="0">
                            <a:latin typeface="Cambria Math" panose="02040503050406030204" pitchFamily="18" charset="0"/>
                          </a:rPr>
                          <m:t>=1</m:t>
                        </m:r>
                      </m:sub>
                      <m:sup>
                        <m:r>
                          <a:rPr lang="en-US" b="0" i="1" smtClean="0">
                            <a:latin typeface="Cambria Math" panose="02040503050406030204" pitchFamily="18" charset="0"/>
                          </a:rPr>
                          <m:t>𝑄</m:t>
                        </m:r>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𝑟𝑎𝑛𝑘</m:t>
                                </m:r>
                              </m:e>
                              <m:sub>
                                <m:r>
                                  <a:rPr lang="en-US" b="0" i="1" smtClean="0">
                                    <a:latin typeface="Cambria Math" panose="02040503050406030204" pitchFamily="18" charset="0"/>
                                  </a:rPr>
                                  <m:t>𝑞</m:t>
                                </m:r>
                              </m:sub>
                            </m:sSub>
                          </m:den>
                        </m:f>
                      </m:e>
                    </m:nary>
                  </m:oMath>
                </a14:m>
                <a:endParaRPr lang="en-US" dirty="0"/>
              </a:p>
              <a:p>
                <a:r>
                  <a:rPr lang="en-US" dirty="0"/>
                  <a:t>Q is the total number of queries in your test set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𝑟𝑎𝑛𝑘</m:t>
                        </m:r>
                      </m:e>
                      <m:sub>
                        <m:r>
                          <a:rPr lang="en-US" b="0" i="1" smtClean="0">
                            <a:latin typeface="Cambria Math" panose="02040503050406030204" pitchFamily="18" charset="0"/>
                          </a:rPr>
                          <m:t>𝑞</m:t>
                        </m:r>
                      </m:sub>
                    </m:sSub>
                  </m:oMath>
                </a14:m>
                <a:r>
                  <a:rPr lang="en-US" dirty="0"/>
                  <a:t> is the rank of the first </a:t>
                </a:r>
                <a:r>
                  <a:rPr lang="en-US" i="1" dirty="0"/>
                  <a:t>relevant result</a:t>
                </a:r>
                <a:r>
                  <a:rPr lang="en-US" dirty="0"/>
                  <a:t> for query q</a:t>
                </a:r>
              </a:p>
            </p:txBody>
          </p:sp>
        </mc:Choice>
        <mc:Fallback xmlns="">
          <p:sp>
            <p:nvSpPr>
              <p:cNvPr id="3" name="Content Placeholder 2">
                <a:extLst>
                  <a:ext uri="{FF2B5EF4-FFF2-40B4-BE49-F238E27FC236}">
                    <a16:creationId xmlns:a16="http://schemas.microsoft.com/office/drawing/2014/main" id="{D5FA87D2-3516-B1E7-359A-A1B023DCF5CB}"/>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A371BF72-4F2F-3E20-2EE4-92D2BDFA6503}"/>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4E5E586D-3CC4-DB26-BB7F-426040B341C6}"/>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EB8C9CD1-C273-07E9-18BB-448A343DC5C4}"/>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70</a:t>
            </a:fld>
            <a:endParaRPr lang="en-US">
              <a:solidFill>
                <a:schemeClr val="tx2"/>
              </a:solidFill>
            </a:endParaRPr>
          </a:p>
        </p:txBody>
      </p:sp>
    </p:spTree>
    <p:extLst>
      <p:ext uri="{BB962C8B-B14F-4D97-AF65-F5344CB8AC3E}">
        <p14:creationId xmlns:p14="http://schemas.microsoft.com/office/powerpoint/2010/main" val="91981206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31FE19E-0EE1-D8A6-C554-5B28216F3044}"/>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MRR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E004A06-4AE7-BAF0-7DD9-578167332E2A}"/>
                  </a:ext>
                </a:extLst>
              </p:cNvPr>
              <p:cNvSpPr>
                <a:spLocks noGrp="1"/>
              </p:cNvSpPr>
              <p:nvPr>
                <p:ph idx="1"/>
              </p:nvPr>
            </p:nvSpPr>
            <p:spPr>
              <a:xfrm>
                <a:off x="685801" y="2592572"/>
                <a:ext cx="10820400" cy="3198627"/>
              </a:xfrm>
            </p:spPr>
            <p:txBody>
              <a:bodyPr numCol="2">
                <a:normAutofit/>
              </a:bodyPr>
              <a:lstStyle/>
              <a:p>
                <a:r>
                  <a:rPr lang="en-US" dirty="0"/>
                  <a:t>Assume we have 3 different queries in our test set</a:t>
                </a:r>
              </a:p>
              <a:p>
                <a:r>
                  <a:rPr lang="en-US" dirty="0"/>
                  <a:t>The relevant document will be in bold</a:t>
                </a:r>
              </a:p>
              <a:p>
                <a:r>
                  <a:rPr lang="en-US" b="1" dirty="0"/>
                  <a:t>Query 1:</a:t>
                </a:r>
              </a:p>
              <a:p>
                <a:pPr lvl="1"/>
                <a:r>
                  <a:rPr lang="en-US" dirty="0"/>
                  <a:t>Returned Items = {P1, </a:t>
                </a:r>
                <a:r>
                  <a:rPr lang="en-US" b="1" dirty="0"/>
                  <a:t>P3</a:t>
                </a:r>
                <a:r>
                  <a:rPr lang="en-US" dirty="0"/>
                  <a:t>, P4}</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𝑟𝑎𝑛𝑘</m:t>
                        </m:r>
                      </m:e>
                      <m:sub>
                        <m:r>
                          <a:rPr lang="en-US" b="0" i="1" smtClean="0">
                            <a:latin typeface="Cambria Math" panose="02040503050406030204" pitchFamily="18" charset="0"/>
                          </a:rPr>
                          <m:t>𝑞</m:t>
                        </m:r>
                      </m:sub>
                    </m:sSub>
                  </m:oMath>
                </a14:m>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=0.5</m:t>
                    </m:r>
                  </m:oMath>
                </a14:m>
                <a:endParaRPr lang="en-US" dirty="0"/>
              </a:p>
              <a:p>
                <a:endParaRPr lang="en-US" dirty="0"/>
              </a:p>
              <a:p>
                <a:endParaRPr lang="en-US" dirty="0"/>
              </a:p>
              <a:p>
                <a:r>
                  <a:rPr lang="en-US" b="1" dirty="0"/>
                  <a:t>Query 2:</a:t>
                </a:r>
              </a:p>
              <a:p>
                <a:pPr lvl="1"/>
                <a:r>
                  <a:rPr lang="en-US" dirty="0"/>
                  <a:t>Returned Items = {</a:t>
                </a:r>
                <a:r>
                  <a:rPr lang="en-US" b="1" dirty="0"/>
                  <a:t>P1</a:t>
                </a:r>
                <a:r>
                  <a:rPr lang="en-US" dirty="0"/>
                  <a:t>, P2, P4}</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𝑟𝑎𝑛𝑘</m:t>
                        </m:r>
                      </m:e>
                      <m:sub>
                        <m:r>
                          <a:rPr lang="en-US" i="1">
                            <a:latin typeface="Cambria Math" panose="02040503050406030204" pitchFamily="18" charset="0"/>
                          </a:rPr>
                          <m:t>𝑞</m:t>
                        </m:r>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1</m:t>
                        </m:r>
                      </m:den>
                    </m:f>
                    <m:r>
                      <a:rPr lang="en-US" b="0" i="1" smtClean="0">
                        <a:latin typeface="Cambria Math" panose="02040503050406030204" pitchFamily="18" charset="0"/>
                      </a:rPr>
                      <m:t>=1</m:t>
                    </m:r>
                  </m:oMath>
                </a14:m>
                <a:endParaRPr lang="en-US" dirty="0"/>
              </a:p>
              <a:p>
                <a:r>
                  <a:rPr lang="en-US" b="1" dirty="0"/>
                  <a:t>Query 3:</a:t>
                </a:r>
              </a:p>
              <a:p>
                <a:pPr lvl="1"/>
                <a:r>
                  <a:rPr lang="en-US" dirty="0"/>
                  <a:t>Returned Items = {P3, P5, </a:t>
                </a:r>
                <a:r>
                  <a:rPr lang="en-US" b="1" dirty="0"/>
                  <a:t>P1</a:t>
                </a:r>
                <a:r>
                  <a:rPr lang="en-US" dirty="0"/>
                  <a:t>}</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𝑟𝑎𝑛𝑘</m:t>
                        </m:r>
                      </m:e>
                      <m:sub>
                        <m:r>
                          <a:rPr lang="en-US" i="1">
                            <a:latin typeface="Cambria Math" panose="02040503050406030204" pitchFamily="18" charset="0"/>
                          </a:rPr>
                          <m:t>𝑞</m:t>
                        </m:r>
                      </m:sub>
                    </m:sSub>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=0.33</m:t>
                    </m:r>
                  </m:oMath>
                </a14:m>
                <a:endParaRPr lang="en-US" dirty="0"/>
              </a:p>
              <a:p>
                <a:r>
                  <a:rPr lang="en-US" dirty="0"/>
                  <a:t>MRR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0.5+1+0.33</m:t>
                        </m:r>
                      </m:num>
                      <m:den>
                        <m:r>
                          <a:rPr lang="en-US" b="0" i="1" smtClean="0">
                            <a:latin typeface="Cambria Math" panose="02040503050406030204" pitchFamily="18" charset="0"/>
                          </a:rPr>
                          <m:t>3</m:t>
                        </m:r>
                      </m:den>
                    </m:f>
                    <m:r>
                      <a:rPr lang="en-US" b="0" i="1" smtClean="0">
                        <a:latin typeface="Cambria Math" panose="02040503050406030204" pitchFamily="18" charset="0"/>
                      </a:rPr>
                      <m:t>=0.61</m:t>
                    </m:r>
                  </m:oMath>
                </a14:m>
                <a:endParaRPr lang="en-US" dirty="0"/>
              </a:p>
            </p:txBody>
          </p:sp>
        </mc:Choice>
        <mc:Fallback>
          <p:sp>
            <p:nvSpPr>
              <p:cNvPr id="3" name="Content Placeholder 2">
                <a:extLst>
                  <a:ext uri="{FF2B5EF4-FFF2-40B4-BE49-F238E27FC236}">
                    <a16:creationId xmlns:a16="http://schemas.microsoft.com/office/drawing/2014/main" id="{2E004A06-4AE7-BAF0-7DD9-578167332E2A}"/>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181C0949-74D0-530A-2463-971F3444CE8F}"/>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dirty="0">
                <a:solidFill>
                  <a:schemeClr val="tx2"/>
                </a:solidFill>
              </a:rPr>
              <a:t>Information Retrieval</a:t>
            </a:r>
          </a:p>
        </p:txBody>
      </p:sp>
      <p:sp>
        <p:nvSpPr>
          <p:cNvPr id="4" name="Date Placeholder 3">
            <a:extLst>
              <a:ext uri="{FF2B5EF4-FFF2-40B4-BE49-F238E27FC236}">
                <a16:creationId xmlns:a16="http://schemas.microsoft.com/office/drawing/2014/main" id="{917AD19C-2447-78CA-0A92-3366D70AEF5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C03030F-4BD8-9980-4486-492341162C06}"/>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71</a:t>
            </a:fld>
            <a:endParaRPr lang="en-US">
              <a:solidFill>
                <a:schemeClr val="tx2"/>
              </a:solidFill>
            </a:endParaRPr>
          </a:p>
        </p:txBody>
      </p:sp>
    </p:spTree>
    <p:extLst>
      <p:ext uri="{BB962C8B-B14F-4D97-AF65-F5344CB8AC3E}">
        <p14:creationId xmlns:p14="http://schemas.microsoft.com/office/powerpoint/2010/main" val="1364920875"/>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EEB2539E-239C-AF62-35A5-9DDE8C6184FC}"/>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MRR</a:t>
            </a:r>
          </a:p>
        </p:txBody>
      </p:sp>
      <p:sp>
        <p:nvSpPr>
          <p:cNvPr id="3" name="Content Placeholder 2">
            <a:extLst>
              <a:ext uri="{FF2B5EF4-FFF2-40B4-BE49-F238E27FC236}">
                <a16:creationId xmlns:a16="http://schemas.microsoft.com/office/drawing/2014/main" id="{80931B78-715D-1055-2068-C58EA3F8E417}"/>
              </a:ext>
            </a:extLst>
          </p:cNvPr>
          <p:cNvSpPr>
            <a:spLocks noGrp="1"/>
          </p:cNvSpPr>
          <p:nvPr>
            <p:ph idx="1"/>
          </p:nvPr>
        </p:nvSpPr>
        <p:spPr>
          <a:xfrm>
            <a:off x="685801" y="2592572"/>
            <a:ext cx="10820400" cy="3198627"/>
          </a:xfrm>
        </p:spPr>
        <p:txBody>
          <a:bodyPr>
            <a:normAutofit/>
          </a:bodyPr>
          <a:lstStyle/>
          <a:p>
            <a:pPr marL="0" indent="0">
              <a:buNone/>
            </a:pPr>
            <a:r>
              <a:rPr lang="en-US" dirty="0"/>
              <a:t>Summary</a:t>
            </a:r>
          </a:p>
          <a:p>
            <a:r>
              <a:rPr lang="en-US" dirty="0"/>
              <a:t>Order-aware makes it more relevant for use-cases where the ranking of the relevant result is important</a:t>
            </a:r>
          </a:p>
          <a:p>
            <a:r>
              <a:rPr lang="en-US" dirty="0"/>
              <a:t>We consider, rank of the first relevant item only</a:t>
            </a:r>
          </a:p>
        </p:txBody>
      </p:sp>
      <p:sp>
        <p:nvSpPr>
          <p:cNvPr id="5" name="Footer Placeholder 4">
            <a:extLst>
              <a:ext uri="{FF2B5EF4-FFF2-40B4-BE49-F238E27FC236}">
                <a16:creationId xmlns:a16="http://schemas.microsoft.com/office/drawing/2014/main" id="{50E39FBC-FD15-CBF5-39B1-B8F6CE07C77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044E8FC1-6E31-CB44-50F4-6D067E5B834A}"/>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59E39447-1C68-CEF7-6B1E-AD4EC0F10D9B}"/>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72</a:t>
            </a:fld>
            <a:endParaRPr lang="en-US">
              <a:solidFill>
                <a:schemeClr val="tx2"/>
              </a:solidFill>
            </a:endParaRPr>
          </a:p>
        </p:txBody>
      </p:sp>
    </p:spTree>
    <p:extLst>
      <p:ext uri="{BB962C8B-B14F-4D97-AF65-F5344CB8AC3E}">
        <p14:creationId xmlns:p14="http://schemas.microsoft.com/office/powerpoint/2010/main" val="3931688748"/>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F91ECF18-CBB4-7AE5-8EB4-E17A8331B59E}"/>
              </a:ext>
            </a:extLst>
          </p:cNvPr>
          <p:cNvSpPr>
            <a:spLocks noGrp="1"/>
          </p:cNvSpPr>
          <p:nvPr>
            <p:ph type="title"/>
          </p:nvPr>
        </p:nvSpPr>
        <p:spPr>
          <a:xfrm>
            <a:off x="1030288" y="609600"/>
            <a:ext cx="10131425" cy="1110343"/>
          </a:xfrm>
        </p:spPr>
        <p:txBody>
          <a:bodyPr>
            <a:normAutofit fontScale="90000"/>
          </a:bodyPr>
          <a:lstStyle/>
          <a:p>
            <a:pPr algn="ctr"/>
            <a:r>
              <a:rPr lang="en-US" dirty="0">
                <a:solidFill>
                  <a:schemeClr val="bg1"/>
                </a:solidFill>
              </a:rPr>
              <a:t>Normalized Discounted CUMULATIVE Gain (NDCG)</a:t>
            </a:r>
          </a:p>
        </p:txBody>
      </p:sp>
      <p:sp>
        <p:nvSpPr>
          <p:cNvPr id="5" name="Footer Placeholder 4">
            <a:extLst>
              <a:ext uri="{FF2B5EF4-FFF2-40B4-BE49-F238E27FC236}">
                <a16:creationId xmlns:a16="http://schemas.microsoft.com/office/drawing/2014/main" id="{EB0A35F0-6A9D-1D29-2C26-511D522B9E3C}"/>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02BC931B-6586-50CF-F5ED-5590E869582C}"/>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B270F44-790D-5404-2A51-19D54C37CE52}"/>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73</a:t>
            </a:fld>
            <a:endParaRPr lang="en-US">
              <a:solidFill>
                <a:schemeClr val="tx2"/>
              </a:solidFill>
            </a:endParaRPr>
          </a:p>
        </p:txBody>
      </p:sp>
      <p:sp>
        <p:nvSpPr>
          <p:cNvPr id="7" name="Content Placeholder 2">
            <a:extLst>
              <a:ext uri="{FF2B5EF4-FFF2-40B4-BE49-F238E27FC236}">
                <a16:creationId xmlns:a16="http://schemas.microsoft.com/office/drawing/2014/main" id="{6B1785DA-19AB-BA34-0DA6-C6A389F4B1AA}"/>
              </a:ext>
            </a:extLst>
          </p:cNvPr>
          <p:cNvSpPr>
            <a:spLocks noGrp="1"/>
          </p:cNvSpPr>
          <p:nvPr>
            <p:ph idx="1"/>
          </p:nvPr>
        </p:nvSpPr>
        <p:spPr>
          <a:xfrm>
            <a:off x="685801" y="2592573"/>
            <a:ext cx="10820400" cy="836428"/>
          </a:xfrm>
        </p:spPr>
        <p:txBody>
          <a:bodyPr anchor="t">
            <a:normAutofit/>
          </a:bodyPr>
          <a:lstStyle/>
          <a:p>
            <a:r>
              <a:rPr lang="en-US" b="1" dirty="0"/>
              <a:t>Query:</a:t>
            </a:r>
            <a:r>
              <a:rPr lang="en-US" dirty="0"/>
              <a:t> </a:t>
            </a:r>
            <a:r>
              <a:rPr lang="en-US" dirty="0">
                <a:highlight>
                  <a:srgbClr val="00FFFF"/>
                </a:highlight>
              </a:rPr>
              <a:t>Impact of climate change on India based on IPCC report</a:t>
            </a:r>
          </a:p>
          <a:p>
            <a:r>
              <a:rPr lang="en-US" b="1" dirty="0"/>
              <a:t>Passages: </a:t>
            </a:r>
          </a:p>
        </p:txBody>
      </p:sp>
      <p:sp>
        <p:nvSpPr>
          <p:cNvPr id="8" name="Rounded Rectangle 7">
            <a:extLst>
              <a:ext uri="{FF2B5EF4-FFF2-40B4-BE49-F238E27FC236}">
                <a16:creationId xmlns:a16="http://schemas.microsoft.com/office/drawing/2014/main" id="{767BA24C-75FE-DB83-3174-CF2C4C9851DF}"/>
              </a:ext>
            </a:extLst>
          </p:cNvPr>
          <p:cNvSpPr/>
          <p:nvPr/>
        </p:nvSpPr>
        <p:spPr>
          <a:xfrm>
            <a:off x="449523" y="3685881"/>
            <a:ext cx="2467056" cy="20738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1:</a:t>
            </a:r>
          </a:p>
          <a:p>
            <a:r>
              <a:rPr lang="en-IN" sz="1000" b="0" i="0" dirty="0">
                <a:solidFill>
                  <a:srgbClr val="EEF0FF"/>
                </a:solidFill>
                <a:effectLst/>
                <a:latin typeface="Google Sans"/>
              </a:rPr>
              <a:t>According to the Intergovernmental Panel on Climate Change (IPCC), India is among the countries that face the highest risk from climate change's impact, despite contributing minimally to global warming in the past century. The IPCC's 2022 report on climate change impacts and risks to ecosystems and human systems highlights so..</a:t>
            </a:r>
            <a:endParaRPr lang="en-US" sz="1000" dirty="0"/>
          </a:p>
        </p:txBody>
      </p:sp>
      <p:sp>
        <p:nvSpPr>
          <p:cNvPr id="9" name="Rounded Rectangle 8">
            <a:extLst>
              <a:ext uri="{FF2B5EF4-FFF2-40B4-BE49-F238E27FC236}">
                <a16:creationId xmlns:a16="http://schemas.microsoft.com/office/drawing/2014/main" id="{C004CA4C-DDCE-0E09-7CEF-54DD5FB481F0}"/>
              </a:ext>
            </a:extLst>
          </p:cNvPr>
          <p:cNvSpPr/>
          <p:nvPr/>
        </p:nvSpPr>
        <p:spPr>
          <a:xfrm>
            <a:off x="3036163" y="3071220"/>
            <a:ext cx="2467056" cy="20738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2:</a:t>
            </a:r>
          </a:p>
          <a:p>
            <a:r>
              <a:rPr lang="en-IN" sz="1000" b="0" i="0" dirty="0">
                <a:solidFill>
                  <a:srgbClr val="E8E8E8"/>
                </a:solidFill>
                <a:effectLst/>
                <a:latin typeface="Google Sans"/>
              </a:rPr>
              <a:t>India may face catastrophic impacts due to global warming, IPCC reports warn. </a:t>
            </a:r>
            <a:r>
              <a:rPr lang="en-IN" sz="1000" b="0" i="0" dirty="0">
                <a:solidFill>
                  <a:srgbClr val="FFFFFF"/>
                </a:solidFill>
                <a:effectLst/>
                <a:latin typeface="Google Sans"/>
              </a:rPr>
              <a:t>Temperature rise, sea level increase, catastrophic impacts on the lives and livelihoods of people</a:t>
            </a:r>
            <a:r>
              <a:rPr lang="en-IN" sz="1000" b="0" i="0" dirty="0">
                <a:solidFill>
                  <a:srgbClr val="E8E8E8"/>
                </a:solidFill>
                <a:effectLst/>
                <a:latin typeface="Google Sans"/>
              </a:rPr>
              <a:t> are some of the big challenges for India …</a:t>
            </a:r>
            <a:endParaRPr lang="en-US" sz="1000" dirty="0"/>
          </a:p>
        </p:txBody>
      </p:sp>
      <p:sp>
        <p:nvSpPr>
          <p:cNvPr id="10" name="Rounded Rectangle 9">
            <a:extLst>
              <a:ext uri="{FF2B5EF4-FFF2-40B4-BE49-F238E27FC236}">
                <a16:creationId xmlns:a16="http://schemas.microsoft.com/office/drawing/2014/main" id="{F327BF05-C316-BF52-7D98-CC1B3073B740}"/>
              </a:ext>
            </a:extLst>
          </p:cNvPr>
          <p:cNvSpPr/>
          <p:nvPr/>
        </p:nvSpPr>
        <p:spPr>
          <a:xfrm>
            <a:off x="5622803" y="3685881"/>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3:</a:t>
            </a:r>
          </a:p>
          <a:p>
            <a:r>
              <a:rPr lang="en-IN" sz="1000" b="0" i="0" dirty="0">
                <a:solidFill>
                  <a:srgbClr val="E8E8E8"/>
                </a:solidFill>
                <a:effectLst/>
                <a:latin typeface="Google Sans"/>
              </a:rPr>
              <a:t>The occurrence of extreme hot events is likely to increase in Indiana, while the occurrence of extreme cold events is likely to decrease. The occurrence of conditions that spawn severe thunderstorms is likely to increase in Indiana…</a:t>
            </a:r>
            <a:endParaRPr lang="en-US" sz="1000" dirty="0"/>
          </a:p>
        </p:txBody>
      </p:sp>
      <p:sp>
        <p:nvSpPr>
          <p:cNvPr id="12" name="Rounded Rectangle 11">
            <a:extLst>
              <a:ext uri="{FF2B5EF4-FFF2-40B4-BE49-F238E27FC236}">
                <a16:creationId xmlns:a16="http://schemas.microsoft.com/office/drawing/2014/main" id="{DA8A5326-795D-8BF9-7E6A-C63EB108ED60}"/>
              </a:ext>
            </a:extLst>
          </p:cNvPr>
          <p:cNvSpPr/>
          <p:nvPr/>
        </p:nvSpPr>
        <p:spPr>
          <a:xfrm>
            <a:off x="8209443" y="2948390"/>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4:</a:t>
            </a:r>
          </a:p>
          <a:p>
            <a:r>
              <a:rPr lang="en-IN" sz="1000" b="0" i="0" dirty="0">
                <a:solidFill>
                  <a:srgbClr val="E8E8E8"/>
                </a:solidFill>
                <a:effectLst/>
                <a:latin typeface="Google Sans"/>
              </a:rPr>
              <a:t>Climate change is expected to have major health impacts in India- </a:t>
            </a:r>
            <a:r>
              <a:rPr lang="en-IN" sz="1000" b="0" i="0" dirty="0">
                <a:solidFill>
                  <a:srgbClr val="FFFFFF"/>
                </a:solidFill>
                <a:effectLst/>
                <a:latin typeface="Google Sans"/>
              </a:rPr>
              <a:t>increasing malnutrition and related health disorders such as child stunting</a:t>
            </a:r>
            <a:r>
              <a:rPr lang="en-IN" sz="1000" b="0" i="0" dirty="0">
                <a:solidFill>
                  <a:srgbClr val="E8E8E8"/>
                </a:solidFill>
                <a:effectLst/>
                <a:latin typeface="Google Sans"/>
              </a:rPr>
              <a:t> - with the poor likely to be affected most severely..</a:t>
            </a:r>
            <a:endParaRPr lang="en-US" sz="1000" dirty="0"/>
          </a:p>
        </p:txBody>
      </p:sp>
      <p:sp>
        <p:nvSpPr>
          <p:cNvPr id="14" name="Rounded Rectangle 13">
            <a:extLst>
              <a:ext uri="{FF2B5EF4-FFF2-40B4-BE49-F238E27FC236}">
                <a16:creationId xmlns:a16="http://schemas.microsoft.com/office/drawing/2014/main" id="{DCD46F55-38E4-864F-A49A-D0C4E43963FD}"/>
              </a:ext>
            </a:extLst>
          </p:cNvPr>
          <p:cNvSpPr/>
          <p:nvPr/>
        </p:nvSpPr>
        <p:spPr>
          <a:xfrm>
            <a:off x="8489860" y="4409483"/>
            <a:ext cx="2467056" cy="2073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t>Passage 5:</a:t>
            </a:r>
          </a:p>
          <a:p>
            <a:r>
              <a:rPr lang="en-IN" sz="1000" b="0" i="0" dirty="0">
                <a:solidFill>
                  <a:schemeClr val="bg1"/>
                </a:solidFill>
                <a:effectLst/>
                <a:latin typeface="Arial" panose="020B0604020202020204" pitchFamily="34" charset="0"/>
              </a:rPr>
              <a:t>As global temperatures rise, we will continue to see India's poorest suffer the most as </a:t>
            </a:r>
            <a:r>
              <a:rPr lang="en-IN" sz="1000" b="1" i="0" dirty="0">
                <a:solidFill>
                  <a:schemeClr val="bg1"/>
                </a:solidFill>
                <a:effectLst/>
                <a:latin typeface="Arial" panose="020B0604020202020204" pitchFamily="34" charset="0"/>
              </a:rPr>
              <a:t>climate change destroys livelihoods and washes away…</a:t>
            </a:r>
            <a:endParaRPr lang="en-US" sz="1000" dirty="0">
              <a:solidFill>
                <a:schemeClr val="bg1"/>
              </a:solidFill>
            </a:endParaRPr>
          </a:p>
        </p:txBody>
      </p:sp>
      <p:sp>
        <p:nvSpPr>
          <p:cNvPr id="16" name="Oval 15">
            <a:extLst>
              <a:ext uri="{FF2B5EF4-FFF2-40B4-BE49-F238E27FC236}">
                <a16:creationId xmlns:a16="http://schemas.microsoft.com/office/drawing/2014/main" id="{5F519B21-43B5-0501-0590-157C854934EC}"/>
              </a:ext>
            </a:extLst>
          </p:cNvPr>
          <p:cNvSpPr/>
          <p:nvPr/>
        </p:nvSpPr>
        <p:spPr>
          <a:xfrm>
            <a:off x="2529503" y="3539798"/>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7" name="Oval 16">
            <a:extLst>
              <a:ext uri="{FF2B5EF4-FFF2-40B4-BE49-F238E27FC236}">
                <a16:creationId xmlns:a16="http://schemas.microsoft.com/office/drawing/2014/main" id="{2C88434B-4832-DE6B-98E7-17B9B3F503D4}"/>
              </a:ext>
            </a:extLst>
          </p:cNvPr>
          <p:cNvSpPr/>
          <p:nvPr/>
        </p:nvSpPr>
        <p:spPr>
          <a:xfrm>
            <a:off x="5129681" y="2941162"/>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8" name="Oval 17">
            <a:extLst>
              <a:ext uri="{FF2B5EF4-FFF2-40B4-BE49-F238E27FC236}">
                <a16:creationId xmlns:a16="http://schemas.microsoft.com/office/drawing/2014/main" id="{56998FB2-59E5-0888-1DDA-FD9F675C114B}"/>
              </a:ext>
            </a:extLst>
          </p:cNvPr>
          <p:cNvSpPr/>
          <p:nvPr/>
        </p:nvSpPr>
        <p:spPr>
          <a:xfrm>
            <a:off x="7677555" y="3553875"/>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9" name="Oval 18">
            <a:extLst>
              <a:ext uri="{FF2B5EF4-FFF2-40B4-BE49-F238E27FC236}">
                <a16:creationId xmlns:a16="http://schemas.microsoft.com/office/drawing/2014/main" id="{04BB2A6E-E4F9-13C0-628D-29106BAC9783}"/>
              </a:ext>
            </a:extLst>
          </p:cNvPr>
          <p:cNvSpPr/>
          <p:nvPr/>
        </p:nvSpPr>
        <p:spPr>
          <a:xfrm>
            <a:off x="10340669" y="2798834"/>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0" name="Oval 19">
            <a:extLst>
              <a:ext uri="{FF2B5EF4-FFF2-40B4-BE49-F238E27FC236}">
                <a16:creationId xmlns:a16="http://schemas.microsoft.com/office/drawing/2014/main" id="{55621A08-1DDE-C435-3F1C-3D7F02968ADA}"/>
              </a:ext>
            </a:extLst>
          </p:cNvPr>
          <p:cNvSpPr/>
          <p:nvPr/>
        </p:nvSpPr>
        <p:spPr>
          <a:xfrm>
            <a:off x="10562288" y="4287280"/>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Tree>
    <p:extLst>
      <p:ext uri="{BB962C8B-B14F-4D97-AF65-F5344CB8AC3E}">
        <p14:creationId xmlns:p14="http://schemas.microsoft.com/office/powerpoint/2010/main" val="418553138"/>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A001E25-7D96-D69A-7D0E-41C2EE2113E6}"/>
              </a:ext>
            </a:extLst>
          </p:cNvPr>
          <p:cNvSpPr>
            <a:spLocks noGrp="1"/>
          </p:cNvSpPr>
          <p:nvPr>
            <p:ph type="title"/>
          </p:nvPr>
        </p:nvSpPr>
        <p:spPr>
          <a:xfrm>
            <a:off x="1030288" y="609600"/>
            <a:ext cx="10131425" cy="1110343"/>
          </a:xfrm>
        </p:spPr>
        <p:txBody>
          <a:bodyPr>
            <a:normAutofit/>
          </a:bodyPr>
          <a:lstStyle/>
          <a:p>
            <a:pPr algn="ctr">
              <a:lnSpc>
                <a:spcPct val="90000"/>
              </a:lnSpc>
            </a:pPr>
            <a:r>
              <a:rPr lang="en-US" dirty="0">
                <a:solidFill>
                  <a:schemeClr val="bg1"/>
                </a:solidFill>
              </a:rPr>
              <a:t>Normalized Discounted CUMULATIVE Gain (NDCG)</a:t>
            </a:r>
          </a:p>
        </p:txBody>
      </p:sp>
      <p:sp>
        <p:nvSpPr>
          <p:cNvPr id="5" name="Footer Placeholder 4">
            <a:extLst>
              <a:ext uri="{FF2B5EF4-FFF2-40B4-BE49-F238E27FC236}">
                <a16:creationId xmlns:a16="http://schemas.microsoft.com/office/drawing/2014/main" id="{27256F68-5EF2-24B0-3033-049510DAA6D7}"/>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B44268AE-4C21-62C0-4C5B-014E1E6E460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06CBEB8-6473-494E-2B1E-B49F3FA15D37}"/>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74</a:t>
            </a:fld>
            <a:endParaRPr lang="en-US">
              <a:solidFill>
                <a:schemeClr val="tx2"/>
              </a:solidFill>
            </a:endParaRPr>
          </a:p>
        </p:txBody>
      </p:sp>
      <p:sp>
        <p:nvSpPr>
          <p:cNvPr id="7" name="Oval 6">
            <a:extLst>
              <a:ext uri="{FF2B5EF4-FFF2-40B4-BE49-F238E27FC236}">
                <a16:creationId xmlns:a16="http://schemas.microsoft.com/office/drawing/2014/main" id="{64F47DC1-DD20-3969-143D-052A5A0CCF63}"/>
              </a:ext>
            </a:extLst>
          </p:cNvPr>
          <p:cNvSpPr/>
          <p:nvPr/>
        </p:nvSpPr>
        <p:spPr>
          <a:xfrm>
            <a:off x="2508955" y="3953382"/>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8" name="Oval 7">
            <a:extLst>
              <a:ext uri="{FF2B5EF4-FFF2-40B4-BE49-F238E27FC236}">
                <a16:creationId xmlns:a16="http://schemas.microsoft.com/office/drawing/2014/main" id="{6102EDC4-2B86-0327-1821-6FBA96D1ED91}"/>
              </a:ext>
            </a:extLst>
          </p:cNvPr>
          <p:cNvSpPr/>
          <p:nvPr/>
        </p:nvSpPr>
        <p:spPr>
          <a:xfrm>
            <a:off x="3845014" y="3957744"/>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9" name="Oval 8">
            <a:extLst>
              <a:ext uri="{FF2B5EF4-FFF2-40B4-BE49-F238E27FC236}">
                <a16:creationId xmlns:a16="http://schemas.microsoft.com/office/drawing/2014/main" id="{6A15FB85-501A-ABF5-62DD-5EAACC61ABE8}"/>
              </a:ext>
            </a:extLst>
          </p:cNvPr>
          <p:cNvSpPr/>
          <p:nvPr/>
        </p:nvSpPr>
        <p:spPr>
          <a:xfrm>
            <a:off x="5181073" y="3953382"/>
            <a:ext cx="452486" cy="45248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 name="Left-right Arrow 9">
            <a:extLst>
              <a:ext uri="{FF2B5EF4-FFF2-40B4-BE49-F238E27FC236}">
                <a16:creationId xmlns:a16="http://schemas.microsoft.com/office/drawing/2014/main" id="{EEB3BAD7-FBD5-1A26-A50C-DAB3C82F4A1D}"/>
              </a:ext>
            </a:extLst>
          </p:cNvPr>
          <p:cNvSpPr/>
          <p:nvPr/>
        </p:nvSpPr>
        <p:spPr>
          <a:xfrm>
            <a:off x="2584981" y="3343782"/>
            <a:ext cx="2972552" cy="3082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0540B0-F94F-47CF-D532-4A2AF00AE182}"/>
              </a:ext>
            </a:extLst>
          </p:cNvPr>
          <p:cNvSpPr txBox="1"/>
          <p:nvPr/>
        </p:nvSpPr>
        <p:spPr>
          <a:xfrm>
            <a:off x="5557533" y="2869929"/>
            <a:ext cx="1263192" cy="646331"/>
          </a:xfrm>
          <a:prstGeom prst="rect">
            <a:avLst/>
          </a:prstGeom>
          <a:noFill/>
        </p:spPr>
        <p:txBody>
          <a:bodyPr wrap="square" rtlCol="0">
            <a:spAutoFit/>
          </a:bodyPr>
          <a:lstStyle/>
          <a:p>
            <a:r>
              <a:rPr lang="en-US" dirty="0"/>
              <a:t>Least Relevant</a:t>
            </a:r>
          </a:p>
        </p:txBody>
      </p:sp>
      <p:sp>
        <p:nvSpPr>
          <p:cNvPr id="14" name="TextBox 13">
            <a:extLst>
              <a:ext uri="{FF2B5EF4-FFF2-40B4-BE49-F238E27FC236}">
                <a16:creationId xmlns:a16="http://schemas.microsoft.com/office/drawing/2014/main" id="{E392367F-6A87-9E6E-5605-259816DD95CA}"/>
              </a:ext>
            </a:extLst>
          </p:cNvPr>
          <p:cNvSpPr txBox="1"/>
          <p:nvPr/>
        </p:nvSpPr>
        <p:spPr>
          <a:xfrm>
            <a:off x="1698249" y="2908453"/>
            <a:ext cx="1263192" cy="646331"/>
          </a:xfrm>
          <a:prstGeom prst="rect">
            <a:avLst/>
          </a:prstGeom>
          <a:noFill/>
        </p:spPr>
        <p:txBody>
          <a:bodyPr wrap="square" rtlCol="0">
            <a:spAutoFit/>
          </a:bodyPr>
          <a:lstStyle/>
          <a:p>
            <a:r>
              <a:rPr lang="en-US" dirty="0"/>
              <a:t>Most Relevant</a:t>
            </a:r>
          </a:p>
        </p:txBody>
      </p:sp>
    </p:spTree>
    <p:extLst>
      <p:ext uri="{BB962C8B-B14F-4D97-AF65-F5344CB8AC3E}">
        <p14:creationId xmlns:p14="http://schemas.microsoft.com/office/powerpoint/2010/main" val="3364731934"/>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C7DB9D45-4040-12A7-6910-384306969844}"/>
              </a:ext>
            </a:extLst>
          </p:cNvPr>
          <p:cNvSpPr>
            <a:spLocks noGrp="1"/>
          </p:cNvSpPr>
          <p:nvPr>
            <p:ph type="title"/>
          </p:nvPr>
        </p:nvSpPr>
        <p:spPr>
          <a:xfrm>
            <a:off x="1030288" y="609600"/>
            <a:ext cx="10131425" cy="1110343"/>
          </a:xfrm>
        </p:spPr>
        <p:txBody>
          <a:bodyPr>
            <a:normAutofit fontScale="90000"/>
          </a:bodyPr>
          <a:lstStyle/>
          <a:p>
            <a:pPr algn="ctr"/>
            <a:r>
              <a:rPr lang="en-US" dirty="0">
                <a:solidFill>
                  <a:schemeClr val="bg1"/>
                </a:solidFill>
              </a:rPr>
              <a:t>Normalized Discounted CUMULATIVE Gain (NDCG)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054CC1-F597-2AC8-337E-317E53985FFC}"/>
                  </a:ext>
                </a:extLst>
              </p:cNvPr>
              <p:cNvSpPr>
                <a:spLocks noGrp="1"/>
              </p:cNvSpPr>
              <p:nvPr>
                <p:ph idx="1"/>
              </p:nvPr>
            </p:nvSpPr>
            <p:spPr>
              <a:xfrm>
                <a:off x="685801" y="2364860"/>
                <a:ext cx="10820400" cy="3505714"/>
              </a:xfrm>
            </p:spPr>
            <p:txBody>
              <a:bodyPr numCol="2">
                <a:normAutofit fontScale="92500" lnSpcReduction="20000"/>
              </a:bodyPr>
              <a:lstStyle/>
              <a:p>
                <a:r>
                  <a:rPr lang="en-US" dirty="0"/>
                  <a:t>Let’s begin with Cumulative Gain (CG@K)</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𝐶𝐺</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𝑟𝑒𝑙</m:t>
                              </m:r>
                            </m:e>
                            <m:sub>
                              <m:r>
                                <a:rPr lang="en-US" b="0" i="1" smtClean="0">
                                  <a:latin typeface="Cambria Math" panose="02040503050406030204" pitchFamily="18" charset="0"/>
                                </a:rPr>
                                <m:t>𝑘</m:t>
                              </m:r>
                            </m:sub>
                          </m:sSub>
                        </m:e>
                      </m:nary>
                    </m:oMath>
                  </m:oMathPara>
                </a14:m>
                <a:endParaRPr lang="en-US" dirty="0"/>
              </a:p>
              <a:p>
                <a:r>
                  <a:rPr lang="en-US" dirty="0"/>
                  <a:t>Given a set of retrieved documents, sum up the relevance score of all the retrieved documents</a:t>
                </a:r>
              </a:p>
              <a:p>
                <a:r>
                  <a:rPr lang="en-US" b="1" dirty="0"/>
                  <a:t>Scenario 1:</a:t>
                </a:r>
                <a:endParaRPr lang="en-US" dirty="0"/>
              </a:p>
              <a:p>
                <a:pPr lvl="1"/>
                <a:r>
                  <a:rPr lang="en-US" dirty="0"/>
                  <a:t>Returned Passages: { P1, P3}</a:t>
                </a:r>
              </a:p>
              <a:p>
                <a:pPr lvl="1"/>
                <a14:m>
                  <m:oMath xmlns:m="http://schemas.openxmlformats.org/officeDocument/2006/math">
                    <m:r>
                      <a:rPr lang="en-US" b="0" i="1" smtClean="0">
                        <a:latin typeface="Cambria Math" panose="02040503050406030204" pitchFamily="18" charset="0"/>
                      </a:rPr>
                      <m:t>𝐶𝐺</m:t>
                    </m:r>
                    <m:r>
                      <a:rPr lang="en-US" b="0" i="1" smtClean="0">
                        <a:latin typeface="Cambria Math" panose="02040503050406030204" pitchFamily="18" charset="0"/>
                      </a:rPr>
                      <m:t>@</m:t>
                    </m:r>
                    <m:r>
                      <a:rPr lang="en-US" b="0" i="1" smtClean="0">
                        <a:latin typeface="Cambria Math" panose="02040503050406030204" pitchFamily="18" charset="0"/>
                      </a:rPr>
                      <m:t>𝐾</m:t>
                    </m:r>
                  </m:oMath>
                </a14:m>
                <a:r>
                  <a:rPr lang="en-US" dirty="0"/>
                  <a:t> = 2 + 0 = 2</a:t>
                </a:r>
              </a:p>
              <a:p>
                <a:r>
                  <a:rPr lang="en-US" b="1" dirty="0"/>
                  <a:t>Scenario 2:</a:t>
                </a:r>
                <a:endParaRPr lang="en-US" dirty="0"/>
              </a:p>
              <a:p>
                <a:pPr lvl="1"/>
                <a:r>
                  <a:rPr lang="en-US" dirty="0"/>
                  <a:t>Returned Passages: { P3, P1}</a:t>
                </a:r>
              </a:p>
              <a:p>
                <a:pPr lvl="1"/>
                <a14:m>
                  <m:oMath xmlns:m="http://schemas.openxmlformats.org/officeDocument/2006/math">
                    <m:r>
                      <a:rPr lang="en-US" b="0" i="1" smtClean="0">
                        <a:latin typeface="Cambria Math" panose="02040503050406030204" pitchFamily="18" charset="0"/>
                      </a:rPr>
                      <m:t>𝐶𝐺</m:t>
                    </m:r>
                    <m:r>
                      <a:rPr lang="en-US" b="0" i="1" smtClean="0">
                        <a:latin typeface="Cambria Math" panose="02040503050406030204" pitchFamily="18" charset="0"/>
                      </a:rPr>
                      <m:t>@</m:t>
                    </m:r>
                    <m:r>
                      <a:rPr lang="en-US" b="0" i="1" smtClean="0">
                        <a:latin typeface="Cambria Math" panose="02040503050406030204" pitchFamily="18" charset="0"/>
                      </a:rPr>
                      <m:t>𝐾</m:t>
                    </m:r>
                  </m:oMath>
                </a14:m>
                <a:r>
                  <a:rPr lang="en-US" dirty="0"/>
                  <a:t> = 2 + 0 = 2</a:t>
                </a:r>
              </a:p>
            </p:txBody>
          </p:sp>
        </mc:Choice>
        <mc:Fallback xmlns="">
          <p:sp>
            <p:nvSpPr>
              <p:cNvPr id="3" name="Content Placeholder 2">
                <a:extLst>
                  <a:ext uri="{FF2B5EF4-FFF2-40B4-BE49-F238E27FC236}">
                    <a16:creationId xmlns:a16="http://schemas.microsoft.com/office/drawing/2014/main" id="{42054CC1-F597-2AC8-337E-317E53985FFC}"/>
                  </a:ext>
                </a:extLst>
              </p:cNvPr>
              <p:cNvSpPr>
                <a:spLocks noGrp="1" noRot="1" noChangeAspect="1" noMove="1" noResize="1" noEditPoints="1" noAdjustHandles="1" noChangeArrowheads="1" noChangeShapeType="1" noTextEdit="1"/>
              </p:cNvSpPr>
              <p:nvPr>
                <p:ph idx="1"/>
              </p:nvPr>
            </p:nvSpPr>
            <p:spPr>
              <a:xfrm>
                <a:off x="685801" y="2364860"/>
                <a:ext cx="10820400" cy="3505714"/>
              </a:xfrm>
              <a:blipFill>
                <a:blip r:embed="rId3"/>
                <a:stretch>
                  <a:fillRect l="-352" t="-11552" b="-722"/>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4FA7CBE6-46B5-8AFD-EEAD-CD621D766CD9}"/>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F293A92B-9983-88EE-DE29-787BFFBA2CC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D262BB3F-5410-7E18-E596-8982184E54F1}"/>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75</a:t>
            </a:fld>
            <a:endParaRPr lang="en-US">
              <a:solidFill>
                <a:schemeClr val="tx2"/>
              </a:solidFill>
            </a:endParaRPr>
          </a:p>
        </p:txBody>
      </p:sp>
    </p:spTree>
    <p:extLst>
      <p:ext uri="{BB962C8B-B14F-4D97-AF65-F5344CB8AC3E}">
        <p14:creationId xmlns:p14="http://schemas.microsoft.com/office/powerpoint/2010/main" val="3765637939"/>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995766B3-86BD-3302-3E30-8CDC20B1B486}"/>
              </a:ext>
            </a:extLst>
          </p:cNvPr>
          <p:cNvSpPr>
            <a:spLocks noGrp="1"/>
          </p:cNvSpPr>
          <p:nvPr>
            <p:ph type="title"/>
          </p:nvPr>
        </p:nvSpPr>
        <p:spPr>
          <a:xfrm>
            <a:off x="1030288" y="609600"/>
            <a:ext cx="10131425" cy="1110343"/>
          </a:xfrm>
        </p:spPr>
        <p:txBody>
          <a:bodyPr>
            <a:normAutofit fontScale="90000"/>
          </a:bodyPr>
          <a:lstStyle/>
          <a:p>
            <a:pPr algn="ctr"/>
            <a:r>
              <a:rPr lang="en-US" dirty="0">
                <a:solidFill>
                  <a:schemeClr val="bg1"/>
                </a:solidFill>
              </a:rPr>
              <a:t>Normalized Discounted CUMULATIVE Gain (NDCG)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2F764F-FA1F-00D6-4D28-6BFF175E10B9}"/>
                  </a:ext>
                </a:extLst>
              </p:cNvPr>
              <p:cNvSpPr>
                <a:spLocks noGrp="1"/>
              </p:cNvSpPr>
              <p:nvPr>
                <p:ph idx="1"/>
              </p:nvPr>
            </p:nvSpPr>
            <p:spPr>
              <a:xfrm>
                <a:off x="685801" y="2270839"/>
                <a:ext cx="10820400" cy="3715182"/>
              </a:xfrm>
            </p:spPr>
            <p:txBody>
              <a:bodyPr>
                <a:normAutofit fontScale="92500" lnSpcReduction="20000"/>
              </a:bodyPr>
              <a:lstStyle/>
              <a:p>
                <a:r>
                  <a:rPr lang="en-US" dirty="0"/>
                  <a:t>Need to induce order-awareness</a:t>
                </a:r>
              </a:p>
              <a:p>
                <a:r>
                  <a:rPr lang="en-US" dirty="0"/>
                  <a:t>Discounted Cumulative Gain (DCG)</a:t>
                </a:r>
                <a:br>
                  <a:rPr lang="en-US" dirty="0"/>
                </a:br>
                <a14:m>
                  <m:oMath xmlns:m="http://schemas.openxmlformats.org/officeDocument/2006/math">
                    <m:r>
                      <m:rPr>
                        <m:sty m:val="p"/>
                      </m:rPr>
                      <a:rPr lang="en-US" b="0" i="0" smtClean="0">
                        <a:latin typeface="Cambria Math" panose="02040503050406030204" pitchFamily="18" charset="0"/>
                      </a:rPr>
                      <m:t>D</m:t>
                    </m:r>
                    <m:r>
                      <a:rPr lang="en-US" b="0" i="1" smtClean="0">
                        <a:latin typeface="Cambria Math" panose="02040503050406030204" pitchFamily="18" charset="0"/>
                      </a:rPr>
                      <m:t>𝐶𝐺</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𝑟𝑒𝑙</m:t>
                                </m:r>
                              </m:e>
                              <m:sub>
                                <m:r>
                                  <a:rPr lang="en-US" i="1">
                                    <a:latin typeface="Cambria Math" panose="02040503050406030204" pitchFamily="18" charset="0"/>
                                  </a:rPr>
                                  <m:t>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2</m:t>
                                </m:r>
                              </m:sub>
                            </m:sSub>
                            <m:r>
                              <a:rPr lang="en-US" b="0" i="1" smtClean="0">
                                <a:latin typeface="Cambria Math" panose="02040503050406030204" pitchFamily="18" charset="0"/>
                              </a:rPr>
                              <m:t>(1+</m:t>
                            </m:r>
                            <m:r>
                              <a:rPr lang="en-US" b="0" i="1" smtClean="0">
                                <a:latin typeface="Cambria Math" panose="02040503050406030204" pitchFamily="18" charset="0"/>
                              </a:rPr>
                              <m:t>𝑘</m:t>
                            </m:r>
                            <m:r>
                              <a:rPr lang="en-US" b="0" i="1" smtClean="0">
                                <a:latin typeface="Cambria Math" panose="02040503050406030204" pitchFamily="18" charset="0"/>
                              </a:rPr>
                              <m:t>)</m:t>
                            </m:r>
                          </m:den>
                        </m:f>
                      </m:e>
                    </m:nary>
                  </m:oMath>
                </a14:m>
                <a:endParaRPr lang="en-US" dirty="0"/>
              </a:p>
              <a:p>
                <a:r>
                  <a:rPr lang="en-US" b="1" dirty="0"/>
                  <a:t>Scenario 1:</a:t>
                </a:r>
                <a:endParaRPr lang="en-US" dirty="0"/>
              </a:p>
              <a:p>
                <a:pPr lvl="1"/>
                <a:r>
                  <a:rPr lang="en-US" dirty="0"/>
                  <a:t>Returned Passages: { P1, P3}</a:t>
                </a:r>
              </a:p>
              <a:p>
                <a:pPr lvl="1"/>
                <a14:m>
                  <m:oMath xmlns:m="http://schemas.openxmlformats.org/officeDocument/2006/math">
                    <m:r>
                      <a:rPr lang="en-US" b="0" i="1" smtClean="0">
                        <a:latin typeface="Cambria Math" panose="02040503050406030204" pitchFamily="18" charset="0"/>
                      </a:rPr>
                      <m:t>𝐷𝐶𝐺</m:t>
                    </m:r>
                    <m:r>
                      <a:rPr lang="en-US" b="0" i="1" smtClean="0">
                        <a:latin typeface="Cambria Math" panose="02040503050406030204" pitchFamily="18" charset="0"/>
                      </a:rPr>
                      <m:t>@</m:t>
                    </m:r>
                    <m:r>
                      <a:rPr lang="en-US" b="0" i="1" smtClean="0">
                        <a:latin typeface="Cambria Math" panose="02040503050406030204" pitchFamily="18" charset="0"/>
                      </a:rPr>
                      <m:t>𝐾</m:t>
                    </m:r>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2</m:t>
                            </m:r>
                          </m:sub>
                        </m:sSub>
                        <m:r>
                          <a:rPr lang="en-US" i="1">
                            <a:latin typeface="Cambria Math" panose="02040503050406030204" pitchFamily="18" charset="0"/>
                          </a:rPr>
                          <m:t>(1+</m:t>
                        </m:r>
                        <m:r>
                          <a:rPr lang="en-US" b="0" i="1" smtClean="0">
                            <a:latin typeface="Cambria Math" panose="02040503050406030204" pitchFamily="18" charset="0"/>
                          </a:rPr>
                          <m:t>1</m:t>
                        </m:r>
                        <m:r>
                          <a:rPr lang="en-US" i="1">
                            <a:latin typeface="Cambria Math" panose="02040503050406030204" pitchFamily="18" charset="0"/>
                          </a:rPr>
                          <m:t>)</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0</m:t>
                        </m:r>
                      </m:num>
                      <m:den>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2</m:t>
                            </m:r>
                          </m:sub>
                        </m:sSub>
                        <m:r>
                          <a:rPr lang="en-US" i="1">
                            <a:latin typeface="Cambria Math" panose="02040503050406030204" pitchFamily="18" charset="0"/>
                          </a:rPr>
                          <m:t>(1+</m:t>
                        </m:r>
                        <m:r>
                          <a:rPr lang="en-US" b="0" i="1" smtClean="0">
                            <a:latin typeface="Cambria Math" panose="02040503050406030204" pitchFamily="18" charset="0"/>
                          </a:rPr>
                          <m:t>2</m:t>
                        </m:r>
                        <m:r>
                          <a:rPr lang="en-US" i="1">
                            <a:latin typeface="Cambria Math" panose="02040503050406030204" pitchFamily="18" charset="0"/>
                          </a:rPr>
                          <m:t>)</m:t>
                        </m:r>
                      </m:den>
                    </m:f>
                    <m:r>
                      <a:rPr lang="en-US" b="0" i="1" smtClean="0">
                        <a:latin typeface="Cambria Math" panose="02040503050406030204" pitchFamily="18" charset="0"/>
                      </a:rPr>
                      <m:t>=2+0=2</m:t>
                    </m:r>
                  </m:oMath>
                </a14:m>
                <a:endParaRPr lang="en-US" dirty="0"/>
              </a:p>
              <a:p>
                <a:r>
                  <a:rPr lang="en-US" b="1" dirty="0"/>
                  <a:t>Scenario 2:</a:t>
                </a:r>
                <a:endParaRPr lang="en-US" dirty="0"/>
              </a:p>
              <a:p>
                <a:pPr lvl="1"/>
                <a:r>
                  <a:rPr lang="en-US" dirty="0"/>
                  <a:t>Returned Passages: { P3, P1}</a:t>
                </a:r>
              </a:p>
              <a:p>
                <a:pPr lvl="1"/>
                <a14:m>
                  <m:oMath xmlns:m="http://schemas.openxmlformats.org/officeDocument/2006/math">
                    <m:r>
                      <a:rPr lang="en-US" b="0" i="1" smtClean="0">
                        <a:latin typeface="Cambria Math" panose="02040503050406030204" pitchFamily="18" charset="0"/>
                      </a:rPr>
                      <m:t>𝐷𝐶𝐺</m:t>
                    </m:r>
                    <m:r>
                      <a:rPr lang="en-US" b="0" i="1" smtClean="0">
                        <a:latin typeface="Cambria Math" panose="02040503050406030204" pitchFamily="18" charset="0"/>
                      </a:rPr>
                      <m:t>@</m:t>
                    </m:r>
                    <m:r>
                      <a:rPr lang="en-US" b="0" i="1" smtClean="0">
                        <a:latin typeface="Cambria Math" panose="02040503050406030204" pitchFamily="18" charset="0"/>
                      </a:rPr>
                      <m:t>𝐾</m:t>
                    </m:r>
                  </m:oMath>
                </a14:m>
                <a:r>
                  <a:rPr lang="en-US" dirty="0"/>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0</m:t>
                        </m:r>
                      </m:num>
                      <m:den>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2</m:t>
                            </m:r>
                          </m:sub>
                        </m:sSub>
                        <m:r>
                          <a:rPr lang="en-US" i="1">
                            <a:latin typeface="Cambria Math" panose="02040503050406030204" pitchFamily="18" charset="0"/>
                          </a:rPr>
                          <m:t>(1+1)</m:t>
                        </m:r>
                      </m:den>
                    </m:f>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num>
                      <m:den>
                        <m:sSub>
                          <m:sSubPr>
                            <m:ctrlPr>
                              <a:rPr lang="en-US" i="1">
                                <a:latin typeface="Cambria Math" panose="02040503050406030204" pitchFamily="18" charset="0"/>
                              </a:rPr>
                            </m:ctrlPr>
                          </m:sSubPr>
                          <m:e>
                            <m:r>
                              <a:rPr lang="en-US" i="1">
                                <a:latin typeface="Cambria Math" panose="02040503050406030204" pitchFamily="18" charset="0"/>
                              </a:rPr>
                              <m:t>𝑙𝑜𝑔</m:t>
                            </m:r>
                          </m:e>
                          <m:sub>
                            <m:r>
                              <a:rPr lang="en-US" i="1">
                                <a:latin typeface="Cambria Math" panose="02040503050406030204" pitchFamily="18" charset="0"/>
                              </a:rPr>
                              <m:t>2</m:t>
                            </m:r>
                          </m:sub>
                        </m:sSub>
                        <m:r>
                          <a:rPr lang="en-US" i="1">
                            <a:latin typeface="Cambria Math" panose="02040503050406030204" pitchFamily="18" charset="0"/>
                          </a:rPr>
                          <m:t>(1+2)</m:t>
                        </m:r>
                      </m:den>
                    </m:f>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1.26</m:t>
                    </m:r>
                    <m:r>
                      <a:rPr lang="en-US" i="1">
                        <a:latin typeface="Cambria Math" panose="02040503050406030204" pitchFamily="18" charset="0"/>
                      </a:rPr>
                      <m:t>=</m:t>
                    </m:r>
                    <m:r>
                      <a:rPr lang="en-US" b="0" i="1" smtClean="0">
                        <a:latin typeface="Cambria Math" panose="02040503050406030204" pitchFamily="18" charset="0"/>
                      </a:rPr>
                      <m:t>1.26</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9C2F764F-FA1F-00D6-4D28-6BFF175E10B9}"/>
                  </a:ext>
                </a:extLst>
              </p:cNvPr>
              <p:cNvSpPr>
                <a:spLocks noGrp="1" noRot="1" noChangeAspect="1" noMove="1" noResize="1" noEditPoints="1" noAdjustHandles="1" noChangeArrowheads="1" noChangeShapeType="1" noTextEdit="1"/>
              </p:cNvSpPr>
              <p:nvPr>
                <p:ph idx="1"/>
              </p:nvPr>
            </p:nvSpPr>
            <p:spPr>
              <a:xfrm>
                <a:off x="685801" y="2270839"/>
                <a:ext cx="10820400" cy="3715182"/>
              </a:xfrm>
              <a:blipFill>
                <a:blip r:embed="rId3"/>
                <a:stretch>
                  <a:fillRect l="-352" t="-8874"/>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94D436A9-8E28-9D77-06B8-A9A5E03460F0}"/>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4D6B2963-FE5C-2884-461D-F7728F01D880}"/>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1C614269-F326-4D4C-4E3F-1D500F03DDDD}"/>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76</a:t>
            </a:fld>
            <a:endParaRPr lang="en-US">
              <a:solidFill>
                <a:schemeClr val="tx2"/>
              </a:solidFill>
            </a:endParaRPr>
          </a:p>
        </p:txBody>
      </p:sp>
    </p:spTree>
    <p:extLst>
      <p:ext uri="{BB962C8B-B14F-4D97-AF65-F5344CB8AC3E}">
        <p14:creationId xmlns:p14="http://schemas.microsoft.com/office/powerpoint/2010/main" val="2763897917"/>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F42CC754-D9C6-A2E0-EFA0-558372409796}"/>
              </a:ext>
            </a:extLst>
          </p:cNvPr>
          <p:cNvSpPr>
            <a:spLocks noGrp="1"/>
          </p:cNvSpPr>
          <p:nvPr>
            <p:ph type="title"/>
          </p:nvPr>
        </p:nvSpPr>
        <p:spPr>
          <a:xfrm>
            <a:off x="1030288" y="609600"/>
            <a:ext cx="10131425" cy="1110343"/>
          </a:xfrm>
        </p:spPr>
        <p:txBody>
          <a:bodyPr>
            <a:normAutofit fontScale="90000"/>
          </a:bodyPr>
          <a:lstStyle/>
          <a:p>
            <a:pPr algn="ctr"/>
            <a:r>
              <a:rPr lang="en-US" dirty="0">
                <a:solidFill>
                  <a:schemeClr val="bg1"/>
                </a:solidFill>
              </a:rPr>
              <a:t>Normalized Discounted CUMULATIVE Gain (NDCG)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9DE30D-C627-09B0-9AA9-1ED678F3A42A}"/>
                  </a:ext>
                </a:extLst>
              </p:cNvPr>
              <p:cNvSpPr>
                <a:spLocks noGrp="1"/>
              </p:cNvSpPr>
              <p:nvPr>
                <p:ph idx="1"/>
              </p:nvPr>
            </p:nvSpPr>
            <p:spPr>
              <a:xfrm>
                <a:off x="685801" y="2592572"/>
                <a:ext cx="10820400" cy="3198627"/>
              </a:xfrm>
            </p:spPr>
            <p:txBody>
              <a:bodyPr>
                <a:normAutofit/>
              </a:bodyPr>
              <a:lstStyle/>
              <a:p>
                <a:r>
                  <a:rPr lang="en-US" dirty="0"/>
                  <a:t>Normalized DCG@K (NDCG@K) normalizes DCG@K using Ideal DCG@K rankings</a:t>
                </a:r>
              </a:p>
              <a:p>
                <a:r>
                  <a:rPr lang="en-US" dirty="0"/>
                  <a:t>IDCG@K, is the maximum DCG that can be obtained if the results were ideally ranked</a:t>
                </a:r>
              </a:p>
              <a:p>
                <a14:m>
                  <m:oMath xmlns:m="http://schemas.openxmlformats.org/officeDocument/2006/math">
                    <m:r>
                      <a:rPr lang="en-US" b="0" i="1" smtClean="0">
                        <a:latin typeface="Cambria Math" panose="02040503050406030204" pitchFamily="18" charset="0"/>
                      </a:rPr>
                      <m:t>𝑁𝐷𝐶𝐺</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𝐷𝐶𝐺</m:t>
                        </m:r>
                        <m:r>
                          <a:rPr lang="en-US" b="0" i="1" smtClean="0">
                            <a:latin typeface="Cambria Math" panose="02040503050406030204" pitchFamily="18" charset="0"/>
                          </a:rPr>
                          <m:t>@</m:t>
                        </m:r>
                        <m:r>
                          <a:rPr lang="en-US" b="0" i="1" smtClean="0">
                            <a:latin typeface="Cambria Math" panose="02040503050406030204" pitchFamily="18" charset="0"/>
                          </a:rPr>
                          <m:t>𝐾</m:t>
                        </m:r>
                      </m:num>
                      <m:den>
                        <m:r>
                          <a:rPr lang="en-US" b="0" i="1" smtClean="0">
                            <a:latin typeface="Cambria Math" panose="02040503050406030204" pitchFamily="18" charset="0"/>
                          </a:rPr>
                          <m:t>𝐼𝐷𝐶𝐺</m:t>
                        </m:r>
                        <m:r>
                          <a:rPr lang="en-US" b="0" i="1" smtClean="0">
                            <a:latin typeface="Cambria Math" panose="02040503050406030204" pitchFamily="18" charset="0"/>
                          </a:rPr>
                          <m:t>@</m:t>
                        </m:r>
                        <m:r>
                          <a:rPr lang="en-US" b="0" i="1" smtClean="0">
                            <a:latin typeface="Cambria Math" panose="02040503050406030204" pitchFamily="18" charset="0"/>
                          </a:rPr>
                          <m:t>𝐾</m:t>
                        </m:r>
                      </m:den>
                    </m:f>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D09DE30D-C627-09B0-9AA9-1ED678F3A42A}"/>
                  </a:ext>
                </a:extLst>
              </p:cNvPr>
              <p:cNvSpPr>
                <a:spLocks noGrp="1" noRot="1" noChangeAspect="1" noMove="1" noResize="1" noEditPoints="1" noAdjustHandles="1" noChangeArrowheads="1" noChangeShapeType="1" noTextEdit="1"/>
              </p:cNvSpPr>
              <p:nvPr>
                <p:ph idx="1"/>
              </p:nvPr>
            </p:nvSpPr>
            <p:spPr>
              <a:xfrm>
                <a:off x="685801" y="2592572"/>
                <a:ext cx="10820400" cy="3198627"/>
              </a:xfrm>
              <a:blipFill>
                <a:blip r:embed="rId3"/>
                <a:stretch>
                  <a:fillRect l="-469"/>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9B4D44F6-A1F4-0994-61C1-E247F0DC8A37}"/>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4BA999A3-F996-ABB0-E8BF-2165F05E14AD}"/>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8F4AA683-D0F7-1D61-346A-0C4EB6BA6E3B}"/>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77</a:t>
            </a:fld>
            <a:endParaRPr lang="en-US">
              <a:solidFill>
                <a:schemeClr val="tx2"/>
              </a:solidFill>
            </a:endParaRPr>
          </a:p>
        </p:txBody>
      </p:sp>
    </p:spTree>
    <p:extLst>
      <p:ext uri="{BB962C8B-B14F-4D97-AF65-F5344CB8AC3E}">
        <p14:creationId xmlns:p14="http://schemas.microsoft.com/office/powerpoint/2010/main" val="958961839"/>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8E70-AFE0-5C0B-2DCA-204E4A6D73E6}"/>
              </a:ext>
            </a:extLst>
          </p:cNvPr>
          <p:cNvSpPr>
            <a:spLocks noGrp="1"/>
          </p:cNvSpPr>
          <p:nvPr>
            <p:ph type="title"/>
          </p:nvPr>
        </p:nvSpPr>
        <p:spPr/>
        <p:txBody>
          <a:bodyPr/>
          <a:lstStyle/>
          <a:p>
            <a:r>
              <a:rPr lang="en-US" dirty="0"/>
              <a:t>Hindi BEIR</a:t>
            </a:r>
          </a:p>
        </p:txBody>
      </p:sp>
      <p:sp>
        <p:nvSpPr>
          <p:cNvPr id="8" name="Text Placeholder 7">
            <a:extLst>
              <a:ext uri="{FF2B5EF4-FFF2-40B4-BE49-F238E27FC236}">
                <a16:creationId xmlns:a16="http://schemas.microsoft.com/office/drawing/2014/main" id="{1E5A6754-9448-BACA-7244-A8DA2A816493}"/>
              </a:ext>
            </a:extLst>
          </p:cNvPr>
          <p:cNvSpPr>
            <a:spLocks noGrp="1"/>
          </p:cNvSpPr>
          <p:nvPr>
            <p:ph type="body" idx="1"/>
          </p:nvPr>
        </p:nvSpPr>
        <p:spPr/>
        <p:txBody>
          <a:bodyPr/>
          <a:lstStyle/>
          <a:p>
            <a:r>
              <a:rPr lang="en-US" dirty="0"/>
              <a:t>OUR First Step towards Indic IR</a:t>
            </a:r>
            <a:br>
              <a:rPr lang="en-US" dirty="0"/>
            </a:br>
            <a:r>
              <a:rPr lang="en-US" dirty="0"/>
              <a:t>Slides Credit: </a:t>
            </a:r>
            <a:r>
              <a:rPr lang="en-US" dirty="0" err="1"/>
              <a:t>Arkadeep</a:t>
            </a:r>
            <a:r>
              <a:rPr lang="en-US" dirty="0"/>
              <a:t> Acharya</a:t>
            </a:r>
          </a:p>
        </p:txBody>
      </p:sp>
      <p:sp>
        <p:nvSpPr>
          <p:cNvPr id="4" name="Date Placeholder 3">
            <a:extLst>
              <a:ext uri="{FF2B5EF4-FFF2-40B4-BE49-F238E27FC236}">
                <a16:creationId xmlns:a16="http://schemas.microsoft.com/office/drawing/2014/main" id="{0BE2F00F-0773-9109-CF61-A954D233C7EE}"/>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1181151A-D0F8-0316-3BD5-C77A4B195D38}"/>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5EF5B521-9A6D-38A3-24F1-8074A939495C}"/>
              </a:ext>
            </a:extLst>
          </p:cNvPr>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740468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7" name="Title 6">
            <a:extLst>
              <a:ext uri="{FF2B5EF4-FFF2-40B4-BE49-F238E27FC236}">
                <a16:creationId xmlns:a16="http://schemas.microsoft.com/office/drawing/2014/main" id="{C2147F54-C0DC-3A87-06D8-2B47048A87FB}"/>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Motivation</a:t>
            </a:r>
          </a:p>
        </p:txBody>
      </p:sp>
      <p:sp>
        <p:nvSpPr>
          <p:cNvPr id="8" name="Content Placeholder 7">
            <a:extLst>
              <a:ext uri="{FF2B5EF4-FFF2-40B4-BE49-F238E27FC236}">
                <a16:creationId xmlns:a16="http://schemas.microsoft.com/office/drawing/2014/main" id="{BE0F8230-EDF2-0BAB-6BEF-B3003FF2F500}"/>
              </a:ext>
            </a:extLst>
          </p:cNvPr>
          <p:cNvSpPr>
            <a:spLocks noGrp="1"/>
          </p:cNvSpPr>
          <p:nvPr>
            <p:ph idx="1"/>
          </p:nvPr>
        </p:nvSpPr>
        <p:spPr>
          <a:xfrm>
            <a:off x="685801" y="2592572"/>
            <a:ext cx="10820400" cy="3198627"/>
          </a:xfrm>
        </p:spPr>
        <p:txBody>
          <a:bodyPr>
            <a:normAutofit/>
          </a:bodyPr>
          <a:lstStyle/>
          <a:p>
            <a:r>
              <a:rPr lang="en-US" dirty="0"/>
              <a:t>Lack of effective retrieval models in Indian languages</a:t>
            </a:r>
          </a:p>
          <a:p>
            <a:r>
              <a:rPr lang="en-US" dirty="0"/>
              <a:t>Existing retrieval models may fail due to limited Indic language data seen</a:t>
            </a:r>
          </a:p>
          <a:p>
            <a:r>
              <a:rPr lang="en-US" dirty="0"/>
              <a:t>No Benchmark to evaluate existing models in Indic languages</a:t>
            </a:r>
          </a:p>
        </p:txBody>
      </p:sp>
      <p:sp>
        <p:nvSpPr>
          <p:cNvPr id="5" name="Footer Placeholder 4">
            <a:extLst>
              <a:ext uri="{FF2B5EF4-FFF2-40B4-BE49-F238E27FC236}">
                <a16:creationId xmlns:a16="http://schemas.microsoft.com/office/drawing/2014/main" id="{639C22ED-21F8-1913-414F-3254E03A58A6}"/>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D615F9A8-5C93-5A3A-B8D9-F2DB8E91C2AF}"/>
              </a:ext>
            </a:extLst>
          </p:cNvPr>
          <p:cNvSpPr>
            <a:spLocks noGrp="1"/>
          </p:cNvSpPr>
          <p:nvPr>
            <p:ph type="dt" sz="half" idx="10"/>
          </p:nvPr>
        </p:nvSpPr>
        <p:spPr>
          <a:xfrm>
            <a:off x="8589660" y="5870575"/>
            <a:ext cx="2227566" cy="377825"/>
          </a:xfrm>
        </p:spPr>
        <p:txBody>
          <a:bodyPr>
            <a:normAutofit/>
          </a:bodyPr>
          <a:lstStyle/>
          <a:p>
            <a:pPr>
              <a:spcAft>
                <a:spcPts val="600"/>
              </a:spcAft>
            </a:pPr>
            <a:fld id="{720ED921-95F3-9447-AB57-AB00F60BFBCF}"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33BACCBE-59E3-E392-C247-54DC90516067}"/>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79</a:t>
            </a:fld>
            <a:endParaRPr lang="en-US">
              <a:solidFill>
                <a:schemeClr val="tx2"/>
              </a:solidFill>
            </a:endParaRPr>
          </a:p>
        </p:txBody>
      </p:sp>
    </p:spTree>
    <p:extLst>
      <p:ext uri="{BB962C8B-B14F-4D97-AF65-F5344CB8AC3E}">
        <p14:creationId xmlns:p14="http://schemas.microsoft.com/office/powerpoint/2010/main" val="132997062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E2E410B5-1AAA-6A62-29B0-611F135B7996}"/>
              </a:ext>
            </a:extLst>
          </p:cNvPr>
          <p:cNvSpPr>
            <a:spLocks noGrp="1"/>
          </p:cNvSpPr>
          <p:nvPr>
            <p:ph type="title"/>
          </p:nvPr>
        </p:nvSpPr>
        <p:spPr>
          <a:xfrm>
            <a:off x="1030288" y="609600"/>
            <a:ext cx="10131425" cy="1110343"/>
          </a:xfrm>
        </p:spPr>
        <p:txBody>
          <a:bodyPr>
            <a:normAutofit/>
          </a:bodyPr>
          <a:lstStyle/>
          <a:p>
            <a:pPr algn="ctr"/>
            <a:r>
              <a:rPr lang="en-US" dirty="0">
                <a:solidFill>
                  <a:schemeClr val="bg1"/>
                </a:solidFill>
              </a:rPr>
              <a:t>IR Approaches</a:t>
            </a:r>
          </a:p>
        </p:txBody>
      </p:sp>
      <p:sp>
        <p:nvSpPr>
          <p:cNvPr id="3" name="Content Placeholder 2">
            <a:extLst>
              <a:ext uri="{FF2B5EF4-FFF2-40B4-BE49-F238E27FC236}">
                <a16:creationId xmlns:a16="http://schemas.microsoft.com/office/drawing/2014/main" id="{64FFBD5B-9007-6ACA-EE10-ABFBF9C96D2D}"/>
              </a:ext>
            </a:extLst>
          </p:cNvPr>
          <p:cNvSpPr>
            <a:spLocks noGrp="1"/>
          </p:cNvSpPr>
          <p:nvPr>
            <p:ph idx="1"/>
          </p:nvPr>
        </p:nvSpPr>
        <p:spPr>
          <a:xfrm>
            <a:off x="685801" y="2592572"/>
            <a:ext cx="10820400" cy="3198627"/>
          </a:xfrm>
        </p:spPr>
        <p:txBody>
          <a:bodyPr>
            <a:normAutofit/>
          </a:bodyPr>
          <a:lstStyle/>
          <a:p>
            <a:pPr marL="0" indent="0">
              <a:buNone/>
            </a:pPr>
            <a:r>
              <a:rPr lang="en-US" dirty="0"/>
              <a:t>How do we find relevant documents given a query?</a:t>
            </a:r>
          </a:p>
          <a:p>
            <a:r>
              <a:rPr lang="en-US" dirty="0"/>
              <a:t>By Keyword matching</a:t>
            </a:r>
          </a:p>
          <a:p>
            <a:r>
              <a:rPr lang="en-US" dirty="0"/>
              <a:t>By Similarity</a:t>
            </a:r>
          </a:p>
          <a:p>
            <a:r>
              <a:rPr lang="en-US" dirty="0"/>
              <a:t>Understanding how a query is written</a:t>
            </a:r>
          </a:p>
          <a:p>
            <a:r>
              <a:rPr lang="en-US" dirty="0"/>
              <a:t>How web pages think about other web pages (Page Rank)</a:t>
            </a:r>
          </a:p>
          <a:p>
            <a:r>
              <a:rPr lang="en-US" dirty="0"/>
              <a:t>How other people find relevant documents for the same/similar query</a:t>
            </a:r>
          </a:p>
        </p:txBody>
      </p:sp>
      <p:sp>
        <p:nvSpPr>
          <p:cNvPr id="5" name="Footer Placeholder 4">
            <a:extLst>
              <a:ext uri="{FF2B5EF4-FFF2-40B4-BE49-F238E27FC236}">
                <a16:creationId xmlns:a16="http://schemas.microsoft.com/office/drawing/2014/main" id="{585124C6-B012-A095-994E-948EA2B1E5AF}"/>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E2EE0335-4412-E478-434E-5B0DF42484C1}"/>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3BA46EF2-DD2D-5113-21C2-27F66F0A42C3}"/>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8</a:t>
            </a:fld>
            <a:endParaRPr lang="en-US">
              <a:solidFill>
                <a:schemeClr val="tx2"/>
              </a:solidFill>
            </a:endParaRPr>
          </a:p>
        </p:txBody>
      </p:sp>
    </p:spTree>
    <p:extLst>
      <p:ext uri="{BB962C8B-B14F-4D97-AF65-F5344CB8AC3E}">
        <p14:creationId xmlns:p14="http://schemas.microsoft.com/office/powerpoint/2010/main" val="456347445"/>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88CC473A-0C66-3FB2-777C-EC4977CD72FB}"/>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Hindi BEIR</a:t>
            </a:r>
          </a:p>
        </p:txBody>
      </p:sp>
      <p:sp>
        <p:nvSpPr>
          <p:cNvPr id="5" name="Footer Placeholder 4">
            <a:extLst>
              <a:ext uri="{FF2B5EF4-FFF2-40B4-BE49-F238E27FC236}">
                <a16:creationId xmlns:a16="http://schemas.microsoft.com/office/drawing/2014/main" id="{CDB30258-82EA-F01E-F147-2825FBA0DCA0}"/>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0D1AEA08-A99E-9063-3151-B6FE43FD01F3}"/>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261B0CFE-1B9C-6CD0-8EC2-D61EEE5CAE80}"/>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80</a:t>
            </a:fld>
            <a:endParaRPr lang="en-US">
              <a:solidFill>
                <a:schemeClr val="tx2"/>
              </a:solidFill>
            </a:endParaRPr>
          </a:p>
        </p:txBody>
      </p:sp>
      <p:pic>
        <p:nvPicPr>
          <p:cNvPr id="1026" name="Picture 2" descr="A group of signs with text&#10;&#10;Description automatically generated">
            <a:extLst>
              <a:ext uri="{FF2B5EF4-FFF2-40B4-BE49-F238E27FC236}">
                <a16:creationId xmlns:a16="http://schemas.microsoft.com/office/drawing/2014/main" id="{499C0B04-B1EC-49E3-89B7-2D116E9D15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22182" y="2671762"/>
            <a:ext cx="4272618" cy="3198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73E99A-CE49-9573-B093-04603B59073A}"/>
              </a:ext>
            </a:extLst>
          </p:cNvPr>
          <p:cNvSpPr txBox="1"/>
          <p:nvPr/>
        </p:nvSpPr>
        <p:spPr>
          <a:xfrm>
            <a:off x="1030288" y="2887038"/>
            <a:ext cx="1694695" cy="1477328"/>
          </a:xfrm>
          <a:prstGeom prst="rect">
            <a:avLst/>
          </a:prstGeom>
          <a:noFill/>
        </p:spPr>
        <p:txBody>
          <a:bodyPr wrap="none" rtlCol="0">
            <a:spAutoFit/>
          </a:bodyPr>
          <a:lstStyle/>
          <a:p>
            <a:pPr marL="285750" indent="-285750" rtl="0" fontAlgn="base">
              <a:buFont typeface="Arial" panose="020B0604020202020204" pitchFamily="34" charset="0"/>
              <a:buChar char="•"/>
            </a:pPr>
            <a:r>
              <a:rPr lang="en-US" i="0" u="none" strike="noStrike" dirty="0">
                <a:solidFill>
                  <a:srgbClr val="000000"/>
                </a:solidFill>
                <a:effectLst/>
                <a:latin typeface="Calibri" panose="020F0502020204030204" pitchFamily="34" charset="0"/>
              </a:rPr>
              <a:t>16 datasets​</a:t>
            </a:r>
          </a:p>
          <a:p>
            <a:pPr marL="285750" indent="-285750" rtl="0" fontAlgn="base">
              <a:buFont typeface="Arial" panose="020B0604020202020204" pitchFamily="34" charset="0"/>
              <a:buChar char="•"/>
            </a:pPr>
            <a:r>
              <a:rPr lang="en-US" i="0" u="none" strike="noStrike" dirty="0">
                <a:solidFill>
                  <a:srgbClr val="000000"/>
                </a:solidFill>
                <a:effectLst/>
                <a:latin typeface="Calibri" panose="020F0502020204030204" pitchFamily="34" charset="0"/>
              </a:rPr>
              <a:t>27 M corpus​</a:t>
            </a:r>
          </a:p>
          <a:p>
            <a:pPr marL="285750" indent="-285750" rtl="0" fontAlgn="base">
              <a:buFont typeface="Arial" panose="020B0604020202020204" pitchFamily="34" charset="0"/>
              <a:buChar char="•"/>
            </a:pPr>
            <a:r>
              <a:rPr lang="en-US" i="0" u="none" strike="noStrike" dirty="0">
                <a:solidFill>
                  <a:srgbClr val="000000"/>
                </a:solidFill>
                <a:effectLst/>
                <a:latin typeface="Calibri" panose="020F0502020204030204" pitchFamily="34" charset="0"/>
              </a:rPr>
              <a:t>200K queries​</a:t>
            </a:r>
          </a:p>
          <a:p>
            <a:pPr marL="285750" indent="-285750" rtl="0" fontAlgn="base">
              <a:buFont typeface="Arial" panose="020B0604020202020204" pitchFamily="34" charset="0"/>
              <a:buChar char="•"/>
            </a:pPr>
            <a:r>
              <a:rPr lang="en-US" i="0" u="none" strike="noStrike" dirty="0">
                <a:solidFill>
                  <a:srgbClr val="000000"/>
                </a:solidFill>
                <a:effectLst/>
                <a:latin typeface="Calibri" panose="020F0502020204030204" pitchFamily="34" charset="0"/>
              </a:rPr>
              <a:t>5 domains ​</a:t>
            </a:r>
          </a:p>
          <a:p>
            <a:pPr marL="285750" indent="-285750" rtl="0" fontAlgn="base">
              <a:buFont typeface="Arial" panose="020B0604020202020204" pitchFamily="34" charset="0"/>
              <a:buChar char="•"/>
            </a:pPr>
            <a:r>
              <a:rPr lang="en-US" i="0" u="none" strike="noStrike" dirty="0">
                <a:solidFill>
                  <a:srgbClr val="000000"/>
                </a:solidFill>
                <a:effectLst/>
                <a:latin typeface="Calibri" panose="020F0502020204030204" pitchFamily="34" charset="0"/>
              </a:rPr>
              <a:t>8 tasks​</a:t>
            </a:r>
          </a:p>
        </p:txBody>
      </p:sp>
    </p:spTree>
    <p:extLst>
      <p:ext uri="{BB962C8B-B14F-4D97-AF65-F5344CB8AC3E}">
        <p14:creationId xmlns:p14="http://schemas.microsoft.com/office/powerpoint/2010/main" val="2487493749"/>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B29C2E97-4ECC-0A04-D371-0FE8A8A5AEF3}"/>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Hindi BEIR</a:t>
            </a:r>
          </a:p>
        </p:txBody>
      </p:sp>
      <p:sp>
        <p:nvSpPr>
          <p:cNvPr id="5" name="Footer Placeholder 4">
            <a:extLst>
              <a:ext uri="{FF2B5EF4-FFF2-40B4-BE49-F238E27FC236}">
                <a16:creationId xmlns:a16="http://schemas.microsoft.com/office/drawing/2014/main" id="{A4BE8172-E034-692B-047F-A18A4ED965F4}"/>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951C250A-1F63-A74E-347B-314B36B9C88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9ED56090-2410-AEF2-721B-C5D09F89B398}"/>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81</a:t>
            </a:fld>
            <a:endParaRPr lang="en-US">
              <a:solidFill>
                <a:schemeClr val="tx2"/>
              </a:solidFill>
            </a:endParaRPr>
          </a:p>
        </p:txBody>
      </p:sp>
      <p:pic>
        <p:nvPicPr>
          <p:cNvPr id="2050" name="Picture 2">
            <a:extLst>
              <a:ext uri="{FF2B5EF4-FFF2-40B4-BE49-F238E27FC236}">
                <a16:creationId xmlns:a16="http://schemas.microsoft.com/office/drawing/2014/main" id="{DC281F27-11FC-54BF-CA17-83C73DC0E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74" y="2360110"/>
            <a:ext cx="5720333" cy="3699377"/>
          </a:xfrm>
          <a:prstGeom prst="rect">
            <a:avLst/>
          </a:prstGeom>
          <a:noFill/>
          <a:extLst>
            <a:ext uri="{909E8E84-426E-40DD-AFC4-6F175D3DCCD1}">
              <a14:hiddenFill xmlns:a14="http://schemas.microsoft.com/office/drawing/2010/main">
                <a:solidFill>
                  <a:srgbClr val="FFFFFF"/>
                </a:solidFill>
              </a14:hiddenFill>
            </a:ext>
          </a:extLst>
        </p:spPr>
      </p:pic>
      <p:sp>
        <p:nvSpPr>
          <p:cNvPr id="9" name="Right Brace 8">
            <a:extLst>
              <a:ext uri="{FF2B5EF4-FFF2-40B4-BE49-F238E27FC236}">
                <a16:creationId xmlns:a16="http://schemas.microsoft.com/office/drawing/2014/main" id="{900C815C-166A-987E-7335-74D3365B7212}"/>
              </a:ext>
            </a:extLst>
          </p:cNvPr>
          <p:cNvSpPr/>
          <p:nvPr/>
        </p:nvSpPr>
        <p:spPr>
          <a:xfrm>
            <a:off x="7239786" y="2360110"/>
            <a:ext cx="179109" cy="22307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B10D2475-0FB6-73AF-2895-1763B97A9B8B}"/>
              </a:ext>
            </a:extLst>
          </p:cNvPr>
          <p:cNvSpPr/>
          <p:nvPr/>
        </p:nvSpPr>
        <p:spPr>
          <a:xfrm>
            <a:off x="7244499" y="4969497"/>
            <a:ext cx="174396" cy="10558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6702EE2-E78D-325B-306F-4026D56CF991}"/>
              </a:ext>
            </a:extLst>
          </p:cNvPr>
          <p:cNvSpPr txBox="1"/>
          <p:nvPr/>
        </p:nvSpPr>
        <p:spPr>
          <a:xfrm>
            <a:off x="7418895" y="3145846"/>
            <a:ext cx="3183500" cy="646331"/>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Translated English data to Hindi </a:t>
            </a:r>
          </a:p>
          <a:p>
            <a:r>
              <a:rPr lang="en-US" b="0" i="0" u="none" strike="noStrike" dirty="0">
                <a:solidFill>
                  <a:srgbClr val="000000"/>
                </a:solidFill>
                <a:effectLst/>
                <a:latin typeface="Calibri" panose="020F0502020204030204" pitchFamily="34" charset="0"/>
              </a:rPr>
              <a:t>using IndicTrans2</a:t>
            </a:r>
            <a:endParaRPr lang="en-US" dirty="0"/>
          </a:p>
        </p:txBody>
      </p:sp>
      <p:sp>
        <p:nvSpPr>
          <p:cNvPr id="14" name="TextBox 13">
            <a:extLst>
              <a:ext uri="{FF2B5EF4-FFF2-40B4-BE49-F238E27FC236}">
                <a16:creationId xmlns:a16="http://schemas.microsoft.com/office/drawing/2014/main" id="{93B64C87-3F2D-5D16-67FF-7EAD91564B09}"/>
              </a:ext>
            </a:extLst>
          </p:cNvPr>
          <p:cNvSpPr txBox="1"/>
          <p:nvPr/>
        </p:nvSpPr>
        <p:spPr>
          <a:xfrm>
            <a:off x="7480718" y="5096871"/>
            <a:ext cx="2931700" cy="646331"/>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Existing multilingual datasets</a:t>
            </a:r>
          </a:p>
          <a:p>
            <a:r>
              <a:rPr lang="en-US" b="0" i="0" u="none" strike="noStrike" dirty="0">
                <a:solidFill>
                  <a:srgbClr val="000000"/>
                </a:solidFill>
                <a:effectLst/>
                <a:latin typeface="Calibri" panose="020F0502020204030204" pitchFamily="34" charset="0"/>
              </a:rPr>
              <a:t>(some required reformatting)</a:t>
            </a:r>
            <a:endParaRPr lang="en-US" dirty="0"/>
          </a:p>
        </p:txBody>
      </p:sp>
    </p:spTree>
    <p:extLst>
      <p:ext uri="{BB962C8B-B14F-4D97-AF65-F5344CB8AC3E}">
        <p14:creationId xmlns:p14="http://schemas.microsoft.com/office/powerpoint/2010/main" val="608915562"/>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69E587EF-D8CE-6982-66DD-88D879EBB20E}"/>
              </a:ext>
            </a:extLst>
          </p:cNvPr>
          <p:cNvSpPr>
            <a:spLocks noGrp="1"/>
          </p:cNvSpPr>
          <p:nvPr>
            <p:ph type="title"/>
          </p:nvPr>
        </p:nvSpPr>
        <p:spPr>
          <a:xfrm>
            <a:off x="1030288" y="609600"/>
            <a:ext cx="10131425" cy="1110343"/>
          </a:xfrm>
        </p:spPr>
        <p:txBody>
          <a:bodyPr>
            <a:normAutofit/>
          </a:bodyPr>
          <a:lstStyle/>
          <a:p>
            <a:pPr algn="ctr"/>
            <a:r>
              <a:rPr lang="en-US">
                <a:solidFill>
                  <a:schemeClr val="bg1"/>
                </a:solidFill>
              </a:rPr>
              <a:t>Hindi BEIR</a:t>
            </a:r>
          </a:p>
        </p:txBody>
      </p:sp>
      <p:sp>
        <p:nvSpPr>
          <p:cNvPr id="5" name="Footer Placeholder 4">
            <a:extLst>
              <a:ext uri="{FF2B5EF4-FFF2-40B4-BE49-F238E27FC236}">
                <a16:creationId xmlns:a16="http://schemas.microsoft.com/office/drawing/2014/main" id="{48CC90BE-4FE0-9D14-582F-EF6BDC874BBE}"/>
              </a:ext>
            </a:extLst>
          </p:cNvPr>
          <p:cNvSpPr>
            <a:spLocks noGrp="1"/>
          </p:cNvSpPr>
          <p:nvPr>
            <p:ph type="ftr" sz="quarter" idx="11"/>
          </p:nvPr>
        </p:nvSpPr>
        <p:spPr>
          <a:xfrm>
            <a:off x="685800" y="5870575"/>
            <a:ext cx="7827659" cy="377825"/>
          </a:xfrm>
        </p:spPr>
        <p:txBody>
          <a:bodyPr>
            <a:normAutofit/>
          </a:bodyPr>
          <a:lstStyle/>
          <a:p>
            <a:pPr>
              <a:spcAft>
                <a:spcPts val="600"/>
              </a:spcAft>
            </a:pPr>
            <a:r>
              <a:rPr lang="en-US">
                <a:solidFill>
                  <a:schemeClr val="tx2"/>
                </a:solidFill>
              </a:rPr>
              <a:t>Information Retrieval</a:t>
            </a:r>
          </a:p>
        </p:txBody>
      </p:sp>
      <p:sp>
        <p:nvSpPr>
          <p:cNvPr id="4" name="Date Placeholder 3">
            <a:extLst>
              <a:ext uri="{FF2B5EF4-FFF2-40B4-BE49-F238E27FC236}">
                <a16:creationId xmlns:a16="http://schemas.microsoft.com/office/drawing/2014/main" id="{C2FD3C8D-BA07-CD64-02CF-EC4DAD44ED82}"/>
              </a:ext>
            </a:extLst>
          </p:cNvPr>
          <p:cNvSpPr>
            <a:spLocks noGrp="1"/>
          </p:cNvSpPr>
          <p:nvPr>
            <p:ph type="dt" sz="half" idx="10"/>
          </p:nvPr>
        </p:nvSpPr>
        <p:spPr>
          <a:xfrm>
            <a:off x="8589660" y="5870575"/>
            <a:ext cx="2227566" cy="377825"/>
          </a:xfrm>
        </p:spPr>
        <p:txBody>
          <a:bodyPr>
            <a:normAutofit/>
          </a:bodyPr>
          <a:lstStyle/>
          <a:p>
            <a:pPr>
              <a:spcAft>
                <a:spcPts val="600"/>
              </a:spcAft>
            </a:pPr>
            <a:fld id="{4005116A-7342-9044-B4DC-90E8C1FCBD80}" type="datetime1">
              <a:rPr lang="en-IN">
                <a:solidFill>
                  <a:schemeClr val="tx2"/>
                </a:solidFill>
              </a:rPr>
              <a:pPr>
                <a:spcAft>
                  <a:spcPts val="600"/>
                </a:spcAft>
              </a:pPr>
              <a:t>19/08/24</a:t>
            </a:fld>
            <a:endParaRPr lang="en-US">
              <a:solidFill>
                <a:schemeClr val="tx2"/>
              </a:solidFill>
            </a:endParaRPr>
          </a:p>
        </p:txBody>
      </p:sp>
      <p:sp>
        <p:nvSpPr>
          <p:cNvPr id="6" name="Slide Number Placeholder 5">
            <a:extLst>
              <a:ext uri="{FF2B5EF4-FFF2-40B4-BE49-F238E27FC236}">
                <a16:creationId xmlns:a16="http://schemas.microsoft.com/office/drawing/2014/main" id="{63A0DAF4-7374-07E0-1CF7-BC7845838DF4}"/>
              </a:ext>
            </a:extLst>
          </p:cNvPr>
          <p:cNvSpPr>
            <a:spLocks noGrp="1"/>
          </p:cNvSpPr>
          <p:nvPr>
            <p:ph type="sldNum" sz="quarter" idx="12"/>
          </p:nvPr>
        </p:nvSpPr>
        <p:spPr>
          <a:xfrm>
            <a:off x="10955034" y="5870575"/>
            <a:ext cx="551167" cy="377825"/>
          </a:xfrm>
        </p:spPr>
        <p:txBody>
          <a:bodyPr>
            <a:normAutofit/>
          </a:bodyPr>
          <a:lstStyle/>
          <a:p>
            <a:pPr>
              <a:spcAft>
                <a:spcPts val="600"/>
              </a:spcAft>
            </a:pPr>
            <a:fld id="{D57F1E4F-1CFF-5643-939E-217C01CDF565}" type="slidenum">
              <a:rPr lang="en-US">
                <a:solidFill>
                  <a:schemeClr val="tx2"/>
                </a:solidFill>
              </a:rPr>
              <a:pPr>
                <a:spcAft>
                  <a:spcPts val="600"/>
                </a:spcAft>
              </a:pPr>
              <a:t>82</a:t>
            </a:fld>
            <a:endParaRPr lang="en-US">
              <a:solidFill>
                <a:schemeClr val="tx2"/>
              </a:solidFill>
            </a:endParaRPr>
          </a:p>
        </p:txBody>
      </p:sp>
      <p:pic>
        <p:nvPicPr>
          <p:cNvPr id="8" name="Picture 7" descr="A table with numbers and a number of data&#10;&#10;Description automatically generated">
            <a:extLst>
              <a:ext uri="{FF2B5EF4-FFF2-40B4-BE49-F238E27FC236}">
                <a16:creationId xmlns:a16="http://schemas.microsoft.com/office/drawing/2014/main" id="{7B422441-98B1-2CE1-A201-0EA92E614987}"/>
              </a:ext>
            </a:extLst>
          </p:cNvPr>
          <p:cNvPicPr>
            <a:picLocks noChangeAspect="1"/>
          </p:cNvPicPr>
          <p:nvPr/>
        </p:nvPicPr>
        <p:blipFill>
          <a:blip r:embed="rId3"/>
          <a:stretch>
            <a:fillRect/>
          </a:stretch>
        </p:blipFill>
        <p:spPr>
          <a:xfrm>
            <a:off x="2673422" y="2206019"/>
            <a:ext cx="4320835" cy="4042381"/>
          </a:xfrm>
          <a:prstGeom prst="rect">
            <a:avLst/>
          </a:prstGeom>
        </p:spPr>
      </p:pic>
    </p:spTree>
    <p:extLst>
      <p:ext uri="{BB962C8B-B14F-4D97-AF65-F5344CB8AC3E}">
        <p14:creationId xmlns:p14="http://schemas.microsoft.com/office/powerpoint/2010/main" val="1840565782"/>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02FC-0D25-67F9-0828-DCE4D6A2CA1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9FBB67A-44CF-0396-9FB3-F91417239BF4}"/>
              </a:ext>
            </a:extLst>
          </p:cNvPr>
          <p:cNvSpPr>
            <a:spLocks noGrp="1"/>
          </p:cNvSpPr>
          <p:nvPr>
            <p:ph idx="1"/>
          </p:nvPr>
        </p:nvSpPr>
        <p:spPr/>
        <p:txBody>
          <a:bodyPr/>
          <a:lstStyle/>
          <a:p>
            <a:r>
              <a:rPr lang="en-US" dirty="0"/>
              <a:t>Brief overview of IR methods</a:t>
            </a:r>
          </a:p>
          <a:p>
            <a:r>
              <a:rPr lang="en-US" dirty="0"/>
              <a:t>Classical Approaches as well as encoder-based approaches</a:t>
            </a:r>
          </a:p>
          <a:p>
            <a:r>
              <a:rPr lang="en-US" dirty="0"/>
              <a:t>Various metrics for evaluation</a:t>
            </a:r>
          </a:p>
          <a:p>
            <a:r>
              <a:rPr lang="en-US" dirty="0"/>
              <a:t>Efforts in creating IR systems for Indian languages</a:t>
            </a:r>
          </a:p>
        </p:txBody>
      </p:sp>
      <p:sp>
        <p:nvSpPr>
          <p:cNvPr id="4" name="Date Placeholder 3">
            <a:extLst>
              <a:ext uri="{FF2B5EF4-FFF2-40B4-BE49-F238E27FC236}">
                <a16:creationId xmlns:a16="http://schemas.microsoft.com/office/drawing/2014/main" id="{A08221F7-CCA1-6E2A-A653-85F52CE6F4DE}"/>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B74AF1A3-FF43-D182-16A2-605640DF5AF5}"/>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0162CDC5-49B7-70A1-F992-C89768877E44}"/>
              </a:ext>
            </a:extLst>
          </p:cNvPr>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2411622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206B-D969-C263-3BA3-B39FC63B64A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ACBDD21-D1EB-097E-5811-EF638BF2E9DA}"/>
              </a:ext>
            </a:extLst>
          </p:cNvPr>
          <p:cNvSpPr>
            <a:spLocks noGrp="1"/>
          </p:cNvSpPr>
          <p:nvPr>
            <p:ph idx="1"/>
          </p:nvPr>
        </p:nvSpPr>
        <p:spPr/>
        <p:txBody>
          <a:bodyPr>
            <a:normAutofit/>
          </a:bodyPr>
          <a:lstStyle/>
          <a:p>
            <a:r>
              <a:rPr lang="en-IN" dirty="0"/>
              <a:t>Introduction to Information Retrieval. C.D. Manning, P. Raghavan, H. </a:t>
            </a:r>
            <a:r>
              <a:rPr lang="en-IN" dirty="0" err="1"/>
              <a:t>Schütze</a:t>
            </a:r>
            <a:r>
              <a:rPr lang="en-IN" dirty="0"/>
              <a:t>. Cambridge UP, 2008.</a:t>
            </a:r>
          </a:p>
          <a:p>
            <a:r>
              <a:rPr lang="en-IN" dirty="0"/>
              <a:t>Information Retrieval: An Introduction. </a:t>
            </a:r>
            <a:r>
              <a:rPr lang="en-IN" dirty="0" err="1"/>
              <a:t>Dr.</a:t>
            </a:r>
            <a:r>
              <a:rPr lang="en-IN" dirty="0"/>
              <a:t> Grace Hui Yang, </a:t>
            </a:r>
            <a:r>
              <a:rPr lang="en-IN" dirty="0" err="1"/>
              <a:t>InfoSense</a:t>
            </a:r>
            <a:r>
              <a:rPr lang="en-IN" dirty="0"/>
              <a:t>, 2019</a:t>
            </a:r>
          </a:p>
          <a:p>
            <a:r>
              <a:rPr lang="en-IN" dirty="0" err="1"/>
              <a:t>Karpukhin</a:t>
            </a:r>
            <a:r>
              <a:rPr lang="en-IN" dirty="0"/>
              <a:t>, Vladimir, Barlas </a:t>
            </a:r>
            <a:r>
              <a:rPr lang="en-IN" dirty="0" err="1"/>
              <a:t>Oguz</a:t>
            </a:r>
            <a:r>
              <a:rPr lang="en-IN" dirty="0"/>
              <a:t>, </a:t>
            </a:r>
            <a:r>
              <a:rPr lang="en-IN" dirty="0" err="1"/>
              <a:t>Sewon</a:t>
            </a:r>
            <a:r>
              <a:rPr lang="en-IN" dirty="0"/>
              <a:t> Min, Patrick Lewis, Ledell Wu, Sergey </a:t>
            </a:r>
            <a:r>
              <a:rPr lang="en-IN" dirty="0" err="1"/>
              <a:t>Edunov</a:t>
            </a:r>
            <a:r>
              <a:rPr lang="en-IN" dirty="0"/>
              <a:t>, </a:t>
            </a:r>
            <a:r>
              <a:rPr lang="en-IN" dirty="0" err="1"/>
              <a:t>Danqi</a:t>
            </a:r>
            <a:r>
              <a:rPr lang="en-IN" dirty="0"/>
              <a:t> Chen, and Wen-tau </a:t>
            </a:r>
            <a:r>
              <a:rPr lang="en-IN" dirty="0" err="1"/>
              <a:t>Yih</a:t>
            </a:r>
            <a:r>
              <a:rPr lang="en-IN" dirty="0"/>
              <a:t>. "Dense Passage Retrieval for Open-Domain Question Answering." In Proceedings of the 2020 Conference on Empirical Methods in Natural Language Processing (EMNLP).</a:t>
            </a:r>
          </a:p>
          <a:p>
            <a:r>
              <a:rPr lang="en-IN" dirty="0"/>
              <a:t>Jacob Devlin, Ming-Wei Chang, Kenton Lee, and Kristina Toutanova. 2019. BERT: Pre-training of Deep Bidirectional Transformers for Language Understanding. In Proceedings of the 2019 Conference of the North American Chapter of the Association for Computational Linguistics: Human Language Technologies, Volume 1 (Long and Short Papers), pages 4171–4186, Minneapolis, Minnesota. Association for Computational Linguistics.</a:t>
            </a:r>
          </a:p>
        </p:txBody>
      </p:sp>
      <p:sp>
        <p:nvSpPr>
          <p:cNvPr id="4" name="Date Placeholder 3">
            <a:extLst>
              <a:ext uri="{FF2B5EF4-FFF2-40B4-BE49-F238E27FC236}">
                <a16:creationId xmlns:a16="http://schemas.microsoft.com/office/drawing/2014/main" id="{84FF7476-4145-D50B-3836-8E6062A38FA4}"/>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F3A99161-07A6-F392-B06C-A43D24D3AD1F}"/>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5D90B79E-6A1B-6AF9-6024-958AAFA357C4}"/>
              </a:ext>
            </a:extLst>
          </p:cNvPr>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38503506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A963-9974-412E-8532-6D291D1BC06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902463F-1357-B560-52E4-15D042E3E311}"/>
              </a:ext>
            </a:extLst>
          </p:cNvPr>
          <p:cNvSpPr>
            <a:spLocks noGrp="1"/>
          </p:cNvSpPr>
          <p:nvPr>
            <p:ph idx="1"/>
          </p:nvPr>
        </p:nvSpPr>
        <p:spPr/>
        <p:txBody>
          <a:bodyPr>
            <a:normAutofit lnSpcReduction="10000"/>
          </a:bodyPr>
          <a:lstStyle/>
          <a:p>
            <a:r>
              <a:rPr lang="en-US" dirty="0"/>
              <a:t>Wang, L., Yang, N., Huang, X., Jiao, B., Yang, L., Jiang, D., ... &amp; Wei, F. (2023, July). </a:t>
            </a:r>
            <a:r>
              <a:rPr lang="en-US" dirty="0" err="1"/>
              <a:t>SimLM</a:t>
            </a:r>
            <a:r>
              <a:rPr lang="en-US" dirty="0"/>
              <a:t>: Pre-training with Representation Bottleneck for Dense Passage Retrieval. In Proceedings of the 61st Annual Meeting of the Association for Computational Linguistics (Volume 1: Long Papers) (pp. 2244-2258).</a:t>
            </a:r>
          </a:p>
          <a:p>
            <a:r>
              <a:rPr lang="en-US" dirty="0"/>
              <a:t>Chang, Wei-Cheng, X. Yu Felix, Yin-Wen Chang, </a:t>
            </a:r>
            <a:r>
              <a:rPr lang="en-US" dirty="0" err="1"/>
              <a:t>Yiming</a:t>
            </a:r>
            <a:r>
              <a:rPr lang="en-US" dirty="0"/>
              <a:t> Yang, and Sanjiv Kumar. "Pre-training Tasks for Embedding-based Large-scale Retrieval." In International Conference on Learning Representations.</a:t>
            </a:r>
          </a:p>
          <a:p>
            <a:r>
              <a:rPr lang="en-IN" dirty="0"/>
              <a:t>Nandan Thakur, Nils Reimers, Andreas </a:t>
            </a:r>
            <a:r>
              <a:rPr lang="en-IN" dirty="0" err="1"/>
              <a:t>Rücklé</a:t>
            </a:r>
            <a:r>
              <a:rPr lang="en-IN" dirty="0"/>
              <a:t>, Abhishek Srivastava, and Iryna </a:t>
            </a:r>
            <a:r>
              <a:rPr lang="en-IN" dirty="0" err="1"/>
              <a:t>Gurevych</a:t>
            </a:r>
            <a:r>
              <a:rPr lang="en-IN" dirty="0"/>
              <a:t>. 2021. BEIR: A heterogenous benchmark for zero-shot evaluation of information retrieval models. </a:t>
            </a:r>
            <a:r>
              <a:rPr lang="en-IN" dirty="0" err="1"/>
              <a:t>arXiv</a:t>
            </a:r>
            <a:r>
              <a:rPr lang="en-IN" dirty="0"/>
              <a:t> preprint arXiv:2104.08663</a:t>
            </a:r>
          </a:p>
          <a:p>
            <a:r>
              <a:rPr lang="en-US" dirty="0"/>
              <a:t>Omar Khattab and </a:t>
            </a:r>
            <a:r>
              <a:rPr lang="en-US" dirty="0" err="1"/>
              <a:t>Matei</a:t>
            </a:r>
            <a:r>
              <a:rPr lang="en-US" dirty="0"/>
              <a:t> </a:t>
            </a:r>
            <a:r>
              <a:rPr lang="en-US" dirty="0" err="1"/>
              <a:t>Zaharia</a:t>
            </a:r>
            <a:r>
              <a:rPr lang="en-US" dirty="0"/>
              <a:t>. 2020. </a:t>
            </a:r>
            <a:r>
              <a:rPr lang="en-US" dirty="0" err="1"/>
              <a:t>ColBERT</a:t>
            </a:r>
            <a:r>
              <a:rPr lang="en-US" dirty="0"/>
              <a:t>: Efficient and Effective Passage Search via Contextualized Late Interaction over BERT. In Proceedings of the 43rd International ACM SIGIR Conference on Research and Development in Information Retrieval (SIGIR '20). Association for Computing Machinery, New York, NY, USA, 39–48. </a:t>
            </a:r>
          </a:p>
        </p:txBody>
      </p:sp>
      <p:sp>
        <p:nvSpPr>
          <p:cNvPr id="4" name="Date Placeholder 3">
            <a:extLst>
              <a:ext uri="{FF2B5EF4-FFF2-40B4-BE49-F238E27FC236}">
                <a16:creationId xmlns:a16="http://schemas.microsoft.com/office/drawing/2014/main" id="{EBCBE3E3-B735-4265-FCDE-6C446A2B7FF8}"/>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4BEC31DA-43BC-6D82-2CCC-6ABBDD8D4726}"/>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F936428D-92F1-0C62-5486-EE4E04405A9C}"/>
              </a:ext>
            </a:extLst>
          </p:cNvPr>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29459322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6666-6334-9456-5CE0-130AAEC14C8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2D62FB4-858F-6A2E-7EB7-678AE99BCFCB}"/>
              </a:ext>
            </a:extLst>
          </p:cNvPr>
          <p:cNvSpPr>
            <a:spLocks noGrp="1"/>
          </p:cNvSpPr>
          <p:nvPr>
            <p:ph idx="1"/>
          </p:nvPr>
        </p:nvSpPr>
        <p:spPr/>
        <p:txBody>
          <a:bodyPr/>
          <a:lstStyle/>
          <a:p>
            <a:r>
              <a:rPr lang="en-US" dirty="0"/>
              <a:t>Stephen Robertson and Hugo Zaragoza. 2009. The probabilistic relevance framework: BM25 and beyond. Foundations and Trends in Information Retrieval, 3(4):333–389</a:t>
            </a:r>
          </a:p>
          <a:p>
            <a:r>
              <a:rPr lang="en-US" dirty="0"/>
              <a:t>Keshav Santhanam, Jon Saad-Falcon, Martin Franz, Omar Khattab, Avi Sil, Radu Florian, Md Arafat Sultan, Salim </a:t>
            </a:r>
            <a:r>
              <a:rPr lang="en-US" dirty="0" err="1"/>
              <a:t>Roukos</a:t>
            </a:r>
            <a:r>
              <a:rPr lang="en-US" dirty="0"/>
              <a:t>, </a:t>
            </a:r>
            <a:r>
              <a:rPr lang="en-US" dirty="0" err="1"/>
              <a:t>Matei</a:t>
            </a:r>
            <a:r>
              <a:rPr lang="en-US" dirty="0"/>
              <a:t> </a:t>
            </a:r>
            <a:r>
              <a:rPr lang="en-US" dirty="0" err="1"/>
              <a:t>Zaharia</a:t>
            </a:r>
            <a:r>
              <a:rPr lang="en-US" dirty="0"/>
              <a:t>, and Christopher Potts. 2023. Moving Beyond Downstream Task Accuracy for Information Retrieval Benchmarking. In Findings of the Association for Computational Linguistics: ACL 2023, pages 11613–11628, Toronto, Canada. Association for Computational Linguistics.</a:t>
            </a:r>
          </a:p>
          <a:p>
            <a:endParaRPr lang="en-US" dirty="0"/>
          </a:p>
        </p:txBody>
      </p:sp>
      <p:sp>
        <p:nvSpPr>
          <p:cNvPr id="4" name="Date Placeholder 3">
            <a:extLst>
              <a:ext uri="{FF2B5EF4-FFF2-40B4-BE49-F238E27FC236}">
                <a16:creationId xmlns:a16="http://schemas.microsoft.com/office/drawing/2014/main" id="{C42FA5DB-EF9F-CB5F-2E6E-8CC30CC8B27B}"/>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3522E9DD-9FDD-F395-9D09-73B59160801E}"/>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D91790DD-783F-8B72-28F8-D9AD84E95EA6}"/>
              </a:ext>
            </a:extLst>
          </p:cNvPr>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279333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F52E5A-9756-FF96-84A1-AB67C8EB3F30}"/>
              </a:ext>
            </a:extLst>
          </p:cNvPr>
          <p:cNvSpPr>
            <a:spLocks noGrp="1"/>
          </p:cNvSpPr>
          <p:nvPr>
            <p:ph type="title"/>
          </p:nvPr>
        </p:nvSpPr>
        <p:spPr/>
        <p:txBody>
          <a:bodyPr/>
          <a:lstStyle/>
          <a:p>
            <a:r>
              <a:rPr lang="en-US" dirty="0"/>
              <a:t>Terminology</a:t>
            </a:r>
          </a:p>
        </p:txBody>
      </p:sp>
      <p:sp>
        <p:nvSpPr>
          <p:cNvPr id="4" name="Date Placeholder 3">
            <a:extLst>
              <a:ext uri="{FF2B5EF4-FFF2-40B4-BE49-F238E27FC236}">
                <a16:creationId xmlns:a16="http://schemas.microsoft.com/office/drawing/2014/main" id="{F4FB1F28-6DB6-22C3-9FFC-6436E6C752CE}"/>
              </a:ext>
            </a:extLst>
          </p:cNvPr>
          <p:cNvSpPr>
            <a:spLocks noGrp="1"/>
          </p:cNvSpPr>
          <p:nvPr>
            <p:ph type="dt" sz="half" idx="10"/>
          </p:nvPr>
        </p:nvSpPr>
        <p:spPr/>
        <p:txBody>
          <a:bodyPr/>
          <a:lstStyle/>
          <a:p>
            <a:fld id="{4005116A-7342-9044-B4DC-90E8C1FCBD80}" type="datetime1">
              <a:rPr lang="en-IN" smtClean="0"/>
              <a:t>19/08/24</a:t>
            </a:fld>
            <a:endParaRPr lang="en-US" dirty="0"/>
          </a:p>
        </p:txBody>
      </p:sp>
      <p:sp>
        <p:nvSpPr>
          <p:cNvPr id="5" name="Footer Placeholder 4">
            <a:extLst>
              <a:ext uri="{FF2B5EF4-FFF2-40B4-BE49-F238E27FC236}">
                <a16:creationId xmlns:a16="http://schemas.microsoft.com/office/drawing/2014/main" id="{BF83C2B3-4AE1-BF07-C24A-7F58292367A2}"/>
              </a:ext>
            </a:extLst>
          </p:cNvPr>
          <p:cNvSpPr>
            <a:spLocks noGrp="1"/>
          </p:cNvSpPr>
          <p:nvPr>
            <p:ph type="ftr" sz="quarter" idx="11"/>
          </p:nvPr>
        </p:nvSpPr>
        <p:spPr/>
        <p:txBody>
          <a:bodyPr/>
          <a:lstStyle/>
          <a:p>
            <a:r>
              <a:rPr lang="en-US"/>
              <a:t>Information Retrieval</a:t>
            </a:r>
            <a:endParaRPr lang="en-US" dirty="0"/>
          </a:p>
        </p:txBody>
      </p:sp>
      <p:sp>
        <p:nvSpPr>
          <p:cNvPr id="6" name="Slide Number Placeholder 5">
            <a:extLst>
              <a:ext uri="{FF2B5EF4-FFF2-40B4-BE49-F238E27FC236}">
                <a16:creationId xmlns:a16="http://schemas.microsoft.com/office/drawing/2014/main" id="{2054762A-DAE7-6CE7-A451-66A18F6681D5}"/>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70102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5305</TotalTime>
  <Words>4210</Words>
  <Application>Microsoft Macintosh PowerPoint</Application>
  <PresentationFormat>Widescreen</PresentationFormat>
  <Paragraphs>816</Paragraphs>
  <Slides>86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Aptos</vt:lpstr>
      <vt:lpstr>Arial</vt:lpstr>
      <vt:lpstr>Calibri</vt:lpstr>
      <vt:lpstr>Calibri Light</vt:lpstr>
      <vt:lpstr>Cambria Math</vt:lpstr>
      <vt:lpstr>Google Sans</vt:lpstr>
      <vt:lpstr>Celestial</vt:lpstr>
      <vt:lpstr>Information Retrieval (IR)</vt:lpstr>
      <vt:lpstr>Slides adapted from: Information Retrieval: An Introduction. Dr. Grace Hui Yang, InfoSense, 2019 Introduction to Information Retrieval. C.D. Manning, P. Raghavan, H. Schütze. Cambridge UP, 2008.</vt:lpstr>
      <vt:lpstr>Outline</vt:lpstr>
      <vt:lpstr>Introduction</vt:lpstr>
      <vt:lpstr>Motivation</vt:lpstr>
      <vt:lpstr>Motivation</vt:lpstr>
      <vt:lpstr>Information Retrieval Architecture</vt:lpstr>
      <vt:lpstr>IR Approaches</vt:lpstr>
      <vt:lpstr>Terminology</vt:lpstr>
      <vt:lpstr>TERMINOLOGY</vt:lpstr>
      <vt:lpstr>INDEX</vt:lpstr>
      <vt:lpstr>Inverted INDEX</vt:lpstr>
      <vt:lpstr>Boolean RETRIEVAL</vt:lpstr>
      <vt:lpstr>Boolean RETRIEVAL</vt:lpstr>
      <vt:lpstr>Summary</vt:lpstr>
      <vt:lpstr>Ranked Retrieval</vt:lpstr>
      <vt:lpstr>Vector SPACE Model</vt:lpstr>
      <vt:lpstr>VECTOR Space Model</vt:lpstr>
      <vt:lpstr>Vector SPACE Model</vt:lpstr>
      <vt:lpstr>VECTOR SPACE Model: SIMILARITY COMPUTATION</vt:lpstr>
      <vt:lpstr>Vector SPACE Model: Term Weighting</vt:lpstr>
      <vt:lpstr>How do we determine such TERM weights?</vt:lpstr>
      <vt:lpstr>Vector SPACE Model: Term Weighting</vt:lpstr>
      <vt:lpstr>Vector SPACE Model: Term Weighting</vt:lpstr>
      <vt:lpstr>Vector SPACE Model: Inverse Document Weighting</vt:lpstr>
      <vt:lpstr>Vector SPACE Model: Inverse Document Weighting</vt:lpstr>
      <vt:lpstr>Vector SPACE Model: if-idf Weighting</vt:lpstr>
      <vt:lpstr>Vector SPACE Model: if-idf Weighting</vt:lpstr>
      <vt:lpstr>BM25</vt:lpstr>
      <vt:lpstr>BM25</vt:lpstr>
      <vt:lpstr>BM25</vt:lpstr>
      <vt:lpstr>BM25</vt:lpstr>
      <vt:lpstr>BM25</vt:lpstr>
      <vt:lpstr>BM25</vt:lpstr>
      <vt:lpstr>BM25</vt:lpstr>
      <vt:lpstr>BM25</vt:lpstr>
      <vt:lpstr>BM25</vt:lpstr>
      <vt:lpstr>BM25</vt:lpstr>
      <vt:lpstr>BM25</vt:lpstr>
      <vt:lpstr>Summary</vt:lpstr>
      <vt:lpstr>Neural IR</vt:lpstr>
      <vt:lpstr>NEURAL IR</vt:lpstr>
      <vt:lpstr>NEURAL IR</vt:lpstr>
      <vt:lpstr>Motivation</vt:lpstr>
      <vt:lpstr>Cross-Encoders</vt:lpstr>
      <vt:lpstr>Dense passage Retrievers</vt:lpstr>
      <vt:lpstr>Dense Passage Retrievers</vt:lpstr>
      <vt:lpstr>Dense Passage Retrievers</vt:lpstr>
      <vt:lpstr>ColBERT</vt:lpstr>
      <vt:lpstr>Training</vt:lpstr>
      <vt:lpstr>Unsupervised Pre-training</vt:lpstr>
      <vt:lpstr>Supervised Fine-Tuning</vt:lpstr>
      <vt:lpstr>LLMs</vt:lpstr>
      <vt:lpstr>LLMs for IR</vt:lpstr>
      <vt:lpstr>PowerPoint Presentation</vt:lpstr>
      <vt:lpstr>LLMs</vt:lpstr>
      <vt:lpstr>LLMs for IR</vt:lpstr>
      <vt:lpstr>LLM2Vec</vt:lpstr>
      <vt:lpstr>LLM2Vec</vt:lpstr>
      <vt:lpstr>Evaluation</vt:lpstr>
      <vt:lpstr>BEIR (Benchmarking IR)</vt:lpstr>
      <vt:lpstr>LoTTE (Long-Tail, ToPIC-Stratified Evaluation)</vt:lpstr>
      <vt:lpstr>Datasets</vt:lpstr>
      <vt:lpstr>METRICS</vt:lpstr>
      <vt:lpstr>Metrics</vt:lpstr>
      <vt:lpstr>Example</vt:lpstr>
      <vt:lpstr>Recall@k</vt:lpstr>
      <vt:lpstr>Recall@k</vt:lpstr>
      <vt:lpstr>Recall@k</vt:lpstr>
      <vt:lpstr>Mean Reciprocal Rank (MRR)</vt:lpstr>
      <vt:lpstr>MRR</vt:lpstr>
      <vt:lpstr>MRR</vt:lpstr>
      <vt:lpstr>Normalized Discounted CUMULATIVE Gain (NDCG)</vt:lpstr>
      <vt:lpstr>Normalized Discounted CUMULATIVE Gain (NDCG)</vt:lpstr>
      <vt:lpstr>Normalized Discounted CUMULATIVE Gain (NDCG)</vt:lpstr>
      <vt:lpstr>Normalized Discounted CUMULATIVE Gain (NDCG)</vt:lpstr>
      <vt:lpstr>Normalized Discounted CUMULATIVE Gain (NDCG)</vt:lpstr>
      <vt:lpstr>Hindi BEIR</vt:lpstr>
      <vt:lpstr>Motivation</vt:lpstr>
      <vt:lpstr>Hindi BEIR</vt:lpstr>
      <vt:lpstr>Hindi BEIR</vt:lpstr>
      <vt:lpstr>Hindi BEIR</vt:lpstr>
      <vt:lpstr>Summary</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Rudra Murthy</dc:creator>
  <cp:lastModifiedBy>Rudra Murthy</cp:lastModifiedBy>
  <cp:revision>333</cp:revision>
  <dcterms:created xsi:type="dcterms:W3CDTF">2024-08-01T12:32:04Z</dcterms:created>
  <dcterms:modified xsi:type="dcterms:W3CDTF">2024-08-19T07:49:03Z</dcterms:modified>
</cp:coreProperties>
</file>