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Lst>
  <p:sldSz cy="5143500" cx="9144000"/>
  <p:notesSz cx="6858000" cy="9144000"/>
  <p:embeddedFontLst>
    <p:embeddedFont>
      <p:font typeface="Raleway"/>
      <p:regular r:id="rId156"/>
      <p:bold r:id="rId157"/>
      <p:italic r:id="rId158"/>
      <p:boldItalic r:id="rId159"/>
    </p:embeddedFont>
    <p:embeddedFont>
      <p:font typeface="Lato"/>
      <p:regular r:id="rId160"/>
      <p:bold r:id="rId161"/>
      <p:italic r:id="rId162"/>
      <p:boldItalic r:id="rId1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B24AAE-C8E9-416B-963C-51C8169D3352}">
  <a:tblStyle styleId="{6BB24AAE-C8E9-416B-963C-51C8169D335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2730A1C-A9BC-4647-B81F-80FC3E16607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163" Type="http://schemas.openxmlformats.org/officeDocument/2006/relationships/font" Target="fonts/Lato-boldItalic.fntdata"/><Relationship Id="rId162" Type="http://schemas.openxmlformats.org/officeDocument/2006/relationships/font" Target="fonts/Lato-italic.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font" Target="fonts/Lato-bold.fntdata"/><Relationship Id="rId54" Type="http://schemas.openxmlformats.org/officeDocument/2006/relationships/slide" Target="slides/slide48.xml"/><Relationship Id="rId160" Type="http://schemas.openxmlformats.org/officeDocument/2006/relationships/font" Target="fonts/Lato-regular.fntdata"/><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font" Target="fonts/Raleway-boldItalic.fntdata"/><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font" Target="fonts/Raleway-italic.fntdata"/><Relationship Id="rId157" Type="http://schemas.openxmlformats.org/officeDocument/2006/relationships/font" Target="fonts/Raleway-bold.fntdata"/><Relationship Id="rId156" Type="http://schemas.openxmlformats.org/officeDocument/2006/relationships/font" Target="fonts/Raleway-regular.fntdata"/><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4bb07fe3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4bb07fe3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598a24c4a5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598a24c4a5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598a24c4a5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598a24c4a5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598a24c4a5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2598a24c4a5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598a24c4a5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598a24c4a5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598a24c4a5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2598a24c4a5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598a24c4a5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598a24c4a5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2598a24c4a5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2598a24c4a5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598a24c4a5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598a24c4a5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598a24c4a5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2598a24c4a5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598a24c4a5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2598a24c4a5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598a24c4a5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2598a24c4a5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598a24c4a5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598a24c4a5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2598a24c4a5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2598a24c4a5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598a24c4a5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2598a24c4a5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598a24c4a5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2598a24c4a5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598a24c4a5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2598a24c4a5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598a24c4a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598a24c4a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598a24c4a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2598a24c4a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598a24c4a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2598a24c4a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598a24c4a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2598a24c4a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598a24c4a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2598a24c4a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598a24c4a5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2598a24c4a5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98a24c4a5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598a24c4a5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259c0e837d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259c0e837d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59c0e837d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259c0e837d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59c0e837d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59c0e837d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259c0e837d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259c0e837d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59c0e837d8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259c0e837d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259c0e837d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259c0e837d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259c0e837d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259c0e837d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59c0e837d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259c0e837d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259c0e837d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259c0e837d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259c0e837d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259c0e837d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598a24c4a5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598a24c4a5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259c0e837d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259c0e837d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59c0e837d8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3" name="Google Shape;1213;g259c0e837d8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2598a24c4a5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1" name="Google Shape;1221;g2598a24c4a5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24e6df7ef12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24e6df7ef12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258e9d271c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258e9d271c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24e6df7ef1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24e6df7ef1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24e6df7ef12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24e6df7ef12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259c0e837d8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7" name="Google Shape;1267;g259c0e837d8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259c0e837d8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259c0e837d8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598a24c4a5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598a24c4a5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59c0e837d8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259c0e837d8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g2598a24c4a5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2" name="Google Shape;1292;g2598a24c4a5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259c0e837d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9" name="Google Shape;1299;g259c0e837d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59c0e837d8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259c0e837d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25a123f624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25a123f624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59c0e837d8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259c0e837d8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22af3dcc2d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22af3dcc2d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1e4c71d0b8a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1e4c71d0b8a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1e4c71d0b8a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1" name="Google Shape;1341;g1e4c71d0b8a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258e9d271c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258e9d271c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598a24c4a5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598a24c4a5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98a24c4a5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598a24c4a5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98a24c4a5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598a24c4a5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598a24c4a5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598a24c4a5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98a24c4a5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598a24c4a5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50c36764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50c36764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598a24c4a5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598a24c4a5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98a24c4a5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98a24c4a5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598a24c4a5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598a24c4a5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98a24c4a5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98a24c4a5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598a24c4a5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598a24c4a5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59795484aa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59795484aa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9795484aa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59795484aa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59795484aa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59795484aa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59795484a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59795484a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59795484aa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59795484aa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9795484a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59795484a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59795484aa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59795484aa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59795484a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59795484aa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59795484aa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59795484aa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9795484aa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59795484aa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59795484aa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59795484aa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59795484aa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59795484aa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59795484aa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59795484aa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9795484aa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59795484aa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59795484aa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59795484aa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59795484aa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59795484aa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59795484a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59795484a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9795484aa_0_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59795484aa_0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59795484aa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59795484aa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59795484aa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59795484aa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59795484aa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59795484aa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59795484aa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59795484aa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59795484aa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59795484aa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59795484a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59795484a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2ecc25d4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2ecc25d4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26c6c025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26c6c025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50623b94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50623b94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59795484a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59795484a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50623b948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50623b948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One striking point of these LLMs are the zero-shot and few-shot capabilities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4e6df7ef12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4e6df7ef12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2af3dcc2d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2af3dcc2d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af3dcc2d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2af3dcc2d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57f9dc753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57f9dc753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57f9dc753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57f9dc753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57f9dc7533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57f9dc7533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57f9dc753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57f9dc753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57f9dc7533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57f9dc7533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5918fd05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5918fd05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59795484a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59795484a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57f9dc753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57f9dc753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5a123f624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5a123f624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57f9dc7533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257f9dc7533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57f9dc753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57f9dc753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57f9dc7533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57f9dc7533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57f9dc7533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57f9dc753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e4c71d0b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1e4c71d0b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e4c71d0b8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e4c71d0b8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e4c71d0b8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1e4c71d0b8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58e9d271c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58e9d271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9795484a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9795484a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Since related languages share vocabulary and word-order, can we exploit labeled data from related language to overcome lack of labeled data</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58e9d271c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58e9d271c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58e9d271c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58e9d271c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e4c71d0b8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e4c71d0b8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57f9dc753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57f9dc753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e4c71d0b8a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1e4c71d0b8a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e4c71d0b8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e4c71d0b8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e4c71d0b8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e4c71d0b8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e4c71d0b8a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e4c71d0b8a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e4c71d0b8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1e4c71d0b8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598a24c4a5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598a24c4a5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598a24c4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598a24c4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598a24c4a5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598a24c4a5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598a24c4a5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598a24c4a5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598a24c4a5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2598a24c4a5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598a24c4a5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2598a24c4a5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4e6df7ef12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4e6df7ef12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598a24c4a5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598a24c4a5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598a24c4a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598a24c4a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598a24c4a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598a24c4a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598a24c4a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598a24c4a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2598a24c4a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2598a24c4a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98a24c4a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598a24c4a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598a24c4a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2598a24c4a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598a24c4a5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598a24c4a5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598a24c4a5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598a24c4a5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598a24c4a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598a24c4a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598a24c4a5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598a24c4a5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598a24c4a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2598a24c4a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598a24c4a5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2598a24c4a5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598a24c4a5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598a24c4a5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598a24c4a5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2598a24c4a5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598a24c4a5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2598a24c4a5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sp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7" name="Shape 77"/>
        <p:cNvGrpSpPr/>
        <p:nvPr/>
      </p:nvGrpSpPr>
      <p:grpSpPr>
        <a:xfrm>
          <a:off x="0" y="0"/>
          <a:ext cx="0" cy="0"/>
          <a:chOff x="0" y="0"/>
          <a:chExt cx="0" cy="0"/>
        </a:xfrm>
      </p:grpSpPr>
      <p:grpSp>
        <p:nvGrpSpPr>
          <p:cNvPr id="78" name="Google Shape;78;p11"/>
          <p:cNvGrpSpPr/>
          <p:nvPr/>
        </p:nvGrpSpPr>
        <p:grpSpPr>
          <a:xfrm>
            <a:off x="830392" y="4169130"/>
            <a:ext cx="745763" cy="45826"/>
            <a:chOff x="4580561" y="2589004"/>
            <a:chExt cx="1064464" cy="25200"/>
          </a:xfrm>
        </p:grpSpPr>
        <p:sp>
          <p:nvSpPr>
            <p:cNvPr id="79" name="Google Shape;79;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2" name="Google Shape;82;p11"/>
          <p:cNvSpPr txBox="1"/>
          <p:nvPr>
            <p:ph idx="1" type="body"/>
          </p:nvPr>
        </p:nvSpPr>
        <p:spPr>
          <a:xfrm>
            <a:off x="729450" y="2272888"/>
            <a:ext cx="7688400" cy="1580400"/>
          </a:xfrm>
          <a:prstGeom prst="rect">
            <a:avLst/>
          </a:prstGeom>
        </p:spPr>
        <p:txBody>
          <a:bodyPr anchorCtr="0" anchor="t" bIns="91425" lIns="91425" spcFirstLastPara="1" rIns="91425" wrap="square" tIns="91425">
            <a:sp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83" name="Google Shape;83;p1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6" name="Google Shape;86;p12"/>
          <p:cNvSpPr txBox="1"/>
          <p:nvPr/>
        </p:nvSpPr>
        <p:spPr>
          <a:xfrm>
            <a:off x="2339550" y="4765300"/>
            <a:ext cx="4468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Lato"/>
                <a:ea typeface="Lato"/>
                <a:cs typeface="Lato"/>
                <a:sym typeface="Lato"/>
              </a:rPr>
              <a:t>SIKER-2023 Indian Language Computing: Rudra</a:t>
            </a:r>
            <a:endParaRPr sz="800">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sp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571925"/>
            <a:ext cx="7688700" cy="5352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1321200"/>
            <a:ext cx="7688700" cy="2261100"/>
          </a:xfrm>
          <a:prstGeom prst="rect">
            <a:avLst/>
          </a:prstGeom>
        </p:spPr>
        <p:txBody>
          <a:bodyPr anchorCtr="0" anchor="t" bIns="91425" lIns="91425" spcFirstLastPara="1" rIns="91425" wrap="square" tIns="91425">
            <a:sp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1" name="Google Shape;31;p4"/>
          <p:cNvSpPr txBox="1"/>
          <p:nvPr/>
        </p:nvSpPr>
        <p:spPr>
          <a:xfrm>
            <a:off x="2339550" y="4765300"/>
            <a:ext cx="4468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Lato"/>
                <a:ea typeface="Lato"/>
                <a:cs typeface="Lato"/>
                <a:sym typeface="Lato"/>
              </a:rPr>
              <a:t>SIKER-2023 Indian Language Computing: Rudra</a:t>
            </a:r>
            <a:endParaRPr sz="800">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 name="Google Shape;34;p5"/>
          <p:cNvGrpSpPr/>
          <p:nvPr/>
        </p:nvGrpSpPr>
        <p:grpSpPr>
          <a:xfrm>
            <a:off x="830392" y="1191256"/>
            <a:ext cx="745763" cy="45826"/>
            <a:chOff x="4580561" y="2589004"/>
            <a:chExt cx="1064464" cy="25200"/>
          </a:xfrm>
        </p:grpSpPr>
        <p:sp>
          <p:nvSpPr>
            <p:cNvPr id="35" name="Google Shape;35;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5"/>
          <p:cNvSpPr txBox="1"/>
          <p:nvPr>
            <p:ph type="title"/>
          </p:nvPr>
        </p:nvSpPr>
        <p:spPr>
          <a:xfrm>
            <a:off x="727800" y="571925"/>
            <a:ext cx="7688400" cy="5352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8" name="Google Shape;38;p5"/>
          <p:cNvSpPr txBox="1"/>
          <p:nvPr>
            <p:ph idx="1" type="body"/>
          </p:nvPr>
        </p:nvSpPr>
        <p:spPr>
          <a:xfrm>
            <a:off x="729325" y="2078875"/>
            <a:ext cx="3774300" cy="2261100"/>
          </a:xfrm>
          <a:prstGeom prst="rect">
            <a:avLst/>
          </a:prstGeom>
        </p:spPr>
        <p:txBody>
          <a:bodyPr anchorCtr="0" anchor="t" bIns="91425" lIns="91425" spcFirstLastPara="1" rIns="91425" wrap="square" tIns="91425">
            <a:sp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2" type="body"/>
          </p:nvPr>
        </p:nvSpPr>
        <p:spPr>
          <a:xfrm>
            <a:off x="4643604" y="2078875"/>
            <a:ext cx="3774300" cy="2261100"/>
          </a:xfrm>
          <a:prstGeom prst="rect">
            <a:avLst/>
          </a:prstGeom>
        </p:spPr>
        <p:txBody>
          <a:bodyPr anchorCtr="0" anchor="t" bIns="91425" lIns="91425" spcFirstLastPara="1" rIns="91425" wrap="square" tIns="91425">
            <a:sp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0" name="Google Shape;40;p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41" name="Google Shape;41;p5"/>
          <p:cNvSpPr txBox="1"/>
          <p:nvPr/>
        </p:nvSpPr>
        <p:spPr>
          <a:xfrm>
            <a:off x="2339550" y="4765300"/>
            <a:ext cx="4468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Lato"/>
                <a:ea typeface="Lato"/>
                <a:cs typeface="Lato"/>
                <a:sym typeface="Lato"/>
              </a:rPr>
              <a:t>SIKER-2023 Indian Language Computing: Rudra</a:t>
            </a:r>
            <a:endParaRPr sz="800">
              <a:latin typeface="Lato"/>
              <a:ea typeface="Lato"/>
              <a:cs typeface="Lato"/>
              <a:sym typeface="La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 name="Google Shape;44;p6"/>
          <p:cNvGrpSpPr/>
          <p:nvPr/>
        </p:nvGrpSpPr>
        <p:grpSpPr>
          <a:xfrm>
            <a:off x="830392" y="1191256"/>
            <a:ext cx="745763" cy="45826"/>
            <a:chOff x="4580561" y="2589004"/>
            <a:chExt cx="1064464" cy="25200"/>
          </a:xfrm>
        </p:grpSpPr>
        <p:sp>
          <p:nvSpPr>
            <p:cNvPr id="45" name="Google Shape;45;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6"/>
          <p:cNvSpPr txBox="1"/>
          <p:nvPr>
            <p:ph type="title"/>
          </p:nvPr>
        </p:nvSpPr>
        <p:spPr>
          <a:xfrm>
            <a:off x="727800" y="571925"/>
            <a:ext cx="7688400" cy="5352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8" name="Google Shape;48;p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49" name="Google Shape;49;p6"/>
          <p:cNvSpPr txBox="1"/>
          <p:nvPr/>
        </p:nvSpPr>
        <p:spPr>
          <a:xfrm>
            <a:off x="2339550" y="4765300"/>
            <a:ext cx="4468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Lato"/>
                <a:ea typeface="Lato"/>
                <a:cs typeface="Lato"/>
                <a:sym typeface="Lato"/>
              </a:rPr>
              <a:t>SIKER-2023 Indian Language Computing: Rudra</a:t>
            </a:r>
            <a:endParaRPr sz="800">
              <a:latin typeface="Lato"/>
              <a:ea typeface="Lato"/>
              <a:cs typeface="Lato"/>
              <a:sym typeface="La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sp>
        <p:nvSpPr>
          <p:cNvPr id="51" name="Google Shape;51;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 name="Google Shape;52;p7"/>
          <p:cNvGrpSpPr/>
          <p:nvPr/>
        </p:nvGrpSpPr>
        <p:grpSpPr>
          <a:xfrm>
            <a:off x="830392" y="1191256"/>
            <a:ext cx="745763" cy="45826"/>
            <a:chOff x="4580561" y="2589004"/>
            <a:chExt cx="1064464" cy="25200"/>
          </a:xfrm>
        </p:grpSpPr>
        <p:sp>
          <p:nvSpPr>
            <p:cNvPr id="53" name="Google Shape;53;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 name="Google Shape;55;p7"/>
          <p:cNvSpPr txBox="1"/>
          <p:nvPr>
            <p:ph type="title"/>
          </p:nvPr>
        </p:nvSpPr>
        <p:spPr>
          <a:xfrm>
            <a:off x="721225" y="523425"/>
            <a:ext cx="7168500" cy="5628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6" name="Google Shape;56;p7"/>
          <p:cNvSpPr txBox="1"/>
          <p:nvPr>
            <p:ph idx="1" type="body"/>
          </p:nvPr>
        </p:nvSpPr>
        <p:spPr>
          <a:xfrm>
            <a:off x="721225" y="1431850"/>
            <a:ext cx="3300900" cy="1597500"/>
          </a:xfrm>
          <a:prstGeom prst="rect">
            <a:avLst/>
          </a:prstGeom>
        </p:spPr>
        <p:txBody>
          <a:bodyPr anchorCtr="0" anchor="t" bIns="91425" lIns="91425" spcFirstLastPara="1" rIns="91425" wrap="square" tIns="91425">
            <a:sp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7" name="Google Shape;57;p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8" name="Google Shape;58;p7"/>
          <p:cNvSpPr txBox="1"/>
          <p:nvPr/>
        </p:nvSpPr>
        <p:spPr>
          <a:xfrm>
            <a:off x="2339550" y="4765300"/>
            <a:ext cx="4468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800">
                <a:latin typeface="Lato"/>
                <a:ea typeface="Lato"/>
                <a:cs typeface="Lato"/>
                <a:sym typeface="Lato"/>
              </a:rPr>
              <a:t>SIKER-2023 Indian Language Computing: Rudra</a:t>
            </a:r>
            <a:endParaRPr sz="800">
              <a:latin typeface="Lato"/>
              <a:ea typeface="Lato"/>
              <a:cs typeface="Lato"/>
              <a:sym typeface="La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9" name="Shape 59"/>
        <p:cNvGrpSpPr/>
        <p:nvPr/>
      </p:nvGrpSpPr>
      <p:grpSpPr>
        <a:xfrm>
          <a:off x="0" y="0"/>
          <a:ext cx="0" cy="0"/>
          <a:chOff x="0" y="0"/>
          <a:chExt cx="0" cy="0"/>
        </a:xfrm>
      </p:grpSpPr>
      <p:grpSp>
        <p:nvGrpSpPr>
          <p:cNvPr id="60" name="Google Shape;60;p8"/>
          <p:cNvGrpSpPr/>
          <p:nvPr/>
        </p:nvGrpSpPr>
        <p:grpSpPr>
          <a:xfrm>
            <a:off x="830392" y="4169130"/>
            <a:ext cx="745763" cy="45826"/>
            <a:chOff x="4580561" y="2589004"/>
            <a:chExt cx="1064464" cy="25200"/>
          </a:xfrm>
        </p:grpSpPr>
        <p:sp>
          <p:nvSpPr>
            <p:cNvPr id="61" name="Google Shape;61;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8"/>
          <p:cNvSpPr txBox="1"/>
          <p:nvPr>
            <p:ph type="title"/>
          </p:nvPr>
        </p:nvSpPr>
        <p:spPr>
          <a:xfrm>
            <a:off x="729450" y="864300"/>
            <a:ext cx="7021200" cy="2985000"/>
          </a:xfrm>
          <a:prstGeom prst="rect">
            <a:avLst/>
          </a:prstGeom>
        </p:spPr>
        <p:txBody>
          <a:bodyPr anchorCtr="0" anchor="ctr" bIns="91425" lIns="91425" spcFirstLastPara="1" rIns="91425" wrap="square" tIns="91425">
            <a:sp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4" name="Google Shape;64;p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p9"/>
          <p:cNvGrpSpPr/>
          <p:nvPr/>
        </p:nvGrpSpPr>
        <p:grpSpPr>
          <a:xfrm>
            <a:off x="830392" y="1191256"/>
            <a:ext cx="745763" cy="45826"/>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9"/>
          <p:cNvSpPr txBox="1"/>
          <p:nvPr>
            <p:ph type="title"/>
          </p:nvPr>
        </p:nvSpPr>
        <p:spPr>
          <a:xfrm>
            <a:off x="730000" y="1318650"/>
            <a:ext cx="3300900" cy="1687200"/>
          </a:xfrm>
          <a:prstGeom prst="rect">
            <a:avLst/>
          </a:prstGeom>
        </p:spPr>
        <p:txBody>
          <a:bodyPr anchorCtr="0" anchor="t" bIns="91425" lIns="91425" spcFirstLastPara="1" rIns="91425" wrap="square" tIns="91425">
            <a:sp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1" name="Google Shape;71;p9"/>
          <p:cNvSpPr txBox="1"/>
          <p:nvPr>
            <p:ph idx="1" type="subTitle"/>
          </p:nvPr>
        </p:nvSpPr>
        <p:spPr>
          <a:xfrm>
            <a:off x="724950" y="3161525"/>
            <a:ext cx="3300900" cy="759000"/>
          </a:xfrm>
          <a:prstGeom prst="rect">
            <a:avLst/>
          </a:prstGeom>
        </p:spPr>
        <p:txBody>
          <a:bodyPr anchorCtr="0" anchor="t" bIns="91425" lIns="91425" spcFirstLastPara="1" rIns="91425" wrap="square" tIns="91425">
            <a:sp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2" name="Google Shape;72;p9"/>
          <p:cNvSpPr txBox="1"/>
          <p:nvPr>
            <p:ph idx="2" type="body"/>
          </p:nvPr>
        </p:nvSpPr>
        <p:spPr>
          <a:xfrm>
            <a:off x="5174225" y="1352625"/>
            <a:ext cx="3374400" cy="3025500"/>
          </a:xfrm>
          <a:prstGeom prst="rect">
            <a:avLst/>
          </a:prstGeom>
        </p:spPr>
        <p:txBody>
          <a:bodyPr anchorCtr="0" anchor="t" bIns="91425" lIns="91425" spcFirstLastPara="1" rIns="91425" wrap="square" tIns="91425">
            <a:sp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3" name="Google Shape;73;p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4" name="Shape 74"/>
        <p:cNvGrpSpPr/>
        <p:nvPr/>
      </p:nvGrpSpPr>
      <p:grpSpPr>
        <a:xfrm>
          <a:off x="0" y="0"/>
          <a:ext cx="0" cy="0"/>
          <a:chOff x="0" y="0"/>
          <a:chExt cx="0" cy="0"/>
        </a:xfrm>
      </p:grpSpPr>
      <p:sp>
        <p:nvSpPr>
          <p:cNvPr id="75" name="Google Shape;75;p10"/>
          <p:cNvSpPr txBox="1"/>
          <p:nvPr>
            <p:ph idx="1" type="body"/>
          </p:nvPr>
        </p:nvSpPr>
        <p:spPr>
          <a:xfrm>
            <a:off x="724950" y="4372551"/>
            <a:ext cx="7697400" cy="460500"/>
          </a:xfrm>
          <a:prstGeom prst="rect">
            <a:avLst/>
          </a:prstGeom>
        </p:spPr>
        <p:txBody>
          <a:bodyPr anchorCtr="0" anchor="ctr" bIns="91425" lIns="91425" spcFirstLastPara="1" rIns="91425" wrap="square" tIns="91425">
            <a:spAutoFit/>
          </a:bodyPr>
          <a:lstStyle>
            <a:lvl1pPr indent="-228600" lvl="0" marL="457200">
              <a:lnSpc>
                <a:spcPct val="100000"/>
              </a:lnSpc>
              <a:spcBef>
                <a:spcPts val="0"/>
              </a:spcBef>
              <a:spcAft>
                <a:spcPts val="0"/>
              </a:spcAft>
              <a:buSzPts val="1300"/>
              <a:buNone/>
              <a:defRPr/>
            </a:lvl1pPr>
          </a:lstStyle>
          <a:p/>
        </p:txBody>
      </p:sp>
      <p:sp>
        <p:nvSpPr>
          <p:cNvPr id="76" name="Google Shape;76;p1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38700"/>
          </a:xfrm>
          <a:prstGeom prst="rect">
            <a:avLst/>
          </a:prstGeom>
          <a:noFill/>
          <a:ln>
            <a:noFill/>
          </a:ln>
        </p:spPr>
        <p:txBody>
          <a:bodyPr anchorCtr="0" anchor="ctr" bIns="91425" lIns="91425" spcFirstLastPara="1" rIns="91425" wrap="square" tIns="91425">
            <a:sp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66.png"/><Relationship Id="rId4" Type="http://schemas.openxmlformats.org/officeDocument/2006/relationships/hyperlink" Target="https://arxiv.org/abs/1907.05019" TargetMode="External"/><Relationship Id="rId5" Type="http://schemas.openxmlformats.org/officeDocument/2006/relationships/hyperlink" Target="https://arxiv.org/abs/1907.05019" TargetMode="External"/><Relationship Id="rId6" Type="http://schemas.openxmlformats.org/officeDocument/2006/relationships/image" Target="../media/image7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60.png"/><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6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hyperlink" Target="https://zeenews.india.com/news/india/pm-modis-jk-visit-on-diwali-as-it-happened_1488741.html" TargetMode="External"/><Relationship Id="rId4" Type="http://schemas.openxmlformats.org/officeDocument/2006/relationships/hyperlink" Target="https://zeenews.india.com/hindi/india/pm-narendra-modi-meets-soldiers-in-jk-wishes-happy-diwali-from-siachen/236490" TargetMode="External"/><Relationship Id="rId9" Type="http://schemas.openxmlformats.org/officeDocument/2006/relationships/image" Target="../media/image61.png"/><Relationship Id="rId5" Type="http://schemas.openxmlformats.org/officeDocument/2006/relationships/hyperlink" Target="https://english.jagran.com/india/sorry-state-of-affairs-chief-justice-nv-ramana-on-lack-of-debate-in-parliament-10030745" TargetMode="External"/><Relationship Id="rId6" Type="http://schemas.openxmlformats.org/officeDocument/2006/relationships/hyperlink" Target="https://hindi.theprint.in/india/its-a-sorry-state-of-affairs-in-parliament-there-is-no-clarity-in-laws-cji-ramana-says/233719" TargetMode="External"/><Relationship Id="rId7" Type="http://schemas.openxmlformats.org/officeDocument/2006/relationships/hyperlink" Target="https://nagalandpage.com/sunil-chhetri-overtakes-messi" TargetMode="External"/><Relationship Id="rId8" Type="http://schemas.openxmlformats.org/officeDocument/2006/relationships/hyperlink" Target="https://newswing.com/charismatic-striker-chhetri-overtakes-messi-just-one-step-behind-all-time-top-10/261946"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7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7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7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5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5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6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9.xml"/><Relationship Id="rId3" Type="http://schemas.openxmlformats.org/officeDocument/2006/relationships/hyperlink" Target="https://www.odiagenai.org/blog/odiagenai-released-the-first-llm-for-the-low-resource-odia-language" TargetMode="Externa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7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6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7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5.xml"/><Relationship Id="rId3" Type="http://schemas.openxmlformats.org/officeDocument/2006/relationships/image" Target="../media/image5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65.jpg"/><Relationship Id="rId4" Type="http://schemas.openxmlformats.org/officeDocument/2006/relationships/image" Target="../media/image64.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7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9.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82.png"/><Relationship Id="rId4" Type="http://schemas.openxmlformats.org/officeDocument/2006/relationships/image" Target="../media/image8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7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74.png"/><Relationship Id="rId4" Type="http://schemas.openxmlformats.org/officeDocument/2006/relationships/image" Target="../media/image8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7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8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hyperlink" Target="mailto:rudramurthy.iisc@gmail.com" TargetMode="External"/><Relationship Id="rId4" Type="http://schemas.openxmlformats.org/officeDocument/2006/relationships/hyperlink" Target="https://murthyrudra.github.io/" TargetMode="External"/><Relationship Id="rId5" Type="http://schemas.openxmlformats.org/officeDocument/2006/relationships/hyperlink" Target="https://github.com/IBM/NL-FM-Toolkit" TargetMode="External"/><Relationship Id="rId6" Type="http://schemas.openxmlformats.org/officeDocument/2006/relationships/hyperlink" Target="https://ai4bharat.iitm.ac.in/"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hyperlink" Target="https://doi.org/10.48550/arXiv.2001.08361"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youtube.com/watch?v=nciOvRL8pnA" TargetMode="External"/><Relationship Id="rId4" Type="http://schemas.openxmlformats.org/officeDocument/2006/relationships/image" Target="../media/image1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43.png"/><Relationship Id="rId6" Type="http://schemas.openxmlformats.org/officeDocument/2006/relationships/image" Target="../media/image18.png"/><Relationship Id="rId7"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0.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27.png"/><Relationship Id="rId4" Type="http://schemas.openxmlformats.org/officeDocument/2006/relationships/hyperlink" Target="https://www.traveltwilight.com/100-useful-hindi-phrase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2.pn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4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4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4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5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5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5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5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4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6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5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3"/>
          <p:cNvSpPr txBox="1"/>
          <p:nvPr>
            <p:ph type="ctrTitle"/>
          </p:nvPr>
        </p:nvSpPr>
        <p:spPr>
          <a:xfrm>
            <a:off x="729450" y="1322450"/>
            <a:ext cx="7688100" cy="831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Indian Language Computing</a:t>
            </a:r>
            <a:endParaRPr/>
          </a:p>
        </p:txBody>
      </p:sp>
      <p:sp>
        <p:nvSpPr>
          <p:cNvPr id="92" name="Google Shape;92;p13"/>
          <p:cNvSpPr txBox="1"/>
          <p:nvPr>
            <p:ph idx="1" type="subTitle"/>
          </p:nvPr>
        </p:nvSpPr>
        <p:spPr>
          <a:xfrm>
            <a:off x="729627" y="3172900"/>
            <a:ext cx="7688100" cy="43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Practical Challenges and Research Opportunities</a:t>
            </a:r>
            <a:endParaRPr/>
          </a:p>
        </p:txBody>
      </p:sp>
      <p:sp>
        <p:nvSpPr>
          <p:cNvPr id="93" name="Google Shape;93;p13"/>
          <p:cNvSpPr txBox="1"/>
          <p:nvPr/>
        </p:nvSpPr>
        <p:spPr>
          <a:xfrm>
            <a:off x="763800" y="3412750"/>
            <a:ext cx="4680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Rudra Murthy</a:t>
            </a:r>
            <a:endParaRPr>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Staff Research Scientist,</a:t>
            </a:r>
            <a:endParaRPr>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IBM Bangalore</a:t>
            </a:r>
            <a:endParaRPr>
              <a:latin typeface="Lato"/>
              <a:ea typeface="Lato"/>
              <a:cs typeface="Lato"/>
              <a:sym typeface="Lato"/>
            </a:endParaRPr>
          </a:p>
        </p:txBody>
      </p:sp>
      <p:sp>
        <p:nvSpPr>
          <p:cNvPr id="94" name="Google Shape;94;p13"/>
          <p:cNvSpPr txBox="1"/>
          <p:nvPr/>
        </p:nvSpPr>
        <p:spPr>
          <a:xfrm>
            <a:off x="3193075" y="4411075"/>
            <a:ext cx="474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Lato"/>
                <a:ea typeface="Lato"/>
                <a:cs typeface="Lato"/>
                <a:sym typeface="Lato"/>
              </a:rPr>
              <a:t>Slides Credit:</a:t>
            </a:r>
            <a:r>
              <a:rPr lang="en-GB" sz="1200">
                <a:latin typeface="Lato"/>
                <a:ea typeface="Lato"/>
                <a:cs typeface="Lato"/>
                <a:sym typeface="Lato"/>
              </a:rPr>
              <a:t> Dr. Anoop Kunchukuttan, Dr. Jyotsna Khattri, AI4Bharat, OdiaGenerative AI team</a:t>
            </a:r>
            <a:endParaRPr sz="1200">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MASS Pre-Training</a:t>
            </a:r>
            <a:endParaRPr/>
          </a:p>
        </p:txBody>
      </p:sp>
      <p:sp>
        <p:nvSpPr>
          <p:cNvPr id="207" name="Google Shape;207;p2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08" name="Google Shape;208;p22"/>
          <p:cNvPicPr preferRelativeResize="0"/>
          <p:nvPr/>
        </p:nvPicPr>
        <p:blipFill rotWithShape="1">
          <a:blip r:embed="rId3">
            <a:alphaModFix/>
          </a:blip>
          <a:srcRect b="20732" l="0" r="0" t="29250"/>
          <a:stretch/>
        </p:blipFill>
        <p:spPr>
          <a:xfrm>
            <a:off x="729450" y="1374350"/>
            <a:ext cx="7788024" cy="2921501"/>
          </a:xfrm>
          <a:prstGeom prst="rect">
            <a:avLst/>
          </a:prstGeom>
          <a:noFill/>
          <a:ln>
            <a:noFill/>
          </a:ln>
        </p:spPr>
      </p:pic>
      <p:sp>
        <p:nvSpPr>
          <p:cNvPr id="209" name="Google Shape;209;p22"/>
          <p:cNvSpPr txBox="1"/>
          <p:nvPr/>
        </p:nvSpPr>
        <p:spPr>
          <a:xfrm>
            <a:off x="636000" y="4295850"/>
            <a:ext cx="7875600" cy="4926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accent5"/>
              </a:buClr>
              <a:buSzPts val="1000"/>
              <a:buFont typeface="Lato"/>
              <a:buChar char="●"/>
            </a:pPr>
            <a:r>
              <a:rPr lang="en-GB" sz="1000">
                <a:solidFill>
                  <a:schemeClr val="accent5"/>
                </a:solidFill>
                <a:latin typeface="Lato"/>
                <a:ea typeface="Lato"/>
                <a:cs typeface="Lato"/>
                <a:sym typeface="Lato"/>
              </a:rPr>
              <a:t>Song, Kaitao, Xu Tan, Tao Qin, Jianfeng Lu, and Tie-Yan Liu. "MASS: Masked Sequence to Sequence Pre-training for Language Generation." In International Conference on Machine Learning, pp. 5926-5936. PMLR, 2019.</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1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978" name="Google Shape;978;p112"/>
          <p:cNvPicPr preferRelativeResize="0"/>
          <p:nvPr/>
        </p:nvPicPr>
        <p:blipFill>
          <a:blip r:embed="rId3">
            <a:alphaModFix/>
          </a:blip>
          <a:stretch>
            <a:fillRect/>
          </a:stretch>
        </p:blipFill>
        <p:spPr>
          <a:xfrm>
            <a:off x="152400" y="152400"/>
            <a:ext cx="4252193" cy="4838703"/>
          </a:xfrm>
          <a:prstGeom prst="rect">
            <a:avLst/>
          </a:prstGeom>
          <a:noFill/>
          <a:ln>
            <a:noFill/>
          </a:ln>
        </p:spPr>
      </p:pic>
      <p:sp>
        <p:nvSpPr>
          <p:cNvPr id="979" name="Google Shape;979;p112"/>
          <p:cNvSpPr txBox="1"/>
          <p:nvPr/>
        </p:nvSpPr>
        <p:spPr>
          <a:xfrm>
            <a:off x="4404600" y="197500"/>
            <a:ext cx="30000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t>1.</a:t>
            </a:r>
            <a:r>
              <a:rPr lang="en-GB" sz="1000">
                <a:latin typeface="Calibri"/>
                <a:ea typeface="Calibri"/>
                <a:cs typeface="Calibri"/>
                <a:sym typeface="Calibri"/>
              </a:rPr>
              <a:t>Naveen Arivazhagan, Ankur Bapna, Orhan Firat, Dmitry Lepikhin, Melvin Johnson, Maxim Krikun, Mia Xu Chen, Yuan Cao, George Foster, Colin Cherry, Wolfgang Macherey, Zhifeng Chen, Yonghui Wu. Massively Multilingual Neural Machine Translation in the Wild: Findings and Challenges. 2019.</a:t>
            </a:r>
            <a:r>
              <a:rPr lang="en-GB" sz="1000">
                <a:uFill>
                  <a:noFill/>
                </a:uFill>
                <a:latin typeface="Calibri"/>
                <a:ea typeface="Calibri"/>
                <a:cs typeface="Calibri"/>
                <a:sym typeface="Calibri"/>
                <a:hlinkClick r:id="rId4"/>
              </a:rPr>
              <a:t> </a:t>
            </a:r>
            <a:r>
              <a:rPr lang="en-GB" sz="1000" u="sng">
                <a:solidFill>
                  <a:schemeClr val="hlink"/>
                </a:solidFill>
                <a:latin typeface="Calibri"/>
                <a:ea typeface="Calibri"/>
                <a:cs typeface="Calibri"/>
                <a:sym typeface="Calibri"/>
                <a:hlinkClick r:id="rId5"/>
              </a:rPr>
              <a:t>https://arxiv.org/abs/1907.05019</a:t>
            </a:r>
            <a:r>
              <a:rPr lang="en-GB" sz="1000">
                <a:latin typeface="Calibri"/>
                <a:ea typeface="Calibri"/>
                <a:cs typeface="Calibri"/>
                <a:sym typeface="Calibri"/>
              </a:rPr>
              <a:t>.</a:t>
            </a:r>
            <a:endParaRPr sz="1000">
              <a:latin typeface="Calibri"/>
              <a:ea typeface="Calibri"/>
              <a:cs typeface="Calibri"/>
              <a:sym typeface="Calibri"/>
            </a:endParaRPr>
          </a:p>
        </p:txBody>
      </p:sp>
      <p:pic>
        <p:nvPicPr>
          <p:cNvPr id="980" name="Google Shape;980;p112"/>
          <p:cNvPicPr preferRelativeResize="0"/>
          <p:nvPr/>
        </p:nvPicPr>
        <p:blipFill>
          <a:blip r:embed="rId6">
            <a:alphaModFix/>
          </a:blip>
          <a:stretch>
            <a:fillRect/>
          </a:stretch>
        </p:blipFill>
        <p:spPr>
          <a:xfrm>
            <a:off x="4491143" y="1832900"/>
            <a:ext cx="4434607" cy="1941639"/>
          </a:xfrm>
          <a:prstGeom prst="rect">
            <a:avLst/>
          </a:prstGeom>
          <a:noFill/>
          <a:ln>
            <a:noFill/>
          </a:ln>
        </p:spPr>
      </p:pic>
      <p:sp>
        <p:nvSpPr>
          <p:cNvPr id="981" name="Google Shape;981;p112"/>
          <p:cNvSpPr txBox="1"/>
          <p:nvPr/>
        </p:nvSpPr>
        <p:spPr>
          <a:xfrm>
            <a:off x="5085875" y="3933750"/>
            <a:ext cx="30000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t>1.</a:t>
            </a:r>
            <a:r>
              <a:rPr lang="en-GB" sz="1000">
                <a:solidFill>
                  <a:srgbClr val="222222"/>
                </a:solidFill>
              </a:rPr>
              <a:t>Nakazawa, Toshiaki, et al. "Overview of the 8th workshop on Asian translation." </a:t>
            </a:r>
            <a:r>
              <a:rPr i="1" lang="en-GB" sz="1000">
                <a:solidFill>
                  <a:srgbClr val="222222"/>
                </a:solidFill>
              </a:rPr>
              <a:t>Proceedings of the 8th Workshop on Asian Translation (WAT2021)</a:t>
            </a:r>
            <a:r>
              <a:rPr lang="en-GB" sz="1000">
                <a:solidFill>
                  <a:srgbClr val="222222"/>
                </a:solidFill>
              </a:rPr>
              <a:t>. 2021.</a:t>
            </a:r>
            <a:endParaRPr sz="1000">
              <a:solidFill>
                <a:srgbClr val="222222"/>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11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987" name="Google Shape;987;p113"/>
          <p:cNvPicPr preferRelativeResize="0"/>
          <p:nvPr/>
        </p:nvPicPr>
        <p:blipFill>
          <a:blip r:embed="rId3">
            <a:alphaModFix/>
          </a:blip>
          <a:stretch>
            <a:fillRect/>
          </a:stretch>
        </p:blipFill>
        <p:spPr>
          <a:xfrm>
            <a:off x="152400" y="638175"/>
            <a:ext cx="8839204" cy="1933576"/>
          </a:xfrm>
          <a:prstGeom prst="rect">
            <a:avLst/>
          </a:prstGeom>
          <a:noFill/>
          <a:ln>
            <a:noFill/>
          </a:ln>
        </p:spPr>
      </p:pic>
      <p:pic>
        <p:nvPicPr>
          <p:cNvPr id="988" name="Google Shape;988;p113"/>
          <p:cNvPicPr preferRelativeResize="0"/>
          <p:nvPr/>
        </p:nvPicPr>
        <p:blipFill>
          <a:blip r:embed="rId4">
            <a:alphaModFix/>
          </a:blip>
          <a:stretch>
            <a:fillRect/>
          </a:stretch>
        </p:blipFill>
        <p:spPr>
          <a:xfrm>
            <a:off x="2900675" y="2715926"/>
            <a:ext cx="3342656" cy="22669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1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994" name="Google Shape;994;p114"/>
          <p:cNvPicPr preferRelativeResize="0"/>
          <p:nvPr/>
        </p:nvPicPr>
        <p:blipFill>
          <a:blip r:embed="rId3">
            <a:alphaModFix/>
          </a:blip>
          <a:stretch>
            <a:fillRect/>
          </a:stretch>
        </p:blipFill>
        <p:spPr>
          <a:xfrm>
            <a:off x="721225" y="1395750"/>
            <a:ext cx="2801050" cy="2690075"/>
          </a:xfrm>
          <a:prstGeom prst="rect">
            <a:avLst/>
          </a:prstGeom>
          <a:noFill/>
          <a:ln>
            <a:noFill/>
          </a:ln>
        </p:spPr>
      </p:pic>
      <p:sp>
        <p:nvSpPr>
          <p:cNvPr id="995" name="Google Shape;995;p114"/>
          <p:cNvSpPr txBox="1"/>
          <p:nvPr/>
        </p:nvSpPr>
        <p:spPr>
          <a:xfrm>
            <a:off x="4098350" y="1645925"/>
            <a:ext cx="474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Looking for parallel sentences from monolingual corpora is the largest contributor</a:t>
            </a:r>
            <a:endParaRPr>
              <a:latin typeface="Lato"/>
              <a:ea typeface="Lato"/>
              <a:cs typeface="Lato"/>
              <a:sym typeface="Lato"/>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graphicFrame>
        <p:nvGraphicFramePr>
          <p:cNvPr id="1000" name="Google Shape;1000;p115"/>
          <p:cNvGraphicFramePr/>
          <p:nvPr/>
        </p:nvGraphicFramePr>
        <p:xfrm>
          <a:off x="316638" y="288225"/>
          <a:ext cx="3000000" cy="3000000"/>
        </p:xfrm>
        <a:graphic>
          <a:graphicData uri="http://schemas.openxmlformats.org/drawingml/2006/table">
            <a:tbl>
              <a:tblPr>
                <a:noFill/>
                <a:tableStyleId>{B2730A1C-A9BC-4647-B81F-80FC3E16607B}</a:tableStyleId>
              </a:tblPr>
              <a:tblGrid>
                <a:gridCol w="4147925"/>
                <a:gridCol w="4165250"/>
              </a:tblGrid>
              <a:tr h="355250">
                <a:tc gridSpan="2">
                  <a:txBody>
                    <a:bodyPr/>
                    <a:lstStyle/>
                    <a:p>
                      <a:pPr indent="0" lvl="0" marL="0" rtl="0" algn="l">
                        <a:lnSpc>
                          <a:spcPct val="115000"/>
                        </a:lnSpc>
                        <a:spcBef>
                          <a:spcPts val="0"/>
                        </a:spcBef>
                        <a:spcAft>
                          <a:spcPts val="0"/>
                        </a:spcAft>
                        <a:buNone/>
                      </a:pPr>
                      <a:r>
                        <a:rPr b="1" lang="en-GB" sz="1300">
                          <a:solidFill>
                            <a:srgbClr val="C00000"/>
                          </a:solidFill>
                          <a:latin typeface="Calibri"/>
                          <a:ea typeface="Calibri"/>
                          <a:cs typeface="Calibri"/>
                          <a:sym typeface="Calibri"/>
                        </a:rPr>
                        <a:t>Not necessarily Regular URL patterns across websites</a:t>
                      </a:r>
                      <a:endParaRPr b="1" sz="1300">
                        <a:solidFill>
                          <a:srgbClr val="C00000"/>
                        </a:solidFill>
                        <a:latin typeface="Calibri"/>
                        <a:ea typeface="Calibri"/>
                        <a:cs typeface="Calibri"/>
                        <a:sym typeface="Calibri"/>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D7CD"/>
                    </a:solidFill>
                  </a:tcPr>
                </a:tc>
                <a:tc hMerge="1"/>
              </a:tr>
              <a:tr h="875075">
                <a:tc>
                  <a:txBody>
                    <a:bodyPr/>
                    <a:lstStyle/>
                    <a:p>
                      <a:pPr indent="0" lvl="0" marL="0" rtl="0" algn="l">
                        <a:lnSpc>
                          <a:spcPct val="115000"/>
                        </a:lnSpc>
                        <a:spcBef>
                          <a:spcPts val="0"/>
                        </a:spcBef>
                        <a:spcAft>
                          <a:spcPts val="0"/>
                        </a:spcAft>
                        <a:buNone/>
                      </a:pPr>
                      <a:r>
                        <a:rPr lang="en-GB" sz="1300" u="sng">
                          <a:solidFill>
                            <a:schemeClr val="hlink"/>
                          </a:solidFill>
                          <a:latin typeface="Calibri"/>
                          <a:ea typeface="Calibri"/>
                          <a:cs typeface="Calibri"/>
                          <a:sym typeface="Calibri"/>
                          <a:hlinkClick r:id="rId3"/>
                        </a:rPr>
                        <a:t>https://zeenews.india.com/news/india/pm-modis-jk-visit-on-diwali-as-it-happened_1488741.html</a:t>
                      </a:r>
                      <a:endParaRPr sz="1300" u="sng">
                        <a:solidFill>
                          <a:schemeClr val="hlink"/>
                        </a:solidFill>
                        <a:latin typeface="Calibri"/>
                        <a:ea typeface="Calibri"/>
                        <a:cs typeface="Calibri"/>
                        <a:sym typeface="Calibri"/>
                      </a:endParaRPr>
                    </a:p>
                  </a:txBody>
                  <a:tcPr marT="50800" marB="50800" marR="50800" marL="508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CECE8"/>
                    </a:solidFill>
                  </a:tcPr>
                </a:tc>
                <a:tc>
                  <a:txBody>
                    <a:bodyPr/>
                    <a:lstStyle/>
                    <a:p>
                      <a:pPr indent="0" lvl="0" marL="0" rtl="0" algn="l">
                        <a:lnSpc>
                          <a:spcPct val="115000"/>
                        </a:lnSpc>
                        <a:spcBef>
                          <a:spcPts val="0"/>
                        </a:spcBef>
                        <a:spcAft>
                          <a:spcPts val="0"/>
                        </a:spcAft>
                        <a:buNone/>
                      </a:pPr>
                      <a:r>
                        <a:rPr lang="en-GB" sz="1300" u="sng">
                          <a:solidFill>
                            <a:schemeClr val="hlink"/>
                          </a:solidFill>
                          <a:latin typeface="Calibri"/>
                          <a:ea typeface="Calibri"/>
                          <a:cs typeface="Calibri"/>
                          <a:sym typeface="Calibri"/>
                          <a:hlinkClick r:id="rId4"/>
                        </a:rPr>
                        <a:t>https://zeenews.india.com/hindi/india/pm-narendra-modi-meets-soldiers-in-jk-wishes-happy-diwali-from-siachen/236490</a:t>
                      </a:r>
                      <a:endParaRPr sz="1300" u="sng">
                        <a:solidFill>
                          <a:schemeClr val="hlink"/>
                        </a:solidFill>
                        <a:latin typeface="Calibri"/>
                        <a:ea typeface="Calibri"/>
                        <a:cs typeface="Calibri"/>
                        <a:sym typeface="Calibri"/>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CECE8"/>
                    </a:solidFill>
                  </a:tcPr>
                </a:tc>
              </a:tr>
              <a:tr h="364600">
                <a:tc gridSpan="2">
                  <a:txBody>
                    <a:bodyPr/>
                    <a:lstStyle/>
                    <a:p>
                      <a:pPr indent="0" lvl="0" marL="0" rtl="0" algn="l">
                        <a:lnSpc>
                          <a:spcPct val="115000"/>
                        </a:lnSpc>
                        <a:spcBef>
                          <a:spcPts val="0"/>
                        </a:spcBef>
                        <a:spcAft>
                          <a:spcPts val="0"/>
                        </a:spcAft>
                        <a:buNone/>
                      </a:pPr>
                      <a:r>
                        <a:rPr b="1" lang="en-GB" sz="1300">
                          <a:solidFill>
                            <a:srgbClr val="C00000"/>
                          </a:solidFill>
                          <a:latin typeface="Calibri"/>
                          <a:ea typeface="Calibri"/>
                          <a:cs typeface="Calibri"/>
                          <a:sym typeface="Calibri"/>
                        </a:rPr>
                        <a:t>Parallel content can exist across different domains</a:t>
                      </a:r>
                      <a:endParaRPr b="1" sz="1300">
                        <a:solidFill>
                          <a:srgbClr val="C00000"/>
                        </a:solidFill>
                        <a:latin typeface="Calibri"/>
                        <a:ea typeface="Calibri"/>
                        <a:cs typeface="Calibri"/>
                        <a:sym typeface="Calibri"/>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D7CD"/>
                    </a:solidFill>
                  </a:tcPr>
                </a:tc>
                <a:tc hMerge="1"/>
              </a:tr>
              <a:tr h="885025">
                <a:tc>
                  <a:txBody>
                    <a:bodyPr/>
                    <a:lstStyle/>
                    <a:p>
                      <a:pPr indent="0" lvl="0" marL="0" rtl="0" algn="l">
                        <a:lnSpc>
                          <a:spcPct val="115000"/>
                        </a:lnSpc>
                        <a:spcBef>
                          <a:spcPts val="0"/>
                        </a:spcBef>
                        <a:spcAft>
                          <a:spcPts val="0"/>
                        </a:spcAft>
                        <a:buNone/>
                      </a:pPr>
                      <a:r>
                        <a:rPr lang="en-GB" sz="1300" u="sng">
                          <a:solidFill>
                            <a:schemeClr val="hlink"/>
                          </a:solidFill>
                          <a:latin typeface="Calibri"/>
                          <a:ea typeface="Calibri"/>
                          <a:cs typeface="Calibri"/>
                          <a:sym typeface="Calibri"/>
                          <a:hlinkClick r:id="rId5"/>
                        </a:rPr>
                        <a:t>https://english.jagran.com/india/sorry-state-of-affairs-chief-justice-nv-ramana-on-lack-of-debate-in-parliament-10030745</a:t>
                      </a:r>
                      <a:endParaRPr sz="1300" u="sng">
                        <a:solidFill>
                          <a:schemeClr val="hlink"/>
                        </a:solidFill>
                        <a:latin typeface="Calibri"/>
                        <a:ea typeface="Calibri"/>
                        <a:cs typeface="Calibri"/>
                        <a:sym typeface="Calibri"/>
                      </a:endParaRPr>
                    </a:p>
                  </a:txBody>
                  <a:tcPr marT="50800" marB="50800" marR="50800" marL="508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CECE8"/>
                    </a:solidFill>
                  </a:tcPr>
                </a:tc>
                <a:tc>
                  <a:txBody>
                    <a:bodyPr/>
                    <a:lstStyle/>
                    <a:p>
                      <a:pPr indent="0" lvl="0" marL="0" rtl="0" algn="l">
                        <a:lnSpc>
                          <a:spcPct val="115000"/>
                        </a:lnSpc>
                        <a:spcBef>
                          <a:spcPts val="0"/>
                        </a:spcBef>
                        <a:spcAft>
                          <a:spcPts val="0"/>
                        </a:spcAft>
                        <a:buNone/>
                      </a:pPr>
                      <a:r>
                        <a:rPr lang="en-GB" sz="1300" u="sng">
                          <a:solidFill>
                            <a:schemeClr val="hlink"/>
                          </a:solidFill>
                          <a:latin typeface="Calibri"/>
                          <a:ea typeface="Calibri"/>
                          <a:cs typeface="Calibri"/>
                          <a:sym typeface="Calibri"/>
                          <a:hlinkClick r:id="rId6"/>
                        </a:rPr>
                        <a:t>https://hindi.theprint.in/india/its-a-sorry-state-of-affairs-in-parliament-there-is-no-clarity-in-laws-cji-ramana-says/233719</a:t>
                      </a:r>
                      <a:endParaRPr sz="1300" u="sng">
                        <a:solidFill>
                          <a:schemeClr val="hlink"/>
                        </a:solidFill>
                        <a:latin typeface="Calibri"/>
                        <a:ea typeface="Calibri"/>
                        <a:cs typeface="Calibri"/>
                        <a:sym typeface="Calibri"/>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CECE8"/>
                    </a:solidFill>
                  </a:tcPr>
                </a:tc>
              </a:tr>
              <a:tr h="364600">
                <a:tc gridSpan="2">
                  <a:txBody>
                    <a:bodyPr/>
                    <a:lstStyle/>
                    <a:p>
                      <a:pPr indent="0" lvl="0" marL="0" rtl="0" algn="l">
                        <a:lnSpc>
                          <a:spcPct val="115000"/>
                        </a:lnSpc>
                        <a:spcBef>
                          <a:spcPts val="0"/>
                        </a:spcBef>
                        <a:spcAft>
                          <a:spcPts val="0"/>
                        </a:spcAft>
                        <a:buNone/>
                      </a:pPr>
                      <a:r>
                        <a:rPr b="1" lang="en-GB" sz="1300">
                          <a:solidFill>
                            <a:srgbClr val="C00000"/>
                          </a:solidFill>
                          <a:latin typeface="Calibri"/>
                          <a:ea typeface="Calibri"/>
                          <a:cs typeface="Calibri"/>
                          <a:sym typeface="Calibri"/>
                        </a:rPr>
                        <a:t>Sometimes, it is difficult to say that the websites are parallel</a:t>
                      </a:r>
                      <a:endParaRPr b="1" sz="1300">
                        <a:solidFill>
                          <a:srgbClr val="C00000"/>
                        </a:solidFill>
                        <a:latin typeface="Calibri"/>
                        <a:ea typeface="Calibri"/>
                        <a:cs typeface="Calibri"/>
                        <a:sym typeface="Calibri"/>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8D7CD"/>
                    </a:solidFill>
                  </a:tcPr>
                </a:tc>
                <a:tc hMerge="1"/>
              </a:tr>
              <a:tr h="869450">
                <a:tc>
                  <a:txBody>
                    <a:bodyPr/>
                    <a:lstStyle/>
                    <a:p>
                      <a:pPr indent="0" lvl="0" marL="0" rtl="0" algn="l">
                        <a:lnSpc>
                          <a:spcPct val="115000"/>
                        </a:lnSpc>
                        <a:spcBef>
                          <a:spcPts val="0"/>
                        </a:spcBef>
                        <a:spcAft>
                          <a:spcPts val="0"/>
                        </a:spcAft>
                        <a:buNone/>
                      </a:pPr>
                      <a:r>
                        <a:rPr lang="en-GB" sz="1300" u="sng">
                          <a:solidFill>
                            <a:schemeClr val="hlink"/>
                          </a:solidFill>
                          <a:latin typeface="Calibri"/>
                          <a:ea typeface="Calibri"/>
                          <a:cs typeface="Calibri"/>
                          <a:sym typeface="Calibri"/>
                          <a:hlinkClick r:id="rId7"/>
                        </a:rPr>
                        <a:t>https://nagalandpage.com/sunil-chhetri-overtakes-messi</a:t>
                      </a:r>
                      <a:endParaRPr sz="1300" u="sng">
                        <a:solidFill>
                          <a:schemeClr val="hlink"/>
                        </a:solidFill>
                        <a:latin typeface="Calibri"/>
                        <a:ea typeface="Calibri"/>
                        <a:cs typeface="Calibri"/>
                        <a:sym typeface="Calibri"/>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CECE8"/>
                    </a:solidFill>
                  </a:tcPr>
                </a:tc>
                <a:tc>
                  <a:txBody>
                    <a:bodyPr/>
                    <a:lstStyle/>
                    <a:p>
                      <a:pPr indent="0" lvl="0" marL="0" rtl="0" algn="l">
                        <a:lnSpc>
                          <a:spcPct val="115000"/>
                        </a:lnSpc>
                        <a:spcBef>
                          <a:spcPts val="0"/>
                        </a:spcBef>
                        <a:spcAft>
                          <a:spcPts val="0"/>
                        </a:spcAft>
                        <a:buNone/>
                      </a:pPr>
                      <a:r>
                        <a:rPr lang="en-GB" sz="1300" u="sng">
                          <a:solidFill>
                            <a:schemeClr val="hlink"/>
                          </a:solidFill>
                          <a:latin typeface="Calibri"/>
                          <a:ea typeface="Calibri"/>
                          <a:cs typeface="Calibri"/>
                          <a:sym typeface="Calibri"/>
                          <a:hlinkClick r:id="rId8"/>
                        </a:rPr>
                        <a:t>https://newswing.com/charismatic-striker-chhetri-overtakes-messi-just-one-step-behind-all-time-top-10/261946</a:t>
                      </a:r>
                      <a:endParaRPr sz="1300" u="sng">
                        <a:solidFill>
                          <a:schemeClr val="hlink"/>
                        </a:solidFill>
                        <a:latin typeface="Calibri"/>
                        <a:ea typeface="Calibri"/>
                        <a:cs typeface="Calibri"/>
                        <a:sym typeface="Calibri"/>
                      </a:endParaRPr>
                    </a:p>
                  </a:txBody>
                  <a:tcPr marT="45725" marB="45725" marR="91450" marL="9145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FCECE8"/>
                    </a:solidFill>
                  </a:tcPr>
                </a:tc>
              </a:tr>
            </a:tbl>
          </a:graphicData>
        </a:graphic>
      </p:graphicFrame>
      <p:sp>
        <p:nvSpPr>
          <p:cNvPr id="1001" name="Google Shape;1001;p11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002" name="Google Shape;1002;p115"/>
          <p:cNvSpPr txBox="1"/>
          <p:nvPr/>
        </p:nvSpPr>
        <p:spPr>
          <a:xfrm>
            <a:off x="316650" y="4147725"/>
            <a:ext cx="561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Discovering parallel sources is non-trivial</a:t>
            </a:r>
            <a:endParaRPr/>
          </a:p>
        </p:txBody>
      </p:sp>
      <p:pic>
        <p:nvPicPr>
          <p:cNvPr id="1003" name="Google Shape;1003;p115"/>
          <p:cNvPicPr preferRelativeResize="0"/>
          <p:nvPr/>
        </p:nvPicPr>
        <p:blipFill>
          <a:blip r:embed="rId9">
            <a:alphaModFix/>
          </a:blip>
          <a:stretch>
            <a:fillRect/>
          </a:stretch>
        </p:blipFill>
        <p:spPr>
          <a:xfrm>
            <a:off x="0" y="0"/>
            <a:ext cx="9144000" cy="51435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1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009" name="Google Shape;1009;p11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IndicTrans</a:t>
            </a:r>
            <a:endParaRPr/>
          </a:p>
        </p:txBody>
      </p:sp>
      <p:sp>
        <p:nvSpPr>
          <p:cNvPr id="1010" name="Google Shape;1010;p116"/>
          <p:cNvSpPr txBox="1"/>
          <p:nvPr>
            <p:ph idx="1" type="body"/>
          </p:nvPr>
        </p:nvSpPr>
        <p:spPr>
          <a:xfrm>
            <a:off x="729450" y="1321200"/>
            <a:ext cx="7688700" cy="238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Train a MT model on the Samanantar corpus</a:t>
            </a:r>
            <a:br>
              <a:rPr lang="en-GB"/>
            </a:br>
            <a:endParaRPr/>
          </a:p>
          <a:p>
            <a:pPr indent="0" lvl="0" marL="0" rtl="0" algn="l">
              <a:spcBef>
                <a:spcPts val="1200"/>
              </a:spcBef>
              <a:spcAft>
                <a:spcPts val="0"/>
              </a:spcAft>
              <a:buNone/>
            </a:pPr>
            <a:r>
              <a:rPr lang="en-GB"/>
              <a:t>Multilingual Model (en → IL, IL → en, IL → en)</a:t>
            </a:r>
            <a:endParaRPr/>
          </a:p>
          <a:p>
            <a:pPr indent="0" lvl="0" marL="0" rtl="0" algn="l">
              <a:spcBef>
                <a:spcPts val="1200"/>
              </a:spcBef>
              <a:spcAft>
                <a:spcPts val="0"/>
              </a:spcAft>
              <a:buNone/>
            </a:pPr>
            <a:br>
              <a:rPr lang="en-GB"/>
            </a:br>
            <a:r>
              <a:rPr lang="en-GB"/>
              <a:t>Model size: 430 M parameters</a:t>
            </a:r>
            <a:endParaRPr/>
          </a:p>
          <a:p>
            <a:pPr indent="0" lvl="0" marL="0" rtl="0" algn="l">
              <a:spcBef>
                <a:spcPts val="1200"/>
              </a:spcBef>
              <a:spcAft>
                <a:spcPts val="0"/>
              </a:spcAft>
              <a:buNone/>
            </a:pPr>
            <a:r>
              <a:rPr lang="en-GB"/>
              <a:t>Single Script</a:t>
            </a:r>
            <a:endParaRPr/>
          </a:p>
          <a:p>
            <a:pPr indent="0" lvl="0" marL="0" rtl="0" algn="l">
              <a:spcBef>
                <a:spcPts val="1200"/>
              </a:spcBef>
              <a:spcAft>
                <a:spcPts val="1200"/>
              </a:spcAft>
              <a:buNone/>
            </a:pPr>
            <a:r>
              <a:rPr lang="en-GB"/>
              <a:t>Uses Input and output language tags</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1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IndicTrans</a:t>
            </a:r>
            <a:endParaRPr/>
          </a:p>
        </p:txBody>
      </p:sp>
      <p:sp>
        <p:nvSpPr>
          <p:cNvPr id="1016" name="Google Shape;1016;p11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017" name="Google Shape;1017;p117"/>
          <p:cNvPicPr preferRelativeResize="0"/>
          <p:nvPr/>
        </p:nvPicPr>
        <p:blipFill>
          <a:blip r:embed="rId3">
            <a:alphaModFix/>
          </a:blip>
          <a:stretch>
            <a:fillRect/>
          </a:stretch>
        </p:blipFill>
        <p:spPr>
          <a:xfrm>
            <a:off x="539175" y="1284650"/>
            <a:ext cx="4576574" cy="3681777"/>
          </a:xfrm>
          <a:prstGeom prst="rect">
            <a:avLst/>
          </a:prstGeom>
          <a:noFill/>
          <a:ln>
            <a:noFill/>
          </a:ln>
        </p:spPr>
      </p:pic>
      <p:sp>
        <p:nvSpPr>
          <p:cNvPr id="1018" name="Google Shape;1018;p117"/>
          <p:cNvSpPr txBox="1"/>
          <p:nvPr/>
        </p:nvSpPr>
        <p:spPr>
          <a:xfrm>
            <a:off x="5308100" y="1382575"/>
            <a:ext cx="3374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Outperform all existing systems (including commercial on most language pairs)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IL → En shows significant </a:t>
            </a:r>
            <a:r>
              <a:rPr lang="en-GB">
                <a:latin typeface="Lato"/>
                <a:ea typeface="Lato"/>
                <a:cs typeface="Lato"/>
                <a:sym typeface="Lato"/>
              </a:rPr>
              <a:t>improvements</a:t>
            </a:r>
            <a:r>
              <a:rPr lang="en-GB">
                <a:latin typeface="Lato"/>
                <a:ea typeface="Lato"/>
                <a:cs typeface="Lato"/>
                <a:sym typeface="Lato"/>
              </a:rPr>
              <a:t> compared to En → IL direction </a:t>
            </a:r>
            <a:endParaRPr>
              <a:latin typeface="Lato"/>
              <a:ea typeface="Lato"/>
              <a:cs typeface="Lato"/>
              <a:sym typeface="Lato"/>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IndicTrans</a:t>
            </a:r>
            <a:endParaRPr/>
          </a:p>
        </p:txBody>
      </p:sp>
      <p:sp>
        <p:nvSpPr>
          <p:cNvPr id="1024" name="Google Shape;1024;p11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025" name="Google Shape;1025;p118"/>
          <p:cNvPicPr preferRelativeResize="0"/>
          <p:nvPr/>
        </p:nvPicPr>
        <p:blipFill>
          <a:blip r:embed="rId3">
            <a:alphaModFix/>
          </a:blip>
          <a:stretch>
            <a:fillRect/>
          </a:stretch>
        </p:blipFill>
        <p:spPr>
          <a:xfrm>
            <a:off x="304475" y="1322900"/>
            <a:ext cx="6159825" cy="3112851"/>
          </a:xfrm>
          <a:prstGeom prst="rect">
            <a:avLst/>
          </a:prstGeom>
          <a:noFill/>
          <a:ln>
            <a:noFill/>
          </a:ln>
        </p:spPr>
      </p:pic>
      <p:sp>
        <p:nvSpPr>
          <p:cNvPr id="1026" name="Google Shape;1026;p118"/>
          <p:cNvSpPr txBox="1"/>
          <p:nvPr/>
        </p:nvSpPr>
        <p:spPr>
          <a:xfrm>
            <a:off x="6567225" y="1464875"/>
            <a:ext cx="2378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On a more challenging dataset, outperforms existing systems except for commercial ones</a:t>
            </a:r>
            <a:endParaRPr>
              <a:latin typeface="Lato"/>
              <a:ea typeface="Lato"/>
              <a:cs typeface="Lato"/>
              <a:sym typeface="Lato"/>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19"/>
          <p:cNvSpPr txBox="1"/>
          <p:nvPr>
            <p:ph idx="1" type="subTitle"/>
          </p:nvPr>
        </p:nvSpPr>
        <p:spPr>
          <a:xfrm>
            <a:off x="724950" y="3161525"/>
            <a:ext cx="33009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Aman Kumar, Himani Shrotriya, Prachi Sahu, Amogh Mishra, Raj Dabre, Ratish Puduppully, Anoop Kunchukuttan, Mitesh M. Khapra, Pratyush Kumar. ACL 2022</a:t>
            </a:r>
            <a:endParaRPr>
              <a:latin typeface="Raleway"/>
              <a:ea typeface="Raleway"/>
              <a:cs typeface="Raleway"/>
              <a:sym typeface="Raleway"/>
            </a:endParaRPr>
          </a:p>
        </p:txBody>
      </p:sp>
      <p:sp>
        <p:nvSpPr>
          <p:cNvPr id="1032" name="Google Shape;1032;p11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033" name="Google Shape;1033;p119"/>
          <p:cNvSpPr txBox="1"/>
          <p:nvPr>
            <p:ph type="title"/>
          </p:nvPr>
        </p:nvSpPr>
        <p:spPr>
          <a:xfrm>
            <a:off x="730000" y="1318650"/>
            <a:ext cx="3300900" cy="1293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IndicNLG Benchmark: Multilingual Datasets for Diverse NLG Tasks in Indic Languages</a:t>
            </a:r>
            <a:endParaRPr b="0" sz="1800">
              <a:solidFill>
                <a:schemeClr val="accent1"/>
              </a:solidFill>
              <a:latin typeface="Lato"/>
              <a:ea typeface="Lato"/>
              <a:cs typeface="Lato"/>
              <a:sym typeface="Lato"/>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2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IndicNLG</a:t>
            </a:r>
            <a:endParaRPr/>
          </a:p>
        </p:txBody>
      </p:sp>
      <p:sp>
        <p:nvSpPr>
          <p:cNvPr id="1039" name="Google Shape;1039;p120"/>
          <p:cNvSpPr txBox="1"/>
          <p:nvPr>
            <p:ph idx="1" type="body"/>
          </p:nvPr>
        </p:nvSpPr>
        <p:spPr>
          <a:xfrm>
            <a:off x="729450" y="1321200"/>
            <a:ext cx="7688700" cy="2995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Biography Generation</a:t>
            </a:r>
            <a:endParaRPr/>
          </a:p>
          <a:p>
            <a:pPr indent="0" lvl="0" marL="0" rtl="0" algn="l">
              <a:spcBef>
                <a:spcPts val="1200"/>
              </a:spcBef>
              <a:spcAft>
                <a:spcPts val="0"/>
              </a:spcAft>
              <a:buNone/>
            </a:pPr>
            <a:r>
              <a:rPr lang="en-GB"/>
              <a:t>Given Wikipedia </a:t>
            </a:r>
            <a:r>
              <a:rPr i="1" lang="en-GB"/>
              <a:t>infobox</a:t>
            </a:r>
            <a:r>
              <a:rPr lang="en-GB"/>
              <a:t>, the task is to generate the first sentence of its Wikipedia page</a:t>
            </a:r>
            <a:endParaRPr/>
          </a:p>
          <a:p>
            <a:pPr indent="0" lvl="0" marL="0" rtl="0" algn="l">
              <a:spcBef>
                <a:spcPts val="1200"/>
              </a:spcBef>
              <a:spcAft>
                <a:spcPts val="0"/>
              </a:spcAft>
              <a:buNone/>
            </a:pPr>
            <a:r>
              <a:rPr b="1" lang="en-GB"/>
              <a:t>Infobox: </a:t>
            </a:r>
            <a:br>
              <a:rPr b="1" lang="en-GB"/>
            </a:br>
            <a:r>
              <a:rPr lang="en-GB"/>
              <a:t>&lt;TAG&gt; name &lt;/TAG&gt; വാസ്വോ എക്സ് വാസ്വോ &lt;TAG&gt; image &lt;/TAG&gt; File : Waswo X Waswo . jpg &lt;TAG&gt; birth name &lt;/TAG&gt; Richard John Waswo &lt;TAG&gt; birth date &lt;/TAG&gt; { { birth date | 1953 | 11 | 13 } } &lt;TAG&gt; birth place &lt;/TAG&gt; Milwaukee , Wisconsin , U . S . &lt;TAG&gt; field &lt;/TAG&gt; photography , writer</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GB"/>
              <a:t>Summary:</a:t>
            </a:r>
            <a:endParaRPr b="1"/>
          </a:p>
          <a:p>
            <a:pPr indent="0" lvl="0" marL="0" rtl="0" algn="l">
              <a:spcBef>
                <a:spcPts val="1200"/>
              </a:spcBef>
              <a:spcAft>
                <a:spcPts val="1200"/>
              </a:spcAft>
              <a:buNone/>
            </a:pPr>
            <a:r>
              <a:rPr lang="en-GB"/>
              <a:t>അമേരിക്കൻ ഫോട്ടോഗ്രാഫറും പ്രതിഷ്ഠാപന കലാകാരനുമാണ് വാസ് വോ എക്സ് വാസ് വോ.</a:t>
            </a:r>
            <a:endParaRPr b="1"/>
          </a:p>
        </p:txBody>
      </p:sp>
      <p:sp>
        <p:nvSpPr>
          <p:cNvPr id="1040" name="Google Shape;1040;p12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2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IndicNLG</a:t>
            </a:r>
            <a:endParaRPr/>
          </a:p>
        </p:txBody>
      </p:sp>
      <p:sp>
        <p:nvSpPr>
          <p:cNvPr id="1046" name="Google Shape;1046;p121"/>
          <p:cNvSpPr txBox="1"/>
          <p:nvPr>
            <p:ph idx="1" type="body"/>
          </p:nvPr>
        </p:nvSpPr>
        <p:spPr>
          <a:xfrm>
            <a:off x="729450" y="1321200"/>
            <a:ext cx="7688700" cy="3301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Headline</a:t>
            </a:r>
            <a:r>
              <a:rPr b="1" lang="en-GB"/>
              <a:t> Generation</a:t>
            </a:r>
            <a:endParaRPr/>
          </a:p>
          <a:p>
            <a:pPr indent="0" lvl="0" marL="0" rtl="0" algn="l">
              <a:spcBef>
                <a:spcPts val="1200"/>
              </a:spcBef>
              <a:spcAft>
                <a:spcPts val="0"/>
              </a:spcAft>
              <a:buNone/>
            </a:pPr>
            <a:r>
              <a:rPr lang="en-GB"/>
              <a:t>Given an article, generate the appropriate headline</a:t>
            </a:r>
            <a:endParaRPr/>
          </a:p>
          <a:p>
            <a:pPr indent="0" lvl="0" marL="0" rtl="0" algn="l">
              <a:spcBef>
                <a:spcPts val="1200"/>
              </a:spcBef>
              <a:spcAft>
                <a:spcPts val="0"/>
              </a:spcAft>
              <a:buNone/>
            </a:pPr>
            <a:r>
              <a:rPr b="1" lang="en-GB"/>
              <a:t>Article</a:t>
            </a:r>
            <a:r>
              <a:rPr b="1" lang="en-GB"/>
              <a:t>: </a:t>
            </a:r>
            <a:br>
              <a:rPr b="1" lang="en-GB"/>
            </a:br>
            <a:r>
              <a:rPr lang="en-GB"/>
              <a:t>டோரன்டோவிலிருந்து திரும்பும் வழியில் (சிறப்பு விமானத்தில்): ஒரேயடியாக மக்களுக்கு சலுகை தர முடியாது.பெட்ரோல், டீசல் விலை உயர்வு தவிர்க்க முடியாதது.அதை திரும்பப் பெறவும் முடியாது.இன்னும் கூட விலை உயரும் வாய்ப்புள்ளது என்று பிரதமர் மன்மோகன் சிங் கூறி விட்டார்.ஜி 20 மாநாட்டில் கலந்து கொள்ள கனடா சென்றிருந்த பிரதமர் மன்மோகன் சிங் நாடு திரும்பும் வழியில் விமானத்தில் செய்தியாளர்களுக்குப் பேட்டி அளித்தார்.அப்போது அவர் பெட்ரோல் விலை உயர்வு குறித்த எதிர்க்கட்சிகளின் கண்டனம் குறித்துக் கூறுகையில், மக்களுக்கு அதீத சலுகைகளை அளிப்பது இயலாத…</a:t>
            </a:r>
            <a:endParaRPr/>
          </a:p>
          <a:p>
            <a:pPr indent="0" lvl="0" marL="0" rtl="0" algn="l">
              <a:spcBef>
                <a:spcPts val="1200"/>
              </a:spcBef>
              <a:spcAft>
                <a:spcPts val="0"/>
              </a:spcAft>
              <a:buNone/>
            </a:pPr>
            <a:r>
              <a:rPr b="1" lang="en-GB"/>
              <a:t>Summary:</a:t>
            </a:r>
            <a:endParaRPr b="1"/>
          </a:p>
          <a:p>
            <a:pPr indent="0" lvl="0" marL="0" rtl="0" algn="l">
              <a:spcBef>
                <a:spcPts val="1200"/>
              </a:spcBef>
              <a:spcAft>
                <a:spcPts val="1200"/>
              </a:spcAft>
              <a:buNone/>
            </a:pPr>
            <a:r>
              <a:rPr lang="en-GB"/>
              <a:t>பெட்ரோல் விலை உயர்வு அவசியம்: மக்களுக்கு ஒரேயடியாக சலுகை தர முடியாது-பிரதமர்</a:t>
            </a:r>
            <a:endParaRPr b="1"/>
          </a:p>
        </p:txBody>
      </p:sp>
      <p:sp>
        <p:nvSpPr>
          <p:cNvPr id="1047" name="Google Shape;1047;p12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Contributions</a:t>
            </a:r>
            <a:endParaRPr/>
          </a:p>
        </p:txBody>
      </p:sp>
      <p:sp>
        <p:nvSpPr>
          <p:cNvPr id="215" name="Google Shape;215;p23"/>
          <p:cNvSpPr txBox="1"/>
          <p:nvPr>
            <p:ph idx="1" type="body"/>
          </p:nvPr>
        </p:nvSpPr>
        <p:spPr>
          <a:xfrm>
            <a:off x="729450" y="1321200"/>
            <a:ext cx="7688700" cy="17163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Lexical Divergence plays a significant role in the success of U-NMT</a:t>
            </a:r>
            <a:endParaRPr/>
          </a:p>
          <a:p>
            <a:pPr indent="-311150" lvl="0" marL="457200" rtl="0" algn="l">
              <a:lnSpc>
                <a:spcPct val="150000"/>
              </a:lnSpc>
              <a:spcBef>
                <a:spcPts val="0"/>
              </a:spcBef>
              <a:spcAft>
                <a:spcPts val="0"/>
              </a:spcAft>
              <a:buSzPts val="1300"/>
              <a:buChar char="●"/>
            </a:pPr>
            <a:r>
              <a:rPr lang="en-GB"/>
              <a:t>We explore following approaches</a:t>
            </a:r>
            <a:endParaRPr/>
          </a:p>
          <a:p>
            <a:pPr indent="-298450" lvl="1" marL="914400" rtl="0" algn="l">
              <a:lnSpc>
                <a:spcPct val="150000"/>
              </a:lnSpc>
              <a:spcBef>
                <a:spcPts val="0"/>
              </a:spcBef>
              <a:spcAft>
                <a:spcPts val="0"/>
              </a:spcAft>
              <a:buSzPts val="1100"/>
              <a:buChar char="○"/>
            </a:pPr>
            <a:r>
              <a:rPr lang="en-GB"/>
              <a:t>Baseline unsupervised NMT (MASS pretraining + iterative back-translation)</a:t>
            </a:r>
            <a:endParaRPr/>
          </a:p>
          <a:p>
            <a:pPr indent="-298450" lvl="1" marL="914400" rtl="0" algn="l">
              <a:lnSpc>
                <a:spcPct val="150000"/>
              </a:lnSpc>
              <a:spcBef>
                <a:spcPts val="0"/>
              </a:spcBef>
              <a:spcAft>
                <a:spcPts val="0"/>
              </a:spcAft>
              <a:buSzPts val="1100"/>
              <a:buChar char="○"/>
            </a:pPr>
            <a:r>
              <a:rPr lang="en-GB"/>
              <a:t>Script conversion (Transliteration to a common script)</a:t>
            </a:r>
            <a:endParaRPr/>
          </a:p>
          <a:p>
            <a:pPr indent="-298450" lvl="1" marL="914400" rtl="0" algn="l">
              <a:lnSpc>
                <a:spcPct val="150000"/>
              </a:lnSpc>
              <a:spcBef>
                <a:spcPts val="0"/>
              </a:spcBef>
              <a:spcAft>
                <a:spcPts val="0"/>
              </a:spcAft>
              <a:buSzPts val="1100"/>
              <a:buChar char="○"/>
            </a:pPr>
            <a:r>
              <a:rPr lang="en-GB"/>
              <a:t>Unsupervised bilingual embedding based initialization to bring the vocabulary of the two languages closer</a:t>
            </a:r>
            <a:endParaRPr/>
          </a:p>
          <a:p>
            <a:pPr indent="-298450" lvl="1" marL="914400" rtl="0" algn="l">
              <a:lnSpc>
                <a:spcPct val="150000"/>
              </a:lnSpc>
              <a:spcBef>
                <a:spcPts val="0"/>
              </a:spcBef>
              <a:spcAft>
                <a:spcPts val="0"/>
              </a:spcAft>
              <a:buSzPts val="1100"/>
              <a:buChar char="○"/>
            </a:pPr>
            <a:r>
              <a:rPr lang="en-GB"/>
              <a:t>Dictionary word substitution using a bilingual dictionary. </a:t>
            </a:r>
            <a:endParaRPr/>
          </a:p>
        </p:txBody>
      </p:sp>
      <p:sp>
        <p:nvSpPr>
          <p:cNvPr id="216" name="Google Shape;216;p2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2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IndicNLG</a:t>
            </a:r>
            <a:endParaRPr/>
          </a:p>
        </p:txBody>
      </p:sp>
      <p:sp>
        <p:nvSpPr>
          <p:cNvPr id="1053" name="Google Shape;1053;p122"/>
          <p:cNvSpPr txBox="1"/>
          <p:nvPr>
            <p:ph idx="1" type="body"/>
          </p:nvPr>
        </p:nvSpPr>
        <p:spPr>
          <a:xfrm>
            <a:off x="729450" y="1321200"/>
            <a:ext cx="7688700" cy="238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Sentence Summarization</a:t>
            </a:r>
            <a:endParaRPr/>
          </a:p>
          <a:p>
            <a:pPr indent="0" lvl="0" marL="0" rtl="0" algn="l">
              <a:spcBef>
                <a:spcPts val="1200"/>
              </a:spcBef>
              <a:spcAft>
                <a:spcPts val="0"/>
              </a:spcAft>
              <a:buNone/>
            </a:pPr>
            <a:r>
              <a:rPr lang="en-GB"/>
              <a:t>Summarize a longer, compact sentence into a short sentence</a:t>
            </a:r>
            <a:endParaRPr/>
          </a:p>
          <a:p>
            <a:pPr indent="0" lvl="0" marL="0" rtl="0" algn="l">
              <a:spcBef>
                <a:spcPts val="1200"/>
              </a:spcBef>
              <a:spcAft>
                <a:spcPts val="0"/>
              </a:spcAft>
              <a:buNone/>
            </a:pPr>
            <a:r>
              <a:rPr b="1" lang="en-GB"/>
              <a:t>Sentence</a:t>
            </a:r>
            <a:r>
              <a:rPr b="1" lang="en-GB"/>
              <a:t>: </a:t>
            </a:r>
            <a:br>
              <a:rPr b="1" lang="en-GB"/>
            </a:br>
            <a:r>
              <a:rPr lang="en-GB"/>
              <a:t>ಅಮೆರಿಕ ಪೂರ್ವ ಕರಾವಳಿಯ ಕನ್ನಡ ಸಂಘಗಳಲ್ಲೊಂದಾದ ತ್ರಿವೇಣಿ ಆಶ್ರಯದಲ್ಲಿ ದೀಪಾವಳಿ ಹಾಗೂ ಕನ್ನಡ ರಾಜ್ಯೋತ್ಸವ ಕಾರ್ಯಕ್ರಮ ಹಮ್ಮಿಕೊಳ್ಳಲಾಗಿದೆ.</a:t>
            </a:r>
            <a:endParaRPr/>
          </a:p>
          <a:p>
            <a:pPr indent="0" lvl="0" marL="0" rtl="0" algn="l">
              <a:spcBef>
                <a:spcPts val="1200"/>
              </a:spcBef>
              <a:spcAft>
                <a:spcPts val="0"/>
              </a:spcAft>
              <a:buNone/>
            </a:pPr>
            <a:r>
              <a:rPr b="1" lang="en-GB"/>
              <a:t>Summary:</a:t>
            </a:r>
            <a:endParaRPr b="1"/>
          </a:p>
          <a:p>
            <a:pPr indent="0" lvl="0" marL="0" rtl="0" algn="l">
              <a:spcBef>
                <a:spcPts val="1200"/>
              </a:spcBef>
              <a:spcAft>
                <a:spcPts val="1200"/>
              </a:spcAft>
              <a:buNone/>
            </a:pPr>
            <a:r>
              <a:rPr lang="en-GB"/>
              <a:t>ತ್ರಿವೇಣಿ ಕನ್ನಡ ಕೂಟದಲ್ಲಿ ಎರಡು ಹಬ್ಬ</a:t>
            </a:r>
            <a:endParaRPr b="1"/>
          </a:p>
        </p:txBody>
      </p:sp>
      <p:sp>
        <p:nvSpPr>
          <p:cNvPr id="1054" name="Google Shape;1054;p12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2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IndicNLG</a:t>
            </a:r>
            <a:endParaRPr/>
          </a:p>
        </p:txBody>
      </p:sp>
      <p:sp>
        <p:nvSpPr>
          <p:cNvPr id="1060" name="Google Shape;1060;p123"/>
          <p:cNvSpPr txBox="1"/>
          <p:nvPr>
            <p:ph idx="1" type="body"/>
          </p:nvPr>
        </p:nvSpPr>
        <p:spPr>
          <a:xfrm>
            <a:off x="729450" y="1321200"/>
            <a:ext cx="7688700" cy="2381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Paraphrase</a:t>
            </a:r>
            <a:r>
              <a:rPr b="1" lang="en-GB"/>
              <a:t> Generation</a:t>
            </a:r>
            <a:endParaRPr/>
          </a:p>
          <a:p>
            <a:pPr indent="0" lvl="0" marL="0" rtl="0" algn="l">
              <a:spcBef>
                <a:spcPts val="1200"/>
              </a:spcBef>
              <a:spcAft>
                <a:spcPts val="0"/>
              </a:spcAft>
              <a:buNone/>
            </a:pPr>
            <a:r>
              <a:rPr lang="en-GB"/>
              <a:t>T</a:t>
            </a:r>
            <a:r>
              <a:rPr lang="en-GB"/>
              <a:t>ransform a sentence into a different sentence in the same language while preserving meaning and semantics</a:t>
            </a:r>
            <a:endParaRPr/>
          </a:p>
          <a:p>
            <a:pPr indent="0" lvl="0" marL="0" rtl="0" algn="l">
              <a:spcBef>
                <a:spcPts val="1200"/>
              </a:spcBef>
              <a:spcAft>
                <a:spcPts val="0"/>
              </a:spcAft>
              <a:buNone/>
            </a:pPr>
            <a:r>
              <a:rPr b="1" lang="en-GB"/>
              <a:t>Sentence: </a:t>
            </a:r>
            <a:br>
              <a:rPr b="1" lang="en-GB"/>
            </a:br>
            <a:r>
              <a:rPr lang="en-GB"/>
              <a:t>ఇందులో స్టార్ హీరోయిన్ కాజల్ అగర్వాల్ కూడా కీలక పాత్రలో నటిస్తుంది.</a:t>
            </a:r>
            <a:endParaRPr/>
          </a:p>
          <a:p>
            <a:pPr indent="0" lvl="0" marL="0" rtl="0" algn="l">
              <a:spcBef>
                <a:spcPts val="1200"/>
              </a:spcBef>
              <a:spcAft>
                <a:spcPts val="0"/>
              </a:spcAft>
              <a:buNone/>
            </a:pPr>
            <a:r>
              <a:rPr b="1" lang="en-GB"/>
              <a:t>Paraphrase</a:t>
            </a:r>
            <a:r>
              <a:rPr b="1" lang="en-GB"/>
              <a:t>:</a:t>
            </a:r>
            <a:endParaRPr b="1"/>
          </a:p>
          <a:p>
            <a:pPr indent="0" lvl="0" marL="0" rtl="0" algn="l">
              <a:spcBef>
                <a:spcPts val="1200"/>
              </a:spcBef>
              <a:spcAft>
                <a:spcPts val="1200"/>
              </a:spcAft>
              <a:buNone/>
            </a:pPr>
            <a:r>
              <a:rPr lang="en-GB"/>
              <a:t>పైగా ఈ చిత్రంలో కాజల్ అగర్వాల్‌ది డామినేషన్ రోల్.</a:t>
            </a:r>
            <a:endParaRPr b="1"/>
          </a:p>
        </p:txBody>
      </p:sp>
      <p:sp>
        <p:nvSpPr>
          <p:cNvPr id="1061" name="Google Shape;1061;p12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2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IndicNLG</a:t>
            </a:r>
            <a:endParaRPr/>
          </a:p>
        </p:txBody>
      </p:sp>
      <p:sp>
        <p:nvSpPr>
          <p:cNvPr id="1067" name="Google Shape;1067;p124"/>
          <p:cNvSpPr txBox="1"/>
          <p:nvPr>
            <p:ph idx="1" type="body"/>
          </p:nvPr>
        </p:nvSpPr>
        <p:spPr>
          <a:xfrm>
            <a:off x="729450" y="1321200"/>
            <a:ext cx="7688700" cy="2841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Question</a:t>
            </a:r>
            <a:r>
              <a:rPr b="1" lang="en-GB"/>
              <a:t> Generation</a:t>
            </a:r>
            <a:endParaRPr/>
          </a:p>
          <a:p>
            <a:pPr indent="0" lvl="0" marL="0" rtl="0" algn="l">
              <a:spcBef>
                <a:spcPts val="1200"/>
              </a:spcBef>
              <a:spcAft>
                <a:spcPts val="0"/>
              </a:spcAft>
              <a:buNone/>
            </a:pPr>
            <a:r>
              <a:rPr lang="en-GB"/>
              <a:t>Generate a question given some context and the answer </a:t>
            </a:r>
            <a:endParaRPr/>
          </a:p>
          <a:p>
            <a:pPr indent="0" lvl="0" marL="0" rtl="0" algn="l">
              <a:spcBef>
                <a:spcPts val="1200"/>
              </a:spcBef>
              <a:spcAft>
                <a:spcPts val="0"/>
              </a:spcAft>
              <a:buNone/>
            </a:pPr>
            <a:r>
              <a:rPr b="1" lang="en-GB"/>
              <a:t>Context: </a:t>
            </a:r>
            <a:br>
              <a:rPr b="1" lang="en-GB"/>
            </a:br>
            <a:r>
              <a:rPr lang="en-GB"/>
              <a:t>୧୮୬୦ ମସିହାରେ କାର୍ଲ ହେନରିଚ୍ ଉଲରିଚ୍ଙ୍କ ଦ୍ୱାରା ତାଙ୍କ ବ୍ୟକ୍ତିଗତ ଭାବେ ପ୍ରକାଶିତ ପାମ୍ଫଲେଟରେ ସର୍ବପ୍ରଥମ ଯୌନ ଆଭିମୁଖ୍ୟ ବର୍ଗୀକରଣ ଯୋଜନା ପ୍ରସ୍ତାବ ଦିଆଯାଇଥିଲା।</a:t>
            </a:r>
            <a:endParaRPr/>
          </a:p>
          <a:p>
            <a:pPr indent="0" lvl="0" marL="0" rtl="0" algn="l">
              <a:spcBef>
                <a:spcPts val="1200"/>
              </a:spcBef>
              <a:spcAft>
                <a:spcPts val="0"/>
              </a:spcAft>
              <a:buNone/>
            </a:pPr>
            <a:r>
              <a:rPr b="1" lang="en-GB"/>
              <a:t>Answer:</a:t>
            </a:r>
            <a:br>
              <a:rPr b="1" lang="en-GB"/>
            </a:br>
            <a:r>
              <a:rPr lang="en-GB"/>
              <a:t>୧୮୬୦ ମସିହାରେ</a:t>
            </a:r>
            <a:endParaRPr b="1"/>
          </a:p>
          <a:p>
            <a:pPr indent="0" lvl="0" marL="0" rtl="0" algn="l">
              <a:spcBef>
                <a:spcPts val="1200"/>
              </a:spcBef>
              <a:spcAft>
                <a:spcPts val="1200"/>
              </a:spcAft>
              <a:buNone/>
            </a:pPr>
            <a:r>
              <a:rPr b="1" lang="en-GB"/>
              <a:t>Question:</a:t>
            </a:r>
            <a:br>
              <a:rPr b="1" lang="en-GB"/>
            </a:br>
            <a:r>
              <a:rPr lang="en-GB"/>
              <a:t>କାର୍ଲ ହାଇନରିଚ୍ ଉଲରିଚ୍ କେବେ ଏହି ବର୍ଗୀକରଣ ଯୋଜନାର ବିକାଶ କରିଥିଲେ?</a:t>
            </a:r>
            <a:endParaRPr/>
          </a:p>
        </p:txBody>
      </p:sp>
      <p:sp>
        <p:nvSpPr>
          <p:cNvPr id="1068" name="Google Shape;1068;p12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2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IndicNLG</a:t>
            </a:r>
            <a:endParaRPr/>
          </a:p>
        </p:txBody>
      </p:sp>
      <p:sp>
        <p:nvSpPr>
          <p:cNvPr id="1074" name="Google Shape;1074;p12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075" name="Google Shape;1075;p125"/>
          <p:cNvPicPr preferRelativeResize="0"/>
          <p:nvPr/>
        </p:nvPicPr>
        <p:blipFill>
          <a:blip r:embed="rId3">
            <a:alphaModFix/>
          </a:blip>
          <a:stretch>
            <a:fillRect/>
          </a:stretch>
        </p:blipFill>
        <p:spPr>
          <a:xfrm>
            <a:off x="2422963" y="1243500"/>
            <a:ext cx="4298070" cy="3681773"/>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26"/>
          <p:cNvSpPr txBox="1"/>
          <p:nvPr>
            <p:ph type="title"/>
          </p:nvPr>
        </p:nvSpPr>
        <p:spPr>
          <a:xfrm>
            <a:off x="730000" y="1318650"/>
            <a:ext cx="3300900" cy="1293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Naamapadam:</a:t>
            </a:r>
            <a:r>
              <a:rPr b="0" lang="en-GB" sz="1800"/>
              <a:t> </a:t>
            </a:r>
            <a:r>
              <a:rPr b="0" lang="en-GB" sz="1800">
                <a:solidFill>
                  <a:srgbClr val="000000"/>
                </a:solidFill>
              </a:rPr>
              <a:t>A Large-Scale Named Entity Annotated Dataset for Indic Languages</a:t>
            </a:r>
            <a:endParaRPr b="0" sz="1800"/>
          </a:p>
        </p:txBody>
      </p:sp>
      <p:sp>
        <p:nvSpPr>
          <p:cNvPr id="1081" name="Google Shape;1081;p126"/>
          <p:cNvSpPr txBox="1"/>
          <p:nvPr>
            <p:ph idx="2" type="body"/>
          </p:nvPr>
        </p:nvSpPr>
        <p:spPr>
          <a:xfrm>
            <a:off x="5174225" y="1352625"/>
            <a:ext cx="3374400" cy="6150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Creation of </a:t>
            </a:r>
            <a:r>
              <a:rPr lang="en-GB"/>
              <a:t>Large Scale NER data for Indian languages</a:t>
            </a:r>
            <a:endParaRPr/>
          </a:p>
        </p:txBody>
      </p:sp>
      <p:sp>
        <p:nvSpPr>
          <p:cNvPr id="1082" name="Google Shape;1082;p12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083" name="Google Shape;1083;p126"/>
          <p:cNvSpPr txBox="1"/>
          <p:nvPr>
            <p:ph idx="1" type="subTitle"/>
          </p:nvPr>
        </p:nvSpPr>
        <p:spPr>
          <a:xfrm>
            <a:off x="724950" y="3161525"/>
            <a:ext cx="33009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Arnav Mhaske, Harshit Kedia, Sumanth Doddapaneni, Mitesh M. Khapra, Pratyush Kumar, Rudra Murthy V, Anoop Kunchukuttan, ACL 2023</a:t>
            </a:r>
            <a:endParaRPr>
              <a:latin typeface="Raleway"/>
              <a:ea typeface="Raleway"/>
              <a:cs typeface="Raleway"/>
              <a:sym typeface="Raleway"/>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2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Contribution</a:t>
            </a:r>
            <a:endParaRPr/>
          </a:p>
        </p:txBody>
      </p:sp>
      <p:sp>
        <p:nvSpPr>
          <p:cNvPr id="1089" name="Google Shape;1089;p127"/>
          <p:cNvSpPr txBox="1"/>
          <p:nvPr>
            <p:ph idx="1" type="body"/>
          </p:nvPr>
        </p:nvSpPr>
        <p:spPr>
          <a:xfrm>
            <a:off x="729450" y="1321200"/>
            <a:ext cx="7688700" cy="1920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Naamapadam:</a:t>
            </a:r>
            <a:r>
              <a:rPr lang="en-GB"/>
              <a:t> Largest publicly available Indic language NER dataset</a:t>
            </a:r>
            <a:endParaRPr/>
          </a:p>
          <a:p>
            <a:pPr indent="0" lvl="0" marL="0" rtl="0" algn="l">
              <a:spcBef>
                <a:spcPts val="1200"/>
              </a:spcBef>
              <a:spcAft>
                <a:spcPts val="0"/>
              </a:spcAft>
              <a:buNone/>
            </a:pPr>
            <a:r>
              <a:rPr b="1" lang="en-GB"/>
              <a:t>IndicNER:</a:t>
            </a:r>
            <a:r>
              <a:rPr lang="en-GB"/>
              <a:t> First broad-language coverage Indic language NER</a:t>
            </a:r>
            <a:endParaRPr/>
          </a:p>
          <a:p>
            <a:pPr indent="0" lvl="0" marL="0" rtl="0" algn="l">
              <a:spcBef>
                <a:spcPts val="1200"/>
              </a:spcBef>
              <a:spcAft>
                <a:spcPts val="0"/>
              </a:spcAft>
              <a:buNone/>
            </a:pPr>
            <a:r>
              <a:rPr lang="en-GB"/>
              <a:t>Covers 11 major Indian languages</a:t>
            </a:r>
            <a:endParaRPr/>
          </a:p>
          <a:p>
            <a:pPr indent="0" lvl="0" marL="0" rtl="0" algn="l">
              <a:spcBef>
                <a:spcPts val="1200"/>
              </a:spcBef>
              <a:spcAft>
                <a:spcPts val="0"/>
              </a:spcAft>
              <a:buNone/>
            </a:pPr>
            <a:r>
              <a:rPr lang="en-GB"/>
              <a:t>Datasets and models available under open-source licenses</a:t>
            </a:r>
            <a:endParaRPr/>
          </a:p>
          <a:p>
            <a:pPr indent="0" lvl="0" marL="0" rtl="0" algn="l">
              <a:spcBef>
                <a:spcPts val="1200"/>
              </a:spcBef>
              <a:spcAft>
                <a:spcPts val="1200"/>
              </a:spcAft>
              <a:buNone/>
            </a:pPr>
            <a:r>
              <a:t/>
            </a:r>
            <a:endParaRPr/>
          </a:p>
        </p:txBody>
      </p:sp>
      <p:sp>
        <p:nvSpPr>
          <p:cNvPr id="1090" name="Google Shape;1090;p12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28"/>
          <p:cNvSpPr txBox="1"/>
          <p:nvPr/>
        </p:nvSpPr>
        <p:spPr>
          <a:xfrm>
            <a:off x="5884175" y="2505488"/>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Parallel Corpus:</a:t>
            </a:r>
            <a:r>
              <a:rPr lang="en-GB"/>
              <a:t> Samanantar</a:t>
            </a:r>
            <a:endParaRPr/>
          </a:p>
          <a:p>
            <a:pPr indent="0" lvl="0" marL="0" rtl="0" algn="l">
              <a:spcBef>
                <a:spcPts val="0"/>
              </a:spcBef>
              <a:spcAft>
                <a:spcPts val="0"/>
              </a:spcAft>
              <a:buNone/>
            </a:pPr>
            <a:r>
              <a:rPr b="1" lang="en-GB"/>
              <a:t>Word Align:</a:t>
            </a:r>
            <a:r>
              <a:rPr lang="en-GB"/>
              <a:t> awesome-align</a:t>
            </a:r>
            <a:endParaRPr/>
          </a:p>
          <a:p>
            <a:pPr indent="0" lvl="0" marL="0" rtl="0" algn="l">
              <a:spcBef>
                <a:spcPts val="0"/>
              </a:spcBef>
              <a:spcAft>
                <a:spcPts val="0"/>
              </a:spcAft>
              <a:buNone/>
            </a:pPr>
            <a:r>
              <a:rPr b="1" lang="en-GB"/>
              <a:t>English NER:</a:t>
            </a:r>
            <a:r>
              <a:rPr lang="en-GB"/>
              <a:t> BERT-base-NER</a:t>
            </a:r>
            <a:endParaRPr/>
          </a:p>
        </p:txBody>
      </p:sp>
      <p:sp>
        <p:nvSpPr>
          <p:cNvPr id="1096" name="Google Shape;1096;p128"/>
          <p:cNvSpPr txBox="1"/>
          <p:nvPr/>
        </p:nvSpPr>
        <p:spPr>
          <a:xfrm>
            <a:off x="5851250" y="946400"/>
            <a:ext cx="300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Key Idea:</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GB"/>
              <a:t>Project NER annotations from English sentence to translated Indic sentence</a:t>
            </a:r>
            <a:endParaRPr/>
          </a:p>
        </p:txBody>
      </p:sp>
      <p:sp>
        <p:nvSpPr>
          <p:cNvPr id="1097" name="Google Shape;1097;p12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Automated Data Creation</a:t>
            </a:r>
            <a:endParaRPr/>
          </a:p>
        </p:txBody>
      </p:sp>
      <p:sp>
        <p:nvSpPr>
          <p:cNvPr id="1098" name="Google Shape;1098;p12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099" name="Google Shape;1099;p128"/>
          <p:cNvPicPr preferRelativeResize="0"/>
          <p:nvPr/>
        </p:nvPicPr>
        <p:blipFill>
          <a:blip r:embed="rId3">
            <a:alphaModFix/>
          </a:blip>
          <a:stretch>
            <a:fillRect/>
          </a:stretch>
        </p:blipFill>
        <p:spPr>
          <a:xfrm>
            <a:off x="399300" y="1565825"/>
            <a:ext cx="4826499" cy="2918875"/>
          </a:xfrm>
          <a:prstGeom prst="rect">
            <a:avLst/>
          </a:prstGeom>
          <a:noFill/>
          <a:ln>
            <a:noFill/>
          </a:ln>
        </p:spPr>
      </p:pic>
      <p:sp>
        <p:nvSpPr>
          <p:cNvPr id="1100" name="Google Shape;1100;p128"/>
          <p:cNvSpPr txBox="1"/>
          <p:nvPr/>
        </p:nvSpPr>
        <p:spPr>
          <a:xfrm>
            <a:off x="5851250" y="363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Projection quality: 75% F1 score</a:t>
            </a:r>
            <a:endParaRPr/>
          </a:p>
        </p:txBody>
      </p:sp>
      <p:sp>
        <p:nvSpPr>
          <p:cNvPr id="1101" name="Google Shape;1101;p128"/>
          <p:cNvSpPr txBox="1"/>
          <p:nvPr/>
        </p:nvSpPr>
        <p:spPr>
          <a:xfrm>
            <a:off x="4699100" y="4034000"/>
            <a:ext cx="30000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None/>
            </a:pPr>
            <a:r>
              <a:rPr b="1" i="1" lang="en-GB" sz="1800">
                <a:solidFill>
                  <a:srgbClr val="4472C4"/>
                </a:solidFill>
                <a:latin typeface="Calibri"/>
                <a:ea typeface="Calibri"/>
                <a:cs typeface="Calibri"/>
                <a:sym typeface="Calibri"/>
              </a:rPr>
              <a:t>General approach for mid-resource languages </a:t>
            </a:r>
            <a:endParaRPr b="1" i="1" sz="1800">
              <a:solidFill>
                <a:srgbClr val="4472C4"/>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2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Naamapadam Overview</a:t>
            </a:r>
            <a:endParaRPr/>
          </a:p>
        </p:txBody>
      </p:sp>
      <p:sp>
        <p:nvSpPr>
          <p:cNvPr id="1107" name="Google Shape;1107;p129"/>
          <p:cNvSpPr txBox="1"/>
          <p:nvPr>
            <p:ph idx="1" type="body"/>
          </p:nvPr>
        </p:nvSpPr>
        <p:spPr>
          <a:xfrm>
            <a:off x="729450" y="1321200"/>
            <a:ext cx="7688700" cy="18855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11 languages, 2 language families</a:t>
            </a:r>
            <a:endParaRPr/>
          </a:p>
          <a:p>
            <a:pPr indent="-311150" lvl="0" marL="457200" rtl="0" algn="l">
              <a:lnSpc>
                <a:spcPct val="150000"/>
              </a:lnSpc>
              <a:spcBef>
                <a:spcPts val="0"/>
              </a:spcBef>
              <a:spcAft>
                <a:spcPts val="0"/>
              </a:spcAft>
              <a:buSzPts val="1300"/>
              <a:buChar char="●"/>
            </a:pPr>
            <a:r>
              <a:rPr lang="en-GB"/>
              <a:t>3 entity categories: PERSON, LOCATION, ORGANIZATION</a:t>
            </a:r>
            <a:endParaRPr/>
          </a:p>
          <a:p>
            <a:pPr indent="-311150" lvl="0" marL="457200" rtl="0" algn="l">
              <a:lnSpc>
                <a:spcPct val="150000"/>
              </a:lnSpc>
              <a:spcBef>
                <a:spcPts val="0"/>
              </a:spcBef>
              <a:spcAft>
                <a:spcPts val="0"/>
              </a:spcAft>
              <a:buSzPts val="1300"/>
              <a:buChar char="●"/>
            </a:pPr>
            <a:r>
              <a:rPr lang="en-GB"/>
              <a:t>Datasets reflective of Indic named entities</a:t>
            </a:r>
            <a:endParaRPr/>
          </a:p>
          <a:p>
            <a:pPr indent="-311150" lvl="0" marL="457200" rtl="0" algn="l">
              <a:lnSpc>
                <a:spcPct val="150000"/>
              </a:lnSpc>
              <a:spcBef>
                <a:spcPts val="0"/>
              </a:spcBef>
              <a:spcAft>
                <a:spcPts val="0"/>
              </a:spcAft>
              <a:buSzPts val="1300"/>
              <a:buChar char="●"/>
            </a:pPr>
            <a:r>
              <a:rPr lang="en-GB"/>
              <a:t>Greater language coverage and larger corpora compared to existing work</a:t>
            </a:r>
            <a:endParaRPr/>
          </a:p>
          <a:p>
            <a:pPr indent="-311150" lvl="0" marL="457200" rtl="0" algn="l">
              <a:lnSpc>
                <a:spcPct val="150000"/>
              </a:lnSpc>
              <a:spcBef>
                <a:spcPts val="0"/>
              </a:spcBef>
              <a:spcAft>
                <a:spcPts val="0"/>
              </a:spcAft>
              <a:buSzPts val="1300"/>
              <a:buChar char="●"/>
            </a:pPr>
            <a:r>
              <a:rPr lang="en-GB"/>
              <a:t>Training: 5.7 million sentences, 9.9 million entities</a:t>
            </a:r>
            <a:endParaRPr/>
          </a:p>
          <a:p>
            <a:pPr indent="-311150" lvl="0" marL="457200" rtl="0" algn="l">
              <a:lnSpc>
                <a:spcPct val="150000"/>
              </a:lnSpc>
              <a:spcBef>
                <a:spcPts val="0"/>
              </a:spcBef>
              <a:spcAft>
                <a:spcPts val="0"/>
              </a:spcAft>
              <a:buSzPts val="1300"/>
              <a:buChar char="●"/>
            </a:pPr>
            <a:r>
              <a:rPr lang="en-GB"/>
              <a:t>Test set: Manually annotated  (9 languages)</a:t>
            </a:r>
            <a:endParaRPr/>
          </a:p>
        </p:txBody>
      </p:sp>
      <p:sp>
        <p:nvSpPr>
          <p:cNvPr id="1108" name="Google Shape;1108;p12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109" name="Google Shape;1109;p129"/>
          <p:cNvPicPr preferRelativeResize="0"/>
          <p:nvPr/>
        </p:nvPicPr>
        <p:blipFill>
          <a:blip r:embed="rId3">
            <a:alphaModFix/>
          </a:blip>
          <a:stretch>
            <a:fillRect/>
          </a:stretch>
        </p:blipFill>
        <p:spPr>
          <a:xfrm>
            <a:off x="5830950" y="1309325"/>
            <a:ext cx="2651715" cy="3288127"/>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3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IndicNER Overview</a:t>
            </a:r>
            <a:endParaRPr/>
          </a:p>
        </p:txBody>
      </p:sp>
      <p:sp>
        <p:nvSpPr>
          <p:cNvPr id="1115" name="Google Shape;1115;p130"/>
          <p:cNvSpPr txBox="1"/>
          <p:nvPr>
            <p:ph idx="1" type="body"/>
          </p:nvPr>
        </p:nvSpPr>
        <p:spPr>
          <a:xfrm>
            <a:off x="729450" y="1321200"/>
            <a:ext cx="7688700" cy="17394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Multilingual model for 11 languages</a:t>
            </a:r>
            <a:endParaRPr/>
          </a:p>
          <a:p>
            <a:pPr indent="-311150" lvl="0" marL="457200" rtl="0" algn="l">
              <a:lnSpc>
                <a:spcPct val="150000"/>
              </a:lnSpc>
              <a:spcBef>
                <a:spcPts val="0"/>
              </a:spcBef>
              <a:spcAft>
                <a:spcPts val="0"/>
              </a:spcAft>
              <a:buSzPts val="1300"/>
              <a:buChar char="●"/>
            </a:pPr>
            <a:r>
              <a:rPr lang="en-GB"/>
              <a:t>Fine-tuned on IndicBERT-v2</a:t>
            </a:r>
            <a:endParaRPr/>
          </a:p>
          <a:p>
            <a:pPr indent="-311150" lvl="0" marL="457200" rtl="0" algn="l">
              <a:lnSpc>
                <a:spcPct val="150000"/>
              </a:lnSpc>
              <a:spcBef>
                <a:spcPts val="0"/>
              </a:spcBef>
              <a:spcAft>
                <a:spcPts val="0"/>
              </a:spcAft>
              <a:buSzPts val="1300"/>
              <a:buChar char="●"/>
            </a:pPr>
            <a:r>
              <a:rPr lang="en-GB"/>
              <a:t>F1 score of more than 80 for 7 out of 9 test languages</a:t>
            </a:r>
            <a:endParaRPr/>
          </a:p>
          <a:p>
            <a:pPr indent="-311150" lvl="0" marL="457200" rtl="0" algn="l">
              <a:lnSpc>
                <a:spcPct val="150000"/>
              </a:lnSpc>
              <a:spcBef>
                <a:spcPts val="0"/>
              </a:spcBef>
              <a:spcAft>
                <a:spcPts val="0"/>
              </a:spcAft>
              <a:buSzPts val="1300"/>
              <a:buChar char="●"/>
            </a:pPr>
            <a:r>
              <a:rPr lang="en-GB"/>
              <a:t>Outperforms models trained on most other datasets</a:t>
            </a:r>
            <a:endParaRPr/>
          </a:p>
          <a:p>
            <a:pPr indent="0" lvl="0" marL="0" rtl="0" algn="l">
              <a:lnSpc>
                <a:spcPct val="150000"/>
              </a:lnSpc>
              <a:spcBef>
                <a:spcPts val="1200"/>
              </a:spcBef>
              <a:spcAft>
                <a:spcPts val="1200"/>
              </a:spcAft>
              <a:buNone/>
            </a:pPr>
            <a:r>
              <a:t/>
            </a:r>
            <a:endParaRPr/>
          </a:p>
        </p:txBody>
      </p:sp>
      <p:sp>
        <p:nvSpPr>
          <p:cNvPr id="1116" name="Google Shape;1116;p13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117" name="Google Shape;1117;p130"/>
          <p:cNvPicPr preferRelativeResize="0"/>
          <p:nvPr/>
        </p:nvPicPr>
        <p:blipFill>
          <a:blip r:embed="rId3">
            <a:alphaModFix/>
          </a:blip>
          <a:stretch>
            <a:fillRect/>
          </a:stretch>
        </p:blipFill>
        <p:spPr>
          <a:xfrm>
            <a:off x="5460550" y="1268175"/>
            <a:ext cx="3251250" cy="2971179"/>
          </a:xfrm>
          <a:prstGeom prst="rect">
            <a:avLst/>
          </a:prstGeom>
          <a:noFill/>
          <a:ln>
            <a:noFill/>
          </a:ln>
        </p:spPr>
      </p:pic>
      <p:sp>
        <p:nvSpPr>
          <p:cNvPr id="1118" name="Google Shape;1118;p130"/>
          <p:cNvSpPr txBox="1"/>
          <p:nvPr/>
        </p:nvSpPr>
        <p:spPr>
          <a:xfrm>
            <a:off x="5586175" y="42945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F1 scores on Naamapadam test</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31"/>
          <p:cNvSpPr txBox="1"/>
          <p:nvPr>
            <p:ph type="title"/>
          </p:nvPr>
        </p:nvSpPr>
        <p:spPr>
          <a:xfrm>
            <a:off x="730000" y="1318650"/>
            <a:ext cx="3300900" cy="461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OdiaGenAI</a:t>
            </a:r>
            <a:endParaRPr b="0" sz="1800"/>
          </a:p>
        </p:txBody>
      </p:sp>
      <p:sp>
        <p:nvSpPr>
          <p:cNvPr id="1124" name="Google Shape;1124;p13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125" name="Google Shape;1125;p131"/>
          <p:cNvSpPr txBox="1"/>
          <p:nvPr>
            <p:ph idx="1" type="subTitle"/>
          </p:nvPr>
        </p:nvSpPr>
        <p:spPr>
          <a:xfrm>
            <a:off x="724950" y="3161525"/>
            <a:ext cx="33009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hlinkClick r:id="rId3"/>
              </a:rPr>
              <a:t>https://www.odiagenai.org/blog/odiagenai-released-the-first-llm-for-the-low-resource-odia-language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Credit: https://www.odisha.ml/</a:t>
            </a:r>
            <a:endParaRPr/>
          </a:p>
        </p:txBody>
      </p:sp>
      <p:pic>
        <p:nvPicPr>
          <p:cNvPr id="1126" name="Google Shape;1126;p131"/>
          <p:cNvPicPr preferRelativeResize="0"/>
          <p:nvPr/>
        </p:nvPicPr>
        <p:blipFill>
          <a:blip r:embed="rId4">
            <a:alphaModFix/>
          </a:blip>
          <a:stretch>
            <a:fillRect/>
          </a:stretch>
        </p:blipFill>
        <p:spPr>
          <a:xfrm>
            <a:off x="4718225" y="530975"/>
            <a:ext cx="3954175" cy="3954175"/>
          </a:xfrm>
          <a:prstGeom prst="rect">
            <a:avLst/>
          </a:prstGeom>
          <a:noFill/>
          <a:ln>
            <a:noFill/>
          </a:ln>
        </p:spPr>
      </p:pic>
      <p:sp>
        <p:nvSpPr>
          <p:cNvPr id="1127" name="Google Shape;1127;p131"/>
          <p:cNvSpPr txBox="1"/>
          <p:nvPr>
            <p:ph idx="2" type="body"/>
          </p:nvPr>
        </p:nvSpPr>
        <p:spPr>
          <a:xfrm>
            <a:off x="5174225" y="1352625"/>
            <a:ext cx="33744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Script Conversion</a:t>
            </a:r>
            <a:endParaRPr/>
          </a:p>
        </p:txBody>
      </p:sp>
      <p:sp>
        <p:nvSpPr>
          <p:cNvPr id="222" name="Google Shape;222;p24"/>
          <p:cNvSpPr txBox="1"/>
          <p:nvPr>
            <p:ph idx="1" type="body"/>
          </p:nvPr>
        </p:nvSpPr>
        <p:spPr>
          <a:xfrm>
            <a:off x="729450" y="1321200"/>
            <a:ext cx="7688700" cy="15855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Joint pre-training is beneficial for language pairs that use the same script.</a:t>
            </a:r>
            <a:endParaRPr/>
          </a:p>
          <a:p>
            <a:pPr indent="-311150" lvl="0" marL="457200" rtl="0" algn="l">
              <a:lnSpc>
                <a:spcPct val="150000"/>
              </a:lnSpc>
              <a:spcBef>
                <a:spcPts val="0"/>
              </a:spcBef>
              <a:spcAft>
                <a:spcPts val="0"/>
              </a:spcAft>
              <a:buSzPts val="1300"/>
              <a:buChar char="•"/>
            </a:pPr>
            <a:r>
              <a:rPr lang="en-GB"/>
              <a:t>The unification of scripts is beneficial in case of multilingual training where the same model parameters are shared across different languages. (Dabre et al. (2021); Ramesh et al. (2021))</a:t>
            </a:r>
            <a:endParaRPr/>
          </a:p>
          <a:p>
            <a:pPr indent="-311150" lvl="0" marL="457200" rtl="0" algn="l">
              <a:lnSpc>
                <a:spcPct val="150000"/>
              </a:lnSpc>
              <a:spcBef>
                <a:spcPts val="0"/>
              </a:spcBef>
              <a:spcAft>
                <a:spcPts val="0"/>
              </a:spcAft>
              <a:buSzPts val="1300"/>
              <a:buChar char="•"/>
            </a:pPr>
            <a:r>
              <a:rPr lang="en-GB"/>
              <a:t>This heuristic should benefit language pairs that have significant vocabulary overlap but use different scripts.</a:t>
            </a:r>
            <a:endParaRPr/>
          </a:p>
        </p:txBody>
      </p:sp>
      <p:sp>
        <p:nvSpPr>
          <p:cNvPr id="223" name="Google Shape;223;p2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224" name="Google Shape;224;p24"/>
          <p:cNvSpPr txBox="1"/>
          <p:nvPr/>
        </p:nvSpPr>
        <p:spPr>
          <a:xfrm>
            <a:off x="831150" y="3876150"/>
            <a:ext cx="7587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5"/>
                </a:solidFill>
                <a:latin typeface="Lato"/>
                <a:ea typeface="Lato"/>
                <a:cs typeface="Lato"/>
                <a:sym typeface="Lato"/>
              </a:rPr>
              <a:t>Dabre R, Shrotriya H, Kunchukuttan A, Puduppully R, Khapra MM, Kumar P (2021) Indicbart: A pre-trained model for natural language generation of indic languages. arXiv preprint arXiv:210902903</a:t>
            </a:r>
            <a:endParaRPr sz="1000">
              <a:solidFill>
                <a:schemeClr val="accent5"/>
              </a:solidFill>
              <a:latin typeface="Lato"/>
              <a:ea typeface="Lato"/>
              <a:cs typeface="Lato"/>
              <a:sym typeface="Lato"/>
            </a:endParaRPr>
          </a:p>
          <a:p>
            <a:pPr indent="0" lvl="0" marL="0" rtl="0" algn="l">
              <a:spcBef>
                <a:spcPts val="0"/>
              </a:spcBef>
              <a:spcAft>
                <a:spcPts val="0"/>
              </a:spcAft>
              <a:buNone/>
            </a:pPr>
            <a:r>
              <a:rPr lang="en-GB" sz="1000">
                <a:solidFill>
                  <a:schemeClr val="accent5"/>
                </a:solidFill>
                <a:latin typeface="Lato"/>
                <a:ea typeface="Lato"/>
                <a:cs typeface="Lato"/>
                <a:sym typeface="Lato"/>
              </a:rPr>
              <a:t>Ramesh G, Doddapaneni S, Bheemaraj A, Jobanputra M, AK R, Sharma A, Sahoo S, Diddee H, Kakwani D, Kumar N, et al. (2021) Samanantar: The largest publicly available parallel corpora collection for 11 indic languages. arXiv preprint arXiv:210405596a</a:t>
            </a:r>
            <a:endParaRPr sz="1000">
              <a:solidFill>
                <a:schemeClr val="accent5"/>
              </a:solidFill>
              <a:latin typeface="Lato"/>
              <a:ea typeface="Lato"/>
              <a:cs typeface="Lato"/>
              <a:sym typeface="Lato"/>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3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OdiaGenAI</a:t>
            </a:r>
            <a:endParaRPr/>
          </a:p>
        </p:txBody>
      </p:sp>
      <p:sp>
        <p:nvSpPr>
          <p:cNvPr id="1133" name="Google Shape;1133;p132"/>
          <p:cNvSpPr txBox="1"/>
          <p:nvPr>
            <p:ph idx="1" type="body"/>
          </p:nvPr>
        </p:nvSpPr>
        <p:spPr>
          <a:xfrm>
            <a:off x="729450" y="1321200"/>
            <a:ext cx="7688700" cy="15855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Some LLMs support multiple languages, however the performance on many of these languages (here Odia) is poor</a:t>
            </a:r>
            <a:endParaRPr/>
          </a:p>
          <a:p>
            <a:pPr indent="-311150" lvl="0" marL="457200" rtl="0" algn="l">
              <a:lnSpc>
                <a:spcPct val="150000"/>
              </a:lnSpc>
              <a:spcBef>
                <a:spcPts val="0"/>
              </a:spcBef>
              <a:spcAft>
                <a:spcPts val="0"/>
              </a:spcAft>
              <a:buSzPts val="1300"/>
              <a:buChar char="●"/>
            </a:pPr>
            <a:r>
              <a:rPr lang="en-GB"/>
              <a:t>Additionally, these models have seen very small amounts of data in these languages</a:t>
            </a:r>
            <a:endParaRPr/>
          </a:p>
          <a:p>
            <a:pPr indent="-311150" lvl="0" marL="457200" rtl="0" algn="l">
              <a:lnSpc>
                <a:spcPct val="150000"/>
              </a:lnSpc>
              <a:spcBef>
                <a:spcPts val="0"/>
              </a:spcBef>
              <a:spcAft>
                <a:spcPts val="0"/>
              </a:spcAft>
              <a:buSzPts val="1300"/>
              <a:buChar char="●"/>
            </a:pPr>
            <a:r>
              <a:rPr lang="en-GB"/>
              <a:t>Accessing some of these models require a high subscription fee</a:t>
            </a:r>
            <a:endParaRPr/>
          </a:p>
          <a:p>
            <a:pPr indent="-311150" lvl="0" marL="457200" rtl="0" algn="l">
              <a:lnSpc>
                <a:spcPct val="150000"/>
              </a:lnSpc>
              <a:spcBef>
                <a:spcPts val="0"/>
              </a:spcBef>
              <a:spcAft>
                <a:spcPts val="0"/>
              </a:spcAft>
              <a:buSzPts val="1300"/>
              <a:buChar char="●"/>
            </a:pPr>
            <a:r>
              <a:rPr lang="en-GB"/>
              <a:t>Privacy and biasness of these models</a:t>
            </a:r>
            <a:endParaRPr/>
          </a:p>
        </p:txBody>
      </p:sp>
      <p:sp>
        <p:nvSpPr>
          <p:cNvPr id="1134" name="Google Shape;1134;p13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3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Why OdiaGenAI?</a:t>
            </a:r>
            <a:endParaRPr/>
          </a:p>
        </p:txBody>
      </p:sp>
      <p:sp>
        <p:nvSpPr>
          <p:cNvPr id="1140" name="Google Shape;1140;p13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141" name="Google Shape;1141;p133"/>
          <p:cNvPicPr preferRelativeResize="0"/>
          <p:nvPr/>
        </p:nvPicPr>
        <p:blipFill>
          <a:blip r:embed="rId3">
            <a:alphaModFix/>
          </a:blip>
          <a:stretch>
            <a:fillRect/>
          </a:stretch>
        </p:blipFill>
        <p:spPr>
          <a:xfrm>
            <a:off x="729450" y="1309325"/>
            <a:ext cx="5284506" cy="3681775"/>
          </a:xfrm>
          <a:prstGeom prst="rect">
            <a:avLst/>
          </a:prstGeom>
          <a:noFill/>
          <a:ln>
            <a:noFill/>
          </a:ln>
        </p:spPr>
      </p:pic>
      <p:sp>
        <p:nvSpPr>
          <p:cNvPr id="1142" name="Google Shape;1142;p133"/>
          <p:cNvSpPr txBox="1"/>
          <p:nvPr/>
        </p:nvSpPr>
        <p:spPr>
          <a:xfrm>
            <a:off x="6155750" y="1884575"/>
            <a:ext cx="3003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Credit: </a:t>
            </a:r>
            <a:r>
              <a:rPr lang="en-GB">
                <a:latin typeface="Lato"/>
                <a:ea typeface="Lato"/>
                <a:cs typeface="Lato"/>
                <a:sym typeface="Lato"/>
              </a:rPr>
              <a:t>https://www.odiagenai.org/blog/odiagenai-released-the-first-llm-for-the-low-resource-odia-language </a:t>
            </a:r>
            <a:endParaRPr>
              <a:latin typeface="Lato"/>
              <a:ea typeface="Lato"/>
              <a:cs typeface="Lato"/>
              <a:sym typeface="Lato"/>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3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Dataset</a:t>
            </a:r>
            <a:endParaRPr/>
          </a:p>
        </p:txBody>
      </p:sp>
      <p:sp>
        <p:nvSpPr>
          <p:cNvPr id="1148" name="Google Shape;1148;p134"/>
          <p:cNvSpPr txBox="1"/>
          <p:nvPr>
            <p:ph idx="1" type="body"/>
          </p:nvPr>
        </p:nvSpPr>
        <p:spPr>
          <a:xfrm>
            <a:off x="729450" y="1321200"/>
            <a:ext cx="7688700" cy="9852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Translate 41K Alpaca instructions from English to Odia</a:t>
            </a:r>
            <a:endParaRPr/>
          </a:p>
          <a:p>
            <a:pPr indent="-311150" lvl="0" marL="457200" rtl="0" algn="l">
              <a:lnSpc>
                <a:spcPct val="150000"/>
              </a:lnSpc>
              <a:spcBef>
                <a:spcPts val="0"/>
              </a:spcBef>
              <a:spcAft>
                <a:spcPts val="0"/>
              </a:spcAft>
              <a:buSzPts val="1300"/>
              <a:buChar char="●"/>
            </a:pPr>
            <a:r>
              <a:rPr lang="en-GB"/>
              <a:t>50K question-answer pairs from IndicQA</a:t>
            </a:r>
            <a:endParaRPr/>
          </a:p>
          <a:p>
            <a:pPr indent="-311150" lvl="0" marL="457200" rtl="0" algn="l">
              <a:lnSpc>
                <a:spcPct val="150000"/>
              </a:lnSpc>
              <a:spcBef>
                <a:spcPts val="0"/>
              </a:spcBef>
              <a:spcAft>
                <a:spcPts val="0"/>
              </a:spcAft>
              <a:buSzPts val="1300"/>
              <a:buChar char="●"/>
            </a:pPr>
            <a:r>
              <a:rPr lang="en-GB"/>
              <a:t>Use IndicTrans library from AI4Bharat for translation</a:t>
            </a:r>
            <a:endParaRPr/>
          </a:p>
        </p:txBody>
      </p:sp>
      <p:sp>
        <p:nvSpPr>
          <p:cNvPr id="1149" name="Google Shape;1149;p13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150" name="Google Shape;1150;p134"/>
          <p:cNvPicPr preferRelativeResize="0"/>
          <p:nvPr/>
        </p:nvPicPr>
        <p:blipFill>
          <a:blip r:embed="rId3">
            <a:alphaModFix/>
          </a:blip>
          <a:stretch>
            <a:fillRect/>
          </a:stretch>
        </p:blipFill>
        <p:spPr>
          <a:xfrm>
            <a:off x="300525" y="2714025"/>
            <a:ext cx="6659277" cy="19314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13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Base Model</a:t>
            </a:r>
            <a:endParaRPr/>
          </a:p>
        </p:txBody>
      </p:sp>
      <p:sp>
        <p:nvSpPr>
          <p:cNvPr id="1156" name="Google Shape;1156;p135"/>
          <p:cNvSpPr txBox="1"/>
          <p:nvPr>
            <p:ph idx="1" type="body"/>
          </p:nvPr>
        </p:nvSpPr>
        <p:spPr>
          <a:xfrm>
            <a:off x="729450" y="1321200"/>
            <a:ext cx="7688700" cy="1152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Fine-tuned Llama-7B parameter model for 2 epochs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Used LoRA for fine-tuning (only a small subset of parameters were updated) </a:t>
            </a:r>
            <a:endParaRPr/>
          </a:p>
        </p:txBody>
      </p:sp>
      <p:sp>
        <p:nvSpPr>
          <p:cNvPr id="1157" name="Google Shape;1157;p13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3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Qualitative Analysis</a:t>
            </a:r>
            <a:endParaRPr/>
          </a:p>
        </p:txBody>
      </p:sp>
      <p:sp>
        <p:nvSpPr>
          <p:cNvPr id="1163" name="Google Shape;1163;p13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164" name="Google Shape;1164;p136"/>
          <p:cNvPicPr preferRelativeResize="0"/>
          <p:nvPr/>
        </p:nvPicPr>
        <p:blipFill>
          <a:blip r:embed="rId3">
            <a:alphaModFix/>
          </a:blip>
          <a:stretch>
            <a:fillRect/>
          </a:stretch>
        </p:blipFill>
        <p:spPr>
          <a:xfrm>
            <a:off x="3065700" y="1268175"/>
            <a:ext cx="3118327" cy="3681776"/>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37"/>
          <p:cNvSpPr txBox="1"/>
          <p:nvPr>
            <p:ph type="title"/>
          </p:nvPr>
        </p:nvSpPr>
        <p:spPr>
          <a:xfrm>
            <a:off x="730000" y="1318650"/>
            <a:ext cx="3300900" cy="461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Olive</a:t>
            </a:r>
            <a:endParaRPr b="0" sz="1800"/>
          </a:p>
        </p:txBody>
      </p:sp>
      <p:sp>
        <p:nvSpPr>
          <p:cNvPr id="1170" name="Google Shape;1170;p13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171" name="Google Shape;1171;p137"/>
          <p:cNvSpPr txBox="1"/>
          <p:nvPr>
            <p:ph idx="1" type="subTitle"/>
          </p:nvPr>
        </p:nvSpPr>
        <p:spPr>
          <a:xfrm>
            <a:off x="724950" y="3161525"/>
            <a:ext cx="33009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https://www.odiagenai.org/blog/olive-an-instruction-following-llama-model-for-the-low-resource-odia-language</a:t>
            </a:r>
            <a:endParaRPr/>
          </a:p>
          <a:p>
            <a:pPr indent="0" lvl="0" marL="0" rtl="0" algn="l">
              <a:spcBef>
                <a:spcPts val="0"/>
              </a:spcBef>
              <a:spcAft>
                <a:spcPts val="0"/>
              </a:spcAft>
              <a:buNone/>
            </a:pPr>
            <a:r>
              <a:t/>
            </a:r>
            <a:endParaRPr/>
          </a:p>
        </p:txBody>
      </p:sp>
      <p:pic>
        <p:nvPicPr>
          <p:cNvPr id="1172" name="Google Shape;1172;p137"/>
          <p:cNvPicPr preferRelativeResize="0"/>
          <p:nvPr/>
        </p:nvPicPr>
        <p:blipFill>
          <a:blip r:embed="rId3">
            <a:alphaModFix/>
          </a:blip>
          <a:stretch>
            <a:fillRect/>
          </a:stretch>
        </p:blipFill>
        <p:spPr>
          <a:xfrm>
            <a:off x="4718225" y="530975"/>
            <a:ext cx="3954175" cy="395417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3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Dataset</a:t>
            </a:r>
            <a:endParaRPr/>
          </a:p>
        </p:txBody>
      </p:sp>
      <p:sp>
        <p:nvSpPr>
          <p:cNvPr id="1178" name="Google Shape;1178;p138"/>
          <p:cNvSpPr txBox="1"/>
          <p:nvPr>
            <p:ph idx="1" type="body"/>
          </p:nvPr>
        </p:nvSpPr>
        <p:spPr>
          <a:xfrm>
            <a:off x="729450" y="1321200"/>
            <a:ext cx="7688700" cy="20472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Translate </a:t>
            </a:r>
            <a:r>
              <a:rPr lang="en-GB"/>
              <a:t>from English to Odia</a:t>
            </a:r>
            <a:endParaRPr/>
          </a:p>
          <a:p>
            <a:pPr indent="-298450" lvl="1" marL="914400" rtl="0" algn="l">
              <a:lnSpc>
                <a:spcPct val="150000"/>
              </a:lnSpc>
              <a:spcBef>
                <a:spcPts val="0"/>
              </a:spcBef>
              <a:spcAft>
                <a:spcPts val="0"/>
              </a:spcAft>
              <a:buSzPts val="1100"/>
              <a:buChar char="○"/>
            </a:pPr>
            <a:r>
              <a:rPr lang="en-GB"/>
              <a:t>Alpaca </a:t>
            </a:r>
            <a:endParaRPr/>
          </a:p>
          <a:p>
            <a:pPr indent="-298450" lvl="1" marL="914400" rtl="0" algn="l">
              <a:lnSpc>
                <a:spcPct val="150000"/>
              </a:lnSpc>
              <a:spcBef>
                <a:spcPts val="0"/>
              </a:spcBef>
              <a:spcAft>
                <a:spcPts val="0"/>
              </a:spcAft>
              <a:buSzPts val="1100"/>
              <a:buChar char="○"/>
            </a:pPr>
            <a:r>
              <a:rPr lang="en-GB"/>
              <a:t>Dolly</a:t>
            </a:r>
            <a:endParaRPr/>
          </a:p>
          <a:p>
            <a:pPr indent="-298450" lvl="1" marL="914400" rtl="0" algn="l">
              <a:lnSpc>
                <a:spcPct val="150000"/>
              </a:lnSpc>
              <a:spcBef>
                <a:spcPts val="0"/>
              </a:spcBef>
              <a:spcAft>
                <a:spcPts val="0"/>
              </a:spcAft>
              <a:buSzPts val="1100"/>
              <a:buChar char="○"/>
            </a:pPr>
            <a:r>
              <a:rPr lang="en-GB"/>
              <a:t>GPTeacher</a:t>
            </a:r>
            <a:endParaRPr/>
          </a:p>
          <a:p>
            <a:pPr indent="-311150" lvl="0" marL="457200" rtl="0" algn="l">
              <a:lnSpc>
                <a:spcPct val="150000"/>
              </a:lnSpc>
              <a:spcBef>
                <a:spcPts val="0"/>
              </a:spcBef>
              <a:spcAft>
                <a:spcPts val="0"/>
              </a:spcAft>
              <a:buSzPts val="1300"/>
              <a:buChar char="●"/>
            </a:pPr>
            <a:r>
              <a:rPr lang="en-GB"/>
              <a:t>Translation set from OdiEnCorp</a:t>
            </a:r>
            <a:endParaRPr/>
          </a:p>
          <a:p>
            <a:pPr indent="-311150" lvl="0" marL="457200" rtl="0" algn="l">
              <a:lnSpc>
                <a:spcPct val="150000"/>
              </a:lnSpc>
              <a:spcBef>
                <a:spcPts val="0"/>
              </a:spcBef>
              <a:spcAft>
                <a:spcPts val="0"/>
              </a:spcAft>
              <a:buSzPts val="1300"/>
              <a:buChar char="●"/>
            </a:pPr>
            <a:r>
              <a:rPr lang="en-GB"/>
              <a:t>Hard-coded instruction set</a:t>
            </a:r>
            <a:endParaRPr/>
          </a:p>
          <a:p>
            <a:pPr indent="-311150" lvl="0" marL="457200" rtl="0" algn="l">
              <a:lnSpc>
                <a:spcPct val="150000"/>
              </a:lnSpc>
              <a:spcBef>
                <a:spcPts val="0"/>
              </a:spcBef>
              <a:spcAft>
                <a:spcPts val="0"/>
              </a:spcAft>
              <a:buSzPts val="1300"/>
              <a:buChar char="●"/>
            </a:pPr>
            <a:r>
              <a:rPr lang="en-GB"/>
              <a:t>171K </a:t>
            </a:r>
            <a:r>
              <a:rPr lang="en-GB"/>
              <a:t> instances/instructions</a:t>
            </a:r>
            <a:endParaRPr/>
          </a:p>
        </p:txBody>
      </p:sp>
      <p:sp>
        <p:nvSpPr>
          <p:cNvPr id="1179" name="Google Shape;1179;p13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3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Qualitative Analysis</a:t>
            </a:r>
            <a:endParaRPr/>
          </a:p>
        </p:txBody>
      </p:sp>
      <p:sp>
        <p:nvSpPr>
          <p:cNvPr id="1185" name="Google Shape;1185;p13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186" name="Google Shape;1186;p139"/>
          <p:cNvPicPr preferRelativeResize="0"/>
          <p:nvPr/>
        </p:nvPicPr>
        <p:blipFill>
          <a:blip r:embed="rId3">
            <a:alphaModFix/>
          </a:blip>
          <a:stretch>
            <a:fillRect/>
          </a:stretch>
        </p:blipFill>
        <p:spPr>
          <a:xfrm>
            <a:off x="769600" y="1292875"/>
            <a:ext cx="5558949" cy="1689925"/>
          </a:xfrm>
          <a:prstGeom prst="rect">
            <a:avLst/>
          </a:prstGeom>
          <a:noFill/>
          <a:ln>
            <a:noFill/>
          </a:ln>
        </p:spPr>
      </p:pic>
      <p:pic>
        <p:nvPicPr>
          <p:cNvPr id="1187" name="Google Shape;1187;p139"/>
          <p:cNvPicPr preferRelativeResize="0"/>
          <p:nvPr/>
        </p:nvPicPr>
        <p:blipFill>
          <a:blip r:embed="rId4">
            <a:alphaModFix/>
          </a:blip>
          <a:stretch>
            <a:fillRect/>
          </a:stretch>
        </p:blipFill>
        <p:spPr>
          <a:xfrm>
            <a:off x="840625" y="3157300"/>
            <a:ext cx="5558951" cy="1400965"/>
          </a:xfrm>
          <a:prstGeom prst="rect">
            <a:avLst/>
          </a:prstGeom>
          <a:noFill/>
          <a:ln>
            <a:noFill/>
          </a:ln>
        </p:spPr>
      </p:pic>
      <p:sp>
        <p:nvSpPr>
          <p:cNvPr id="1188" name="Google Shape;1188;p139"/>
          <p:cNvSpPr txBox="1"/>
          <p:nvPr/>
        </p:nvSpPr>
        <p:spPr>
          <a:xfrm>
            <a:off x="6509600" y="1440175"/>
            <a:ext cx="2287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Figure 2:</a:t>
            </a:r>
            <a:r>
              <a:rPr lang="en-GB" sz="1200"/>
              <a:t> Sample Inference. The question is, “Who are you” The answer is “I am Olive, known as a chat assistant and trained by the researchers of OdiaGenAI “. Note: The last sentence is repeated.</a:t>
            </a:r>
            <a:endParaRPr sz="12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14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Qualitative Analysis</a:t>
            </a:r>
            <a:endParaRPr/>
          </a:p>
        </p:txBody>
      </p:sp>
      <p:sp>
        <p:nvSpPr>
          <p:cNvPr id="1194" name="Google Shape;1194;p14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195" name="Google Shape;1195;p140"/>
          <p:cNvPicPr preferRelativeResize="0"/>
          <p:nvPr/>
        </p:nvPicPr>
        <p:blipFill>
          <a:blip r:embed="rId3">
            <a:alphaModFix/>
          </a:blip>
          <a:stretch>
            <a:fillRect/>
          </a:stretch>
        </p:blipFill>
        <p:spPr>
          <a:xfrm>
            <a:off x="2294450" y="1292875"/>
            <a:ext cx="4555099" cy="3681776"/>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141"/>
          <p:cNvSpPr txBox="1"/>
          <p:nvPr>
            <p:ph type="title"/>
          </p:nvPr>
        </p:nvSpPr>
        <p:spPr>
          <a:xfrm>
            <a:off x="730000" y="1318650"/>
            <a:ext cx="3300900" cy="461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BengaliGPT</a:t>
            </a:r>
            <a:endParaRPr b="0" sz="1800"/>
          </a:p>
        </p:txBody>
      </p:sp>
      <p:sp>
        <p:nvSpPr>
          <p:cNvPr id="1201" name="Google Shape;1201;p14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202" name="Google Shape;1202;p141"/>
          <p:cNvSpPr txBox="1"/>
          <p:nvPr>
            <p:ph idx="1" type="subTitle"/>
          </p:nvPr>
        </p:nvSpPr>
        <p:spPr>
          <a:xfrm>
            <a:off x="724950" y="3161525"/>
            <a:ext cx="3300900" cy="1169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https://www.odiagenai.org/blog/odiagenai-released-an-instruction-following-llama-model-for-bengali</a:t>
            </a:r>
            <a:endParaRPr/>
          </a:p>
          <a:p>
            <a:pPr indent="0" lvl="0" marL="0" rtl="0" algn="l">
              <a:spcBef>
                <a:spcPts val="0"/>
              </a:spcBef>
              <a:spcAft>
                <a:spcPts val="0"/>
              </a:spcAft>
              <a:buNone/>
            </a:pPr>
            <a:r>
              <a:t/>
            </a:r>
            <a:endParaRPr/>
          </a:p>
        </p:txBody>
      </p:sp>
      <p:pic>
        <p:nvPicPr>
          <p:cNvPr id="1203" name="Google Shape;1203;p141"/>
          <p:cNvPicPr preferRelativeResize="0"/>
          <p:nvPr/>
        </p:nvPicPr>
        <p:blipFill>
          <a:blip r:embed="rId3">
            <a:alphaModFix/>
          </a:blip>
          <a:stretch>
            <a:fillRect/>
          </a:stretch>
        </p:blipFill>
        <p:spPr>
          <a:xfrm>
            <a:off x="4718225" y="530975"/>
            <a:ext cx="3954175" cy="3954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Initialization using Bilingual Embeddings</a:t>
            </a:r>
            <a:endParaRPr/>
          </a:p>
        </p:txBody>
      </p:sp>
      <p:sp>
        <p:nvSpPr>
          <p:cNvPr id="230" name="Google Shape;230;p25"/>
          <p:cNvSpPr txBox="1"/>
          <p:nvPr>
            <p:ph idx="1" type="body"/>
          </p:nvPr>
        </p:nvSpPr>
        <p:spPr>
          <a:xfrm>
            <a:off x="729450" y="1321200"/>
            <a:ext cx="7688700" cy="9852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It has been shown that initialization using bilingual embeddings is beneficial for UNMT between distant languages (Banerjee et al. 2021). </a:t>
            </a:r>
            <a:endParaRPr/>
          </a:p>
          <a:p>
            <a:pPr indent="-311150" lvl="0" marL="457200" rtl="0" algn="l">
              <a:lnSpc>
                <a:spcPct val="150000"/>
              </a:lnSpc>
              <a:spcBef>
                <a:spcPts val="0"/>
              </a:spcBef>
              <a:spcAft>
                <a:spcPts val="0"/>
              </a:spcAft>
              <a:buSzPts val="1300"/>
              <a:buChar char="•"/>
            </a:pPr>
            <a:r>
              <a:rPr lang="en-GB"/>
              <a:t>Utilizing the same for MASS-pretraining</a:t>
            </a:r>
            <a:endParaRPr/>
          </a:p>
        </p:txBody>
      </p:sp>
      <p:sp>
        <p:nvSpPr>
          <p:cNvPr id="231" name="Google Shape;231;p2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4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Dataset</a:t>
            </a:r>
            <a:endParaRPr/>
          </a:p>
        </p:txBody>
      </p:sp>
      <p:sp>
        <p:nvSpPr>
          <p:cNvPr id="1209" name="Google Shape;1209;p142"/>
          <p:cNvSpPr txBox="1"/>
          <p:nvPr>
            <p:ph idx="1" type="body"/>
          </p:nvPr>
        </p:nvSpPr>
        <p:spPr>
          <a:xfrm>
            <a:off x="729450" y="1321200"/>
            <a:ext cx="7688700" cy="19548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Translate from English to Bengali</a:t>
            </a:r>
            <a:endParaRPr/>
          </a:p>
          <a:p>
            <a:pPr indent="-298450" lvl="1" marL="914400" rtl="0" algn="l">
              <a:lnSpc>
                <a:spcPct val="150000"/>
              </a:lnSpc>
              <a:spcBef>
                <a:spcPts val="0"/>
              </a:spcBef>
              <a:spcAft>
                <a:spcPts val="0"/>
              </a:spcAft>
              <a:buSzPts val="1100"/>
              <a:buChar char="○"/>
            </a:pPr>
            <a:r>
              <a:rPr lang="en-GB"/>
              <a:t>Alpaca </a:t>
            </a:r>
            <a:endParaRPr/>
          </a:p>
          <a:p>
            <a:pPr indent="-298450" lvl="1" marL="914400" rtl="0" algn="l">
              <a:lnSpc>
                <a:spcPct val="150000"/>
              </a:lnSpc>
              <a:spcBef>
                <a:spcPts val="0"/>
              </a:spcBef>
              <a:spcAft>
                <a:spcPts val="0"/>
              </a:spcAft>
              <a:buSzPts val="1100"/>
              <a:buChar char="○"/>
            </a:pPr>
            <a:r>
              <a:rPr lang="en-GB"/>
              <a:t>Dolly</a:t>
            </a:r>
            <a:endParaRPr/>
          </a:p>
          <a:p>
            <a:pPr indent="-298450" lvl="1" marL="914400" rtl="0" algn="l">
              <a:lnSpc>
                <a:spcPct val="150000"/>
              </a:lnSpc>
              <a:spcBef>
                <a:spcPts val="0"/>
              </a:spcBef>
              <a:spcAft>
                <a:spcPts val="0"/>
              </a:spcAft>
              <a:buSzPts val="1100"/>
              <a:buChar char="○"/>
            </a:pPr>
            <a:r>
              <a:rPr lang="en-GB"/>
              <a:t>ChatDoctor</a:t>
            </a:r>
            <a:endParaRPr/>
          </a:p>
          <a:p>
            <a:pPr indent="-298450" lvl="1" marL="914400" rtl="0" algn="l">
              <a:lnSpc>
                <a:spcPct val="150000"/>
              </a:lnSpc>
              <a:spcBef>
                <a:spcPts val="0"/>
              </a:spcBef>
              <a:spcAft>
                <a:spcPts val="0"/>
              </a:spcAft>
              <a:buSzPts val="1100"/>
              <a:buChar char="○"/>
            </a:pPr>
            <a:r>
              <a:rPr lang="en-GB"/>
              <a:t>Roleplay</a:t>
            </a:r>
            <a:endParaRPr/>
          </a:p>
          <a:p>
            <a:pPr indent="-298450" lvl="1" marL="914400" rtl="0" algn="l">
              <a:lnSpc>
                <a:spcPct val="150000"/>
              </a:lnSpc>
              <a:spcBef>
                <a:spcPts val="0"/>
              </a:spcBef>
              <a:spcAft>
                <a:spcPts val="0"/>
              </a:spcAft>
              <a:buSzPts val="1100"/>
              <a:buChar char="○"/>
            </a:pPr>
            <a:r>
              <a:rPr lang="en-GB"/>
              <a:t>GSM</a:t>
            </a:r>
            <a:endParaRPr/>
          </a:p>
          <a:p>
            <a:pPr indent="-311150" lvl="0" marL="457200" rtl="0" algn="l">
              <a:lnSpc>
                <a:spcPct val="150000"/>
              </a:lnSpc>
              <a:spcBef>
                <a:spcPts val="0"/>
              </a:spcBef>
              <a:spcAft>
                <a:spcPts val="0"/>
              </a:spcAft>
              <a:buSzPts val="1300"/>
              <a:buChar char="●"/>
            </a:pPr>
            <a:r>
              <a:rPr lang="en-GB"/>
              <a:t>252k instances/instructions</a:t>
            </a:r>
            <a:endParaRPr/>
          </a:p>
        </p:txBody>
      </p:sp>
      <p:sp>
        <p:nvSpPr>
          <p:cNvPr id="1210" name="Google Shape;1210;p14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14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Qualitative Analysis</a:t>
            </a:r>
            <a:endParaRPr/>
          </a:p>
        </p:txBody>
      </p:sp>
      <p:sp>
        <p:nvSpPr>
          <p:cNvPr id="1216" name="Google Shape;1216;p14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217" name="Google Shape;1217;p143"/>
          <p:cNvPicPr preferRelativeResize="0"/>
          <p:nvPr/>
        </p:nvPicPr>
        <p:blipFill>
          <a:blip r:embed="rId3">
            <a:alphaModFix/>
          </a:blip>
          <a:stretch>
            <a:fillRect/>
          </a:stretch>
        </p:blipFill>
        <p:spPr>
          <a:xfrm>
            <a:off x="1641975" y="1325775"/>
            <a:ext cx="2735795" cy="3681776"/>
          </a:xfrm>
          <a:prstGeom prst="rect">
            <a:avLst/>
          </a:prstGeom>
          <a:noFill/>
          <a:ln>
            <a:noFill/>
          </a:ln>
        </p:spPr>
      </p:pic>
      <p:pic>
        <p:nvPicPr>
          <p:cNvPr id="1218" name="Google Shape;1218;p143"/>
          <p:cNvPicPr preferRelativeResize="0"/>
          <p:nvPr/>
        </p:nvPicPr>
        <p:blipFill>
          <a:blip r:embed="rId4">
            <a:alphaModFix/>
          </a:blip>
          <a:stretch>
            <a:fillRect/>
          </a:stretch>
        </p:blipFill>
        <p:spPr>
          <a:xfrm>
            <a:off x="4949895" y="1325775"/>
            <a:ext cx="2658819" cy="368177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p144"/>
          <p:cNvSpPr txBox="1"/>
          <p:nvPr>
            <p:ph type="title"/>
          </p:nvPr>
        </p:nvSpPr>
        <p:spPr>
          <a:xfrm>
            <a:off x="729450" y="1322450"/>
            <a:ext cx="7688400" cy="1293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Challenges and Research Opportunities</a:t>
            </a:r>
            <a:endParaRPr/>
          </a:p>
        </p:txBody>
      </p:sp>
      <p:sp>
        <p:nvSpPr>
          <p:cNvPr id="1224" name="Google Shape;1224;p14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4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Language Speakers Statistics</a:t>
            </a:r>
            <a:endParaRPr/>
          </a:p>
        </p:txBody>
      </p:sp>
      <p:pic>
        <p:nvPicPr>
          <p:cNvPr id="1230" name="Google Shape;1230;p145"/>
          <p:cNvPicPr preferRelativeResize="0"/>
          <p:nvPr/>
        </p:nvPicPr>
        <p:blipFill>
          <a:blip r:embed="rId3">
            <a:alphaModFix/>
          </a:blip>
          <a:stretch>
            <a:fillRect/>
          </a:stretch>
        </p:blipFill>
        <p:spPr>
          <a:xfrm>
            <a:off x="1310950" y="1268175"/>
            <a:ext cx="6525696" cy="3681776"/>
          </a:xfrm>
          <a:prstGeom prst="rect">
            <a:avLst/>
          </a:prstGeom>
          <a:noFill/>
          <a:ln>
            <a:noFill/>
          </a:ln>
        </p:spPr>
      </p:pic>
      <p:sp>
        <p:nvSpPr>
          <p:cNvPr id="1231" name="Google Shape;1231;p145"/>
          <p:cNvSpPr txBox="1"/>
          <p:nvPr/>
        </p:nvSpPr>
        <p:spPr>
          <a:xfrm>
            <a:off x="650150" y="4871925"/>
            <a:ext cx="474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Lato"/>
                <a:ea typeface="Lato"/>
                <a:cs typeface="Lato"/>
                <a:sym typeface="Lato"/>
              </a:rPr>
              <a:t>Source: https://en.wikipedia.org/wiki/List_of_languages_by_total_number_of_speakers</a:t>
            </a:r>
            <a:endParaRPr sz="800">
              <a:latin typeface="Lato"/>
              <a:ea typeface="Lato"/>
              <a:cs typeface="Lato"/>
              <a:sym typeface="Lato"/>
            </a:endParaRPr>
          </a:p>
        </p:txBody>
      </p:sp>
      <p:sp>
        <p:nvSpPr>
          <p:cNvPr id="1232" name="Google Shape;1232;p14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46"/>
          <p:cNvSpPr txBox="1"/>
          <p:nvPr/>
        </p:nvSpPr>
        <p:spPr>
          <a:xfrm>
            <a:off x="3864750" y="4479400"/>
            <a:ext cx="4075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t>Credit:</a:t>
            </a:r>
            <a:r>
              <a:rPr lang="en-GB" sz="1000"/>
              <a:t> Mining Datasets at scale for Building High-quality NLP Models. Anoop Kunchukuttan, 2023</a:t>
            </a:r>
            <a:endParaRPr sz="1000"/>
          </a:p>
        </p:txBody>
      </p:sp>
      <p:sp>
        <p:nvSpPr>
          <p:cNvPr id="1238" name="Google Shape;1238;p14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Internet User Base in India</a:t>
            </a:r>
            <a:endParaRPr/>
          </a:p>
        </p:txBody>
      </p:sp>
      <p:sp>
        <p:nvSpPr>
          <p:cNvPr id="1239" name="Google Shape;1239;p14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1240" name="Google Shape;1240;p146"/>
          <p:cNvPicPr preferRelativeResize="0"/>
          <p:nvPr/>
        </p:nvPicPr>
        <p:blipFill>
          <a:blip r:embed="rId3">
            <a:alphaModFix/>
          </a:blip>
          <a:stretch>
            <a:fillRect/>
          </a:stretch>
        </p:blipFill>
        <p:spPr>
          <a:xfrm>
            <a:off x="834400" y="1326175"/>
            <a:ext cx="3153371" cy="3681774"/>
          </a:xfrm>
          <a:prstGeom prst="rect">
            <a:avLst/>
          </a:prstGeom>
          <a:noFill/>
          <a:ln>
            <a:noFill/>
          </a:ln>
        </p:spPr>
      </p:pic>
      <p:pic>
        <p:nvPicPr>
          <p:cNvPr id="1241" name="Google Shape;1241;p146"/>
          <p:cNvPicPr preferRelativeResize="0"/>
          <p:nvPr/>
        </p:nvPicPr>
        <p:blipFill>
          <a:blip r:embed="rId4">
            <a:alphaModFix/>
          </a:blip>
          <a:stretch>
            <a:fillRect/>
          </a:stretch>
        </p:blipFill>
        <p:spPr>
          <a:xfrm>
            <a:off x="4965321" y="1309325"/>
            <a:ext cx="3030066" cy="3017674"/>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4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Language Content in the WWW</a:t>
            </a:r>
            <a:endParaRPr/>
          </a:p>
        </p:txBody>
      </p:sp>
      <p:pic>
        <p:nvPicPr>
          <p:cNvPr id="1247" name="Google Shape;1247;p147"/>
          <p:cNvPicPr preferRelativeResize="0"/>
          <p:nvPr/>
        </p:nvPicPr>
        <p:blipFill>
          <a:blip r:embed="rId3">
            <a:alphaModFix/>
          </a:blip>
          <a:stretch>
            <a:fillRect/>
          </a:stretch>
        </p:blipFill>
        <p:spPr>
          <a:xfrm>
            <a:off x="924138" y="1276400"/>
            <a:ext cx="7295727" cy="3681774"/>
          </a:xfrm>
          <a:prstGeom prst="rect">
            <a:avLst/>
          </a:prstGeom>
          <a:noFill/>
          <a:ln>
            <a:noFill/>
          </a:ln>
        </p:spPr>
      </p:pic>
      <p:sp>
        <p:nvSpPr>
          <p:cNvPr id="1248" name="Google Shape;1248;p147"/>
          <p:cNvSpPr txBox="1"/>
          <p:nvPr/>
        </p:nvSpPr>
        <p:spPr>
          <a:xfrm>
            <a:off x="1020500" y="4835700"/>
            <a:ext cx="474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Lato"/>
                <a:ea typeface="Lato"/>
                <a:cs typeface="Lato"/>
                <a:sym typeface="Lato"/>
              </a:rPr>
              <a:t>Source: </a:t>
            </a:r>
            <a:r>
              <a:rPr lang="en-GB" sz="800">
                <a:latin typeface="Lato"/>
                <a:ea typeface="Lato"/>
                <a:cs typeface="Lato"/>
                <a:sym typeface="Lato"/>
              </a:rPr>
              <a:t>https://en.wikipedia.org/wiki/Languages_used_on_the_Internet</a:t>
            </a:r>
            <a:endParaRPr sz="800">
              <a:latin typeface="Lato"/>
              <a:ea typeface="Lato"/>
              <a:cs typeface="Lato"/>
              <a:sym typeface="Lato"/>
            </a:endParaRPr>
          </a:p>
        </p:txBody>
      </p:sp>
      <p:sp>
        <p:nvSpPr>
          <p:cNvPr id="1249" name="Google Shape;1249;p14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4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Token Count by Language</a:t>
            </a:r>
            <a:endParaRPr/>
          </a:p>
        </p:txBody>
      </p:sp>
      <p:pic>
        <p:nvPicPr>
          <p:cNvPr id="1255" name="Google Shape;1255;p148"/>
          <p:cNvPicPr preferRelativeResize="0"/>
          <p:nvPr/>
        </p:nvPicPr>
        <p:blipFill rotWithShape="1">
          <a:blip r:embed="rId3">
            <a:alphaModFix/>
          </a:blip>
          <a:srcRect b="9947" l="11851" r="7911" t="8246"/>
          <a:stretch/>
        </p:blipFill>
        <p:spPr>
          <a:xfrm>
            <a:off x="1355000" y="1324975"/>
            <a:ext cx="6433996" cy="3530501"/>
          </a:xfrm>
          <a:prstGeom prst="rect">
            <a:avLst/>
          </a:prstGeom>
          <a:noFill/>
          <a:ln>
            <a:noFill/>
          </a:ln>
        </p:spPr>
      </p:pic>
      <p:sp>
        <p:nvSpPr>
          <p:cNvPr id="1256" name="Google Shape;1256;p14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4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Data Scarcity</a:t>
            </a:r>
            <a:endParaRPr/>
          </a:p>
        </p:txBody>
      </p:sp>
      <p:sp>
        <p:nvSpPr>
          <p:cNvPr id="1262" name="Google Shape;1262;p149"/>
          <p:cNvSpPr txBox="1"/>
          <p:nvPr>
            <p:ph idx="1" type="body"/>
          </p:nvPr>
        </p:nvSpPr>
        <p:spPr>
          <a:xfrm>
            <a:off x="729450" y="1321200"/>
            <a:ext cx="7688700" cy="9852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To train a language model for Indic languages we need roughly 1T tokens (following Llama)</a:t>
            </a:r>
            <a:endParaRPr/>
          </a:p>
          <a:p>
            <a:pPr indent="-311150" lvl="0" marL="457200" rtl="0" algn="l">
              <a:lnSpc>
                <a:spcPct val="150000"/>
              </a:lnSpc>
              <a:spcBef>
                <a:spcPts val="0"/>
              </a:spcBef>
              <a:spcAft>
                <a:spcPts val="0"/>
              </a:spcAft>
              <a:buSzPts val="1300"/>
              <a:buChar char="●"/>
            </a:pPr>
            <a:r>
              <a:rPr lang="en-GB"/>
              <a:t>Currently, the data available publicly contains around 20B tokens</a:t>
            </a:r>
            <a:endParaRPr/>
          </a:p>
          <a:p>
            <a:pPr indent="-311150" lvl="0" marL="457200" rtl="0" algn="l">
              <a:lnSpc>
                <a:spcPct val="150000"/>
              </a:lnSpc>
              <a:spcBef>
                <a:spcPts val="0"/>
              </a:spcBef>
              <a:spcAft>
                <a:spcPts val="0"/>
              </a:spcAft>
              <a:buSzPts val="1300"/>
              <a:buChar char="●"/>
            </a:pPr>
            <a:r>
              <a:rPr lang="en-GB"/>
              <a:t>Removing noisy, biased, toxic, etc, content will bring down the numbers even more</a:t>
            </a:r>
            <a:endParaRPr/>
          </a:p>
        </p:txBody>
      </p:sp>
      <p:sp>
        <p:nvSpPr>
          <p:cNvPr id="1263" name="Google Shape;1263;p14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264" name="Google Shape;1264;p149"/>
          <p:cNvSpPr txBox="1"/>
          <p:nvPr/>
        </p:nvSpPr>
        <p:spPr>
          <a:xfrm>
            <a:off x="814725" y="2669275"/>
            <a:ext cx="7688700" cy="10467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GB">
                <a:solidFill>
                  <a:schemeClr val="lt1"/>
                </a:solidFill>
                <a:latin typeface="Lato"/>
                <a:ea typeface="Lato"/>
                <a:cs typeface="Lato"/>
                <a:sym typeface="Lato"/>
              </a:rPr>
              <a:t>Need for curation of very large corpus for Indian Languages</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A pipeline to curate such corpus</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The pipeline should handle filtering of data by removing toxic, noisy content</a:t>
            </a:r>
            <a:endParaRPr>
              <a:solidFill>
                <a:schemeClr val="lt1"/>
              </a:solidFill>
              <a:latin typeface="Lato"/>
              <a:ea typeface="Lato"/>
              <a:cs typeface="Lato"/>
              <a:sym typeface="Lato"/>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50"/>
          <p:cNvSpPr txBox="1"/>
          <p:nvPr>
            <p:ph idx="1" type="body"/>
          </p:nvPr>
        </p:nvSpPr>
        <p:spPr>
          <a:xfrm>
            <a:off x="729450" y="1321200"/>
            <a:ext cx="7688700" cy="3849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Base LLMs gain better instruction following ability after instruction fine-tuning</a:t>
            </a:r>
            <a:endParaRPr/>
          </a:p>
        </p:txBody>
      </p:sp>
      <p:sp>
        <p:nvSpPr>
          <p:cNvPr id="1270" name="Google Shape;1270;p15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Data Scarcity</a:t>
            </a:r>
            <a:endParaRPr/>
          </a:p>
        </p:txBody>
      </p:sp>
      <p:sp>
        <p:nvSpPr>
          <p:cNvPr id="1271" name="Google Shape;1271;p15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272" name="Google Shape;1272;p150"/>
          <p:cNvSpPr txBox="1"/>
          <p:nvPr/>
        </p:nvSpPr>
        <p:spPr>
          <a:xfrm>
            <a:off x="847600" y="1706100"/>
            <a:ext cx="7688700" cy="7233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GB">
                <a:solidFill>
                  <a:schemeClr val="lt1"/>
                </a:solidFill>
                <a:latin typeface="Lato"/>
                <a:ea typeface="Lato"/>
                <a:cs typeface="Lato"/>
                <a:sym typeface="Lato"/>
              </a:rPr>
              <a:t>Need for curation of instruction fine-tuning data for Indian Languages</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a:solidFill>
                  <a:schemeClr val="lt1"/>
                </a:solidFill>
                <a:latin typeface="Lato"/>
                <a:ea typeface="Lato"/>
                <a:cs typeface="Lato"/>
                <a:sym typeface="Lato"/>
              </a:rPr>
              <a:t>The instruction fine-tuning data needs to be diverse</a:t>
            </a:r>
            <a:endParaRPr>
              <a:solidFill>
                <a:schemeClr val="lt1"/>
              </a:solidFill>
              <a:latin typeface="Lato"/>
              <a:ea typeface="Lato"/>
              <a:cs typeface="Lato"/>
              <a:sym typeface="Lato"/>
            </a:endParaRPr>
          </a:p>
        </p:txBody>
      </p:sp>
      <p:sp>
        <p:nvSpPr>
          <p:cNvPr id="1273" name="Google Shape;1273;p150"/>
          <p:cNvSpPr txBox="1"/>
          <p:nvPr/>
        </p:nvSpPr>
        <p:spPr>
          <a:xfrm>
            <a:off x="934600" y="3014325"/>
            <a:ext cx="7483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GB">
                <a:latin typeface="Lato"/>
                <a:ea typeface="Lato"/>
                <a:cs typeface="Lato"/>
                <a:sym typeface="Lato"/>
              </a:rPr>
              <a:t>What should be the </a:t>
            </a:r>
            <a:r>
              <a:rPr lang="en-GB">
                <a:latin typeface="Lato"/>
                <a:ea typeface="Lato"/>
                <a:cs typeface="Lato"/>
                <a:sym typeface="Lato"/>
              </a:rPr>
              <a:t>characteristics</a:t>
            </a:r>
            <a:r>
              <a:rPr lang="en-GB">
                <a:latin typeface="Lato"/>
                <a:ea typeface="Lato"/>
                <a:cs typeface="Lato"/>
                <a:sym typeface="Lato"/>
              </a:rPr>
              <a:t> of the instruction fine-tuning dataset?</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GB">
                <a:latin typeface="Lato"/>
                <a:ea typeface="Lato"/>
                <a:cs typeface="Lato"/>
                <a:sym typeface="Lato"/>
              </a:rPr>
              <a:t>How much data should I collect?</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GB">
                <a:latin typeface="Lato"/>
                <a:ea typeface="Lato"/>
                <a:cs typeface="Lato"/>
                <a:sym typeface="Lato"/>
              </a:rPr>
              <a:t>Does language characteristic play a role here?</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GB">
                <a:latin typeface="Lato"/>
                <a:ea typeface="Lato"/>
                <a:cs typeface="Lato"/>
                <a:sym typeface="Lato"/>
              </a:rPr>
              <a:t>…</a:t>
            </a:r>
            <a:endParaRPr>
              <a:latin typeface="Lato"/>
              <a:ea typeface="Lato"/>
              <a:cs typeface="Lato"/>
              <a:sym typeface="Lato"/>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51"/>
          <p:cNvSpPr txBox="1"/>
          <p:nvPr>
            <p:ph idx="1" type="body"/>
          </p:nvPr>
        </p:nvSpPr>
        <p:spPr>
          <a:xfrm>
            <a:off x="729450" y="1321200"/>
            <a:ext cx="7688700" cy="3849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How do we evaluate the capabilities of these LLMs?</a:t>
            </a:r>
            <a:endParaRPr/>
          </a:p>
        </p:txBody>
      </p:sp>
      <p:sp>
        <p:nvSpPr>
          <p:cNvPr id="1279" name="Google Shape;1279;p15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Data Scarcity</a:t>
            </a:r>
            <a:endParaRPr/>
          </a:p>
        </p:txBody>
      </p:sp>
      <p:sp>
        <p:nvSpPr>
          <p:cNvPr id="1280" name="Google Shape;1280;p15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281" name="Google Shape;1281;p151"/>
          <p:cNvSpPr txBox="1"/>
          <p:nvPr/>
        </p:nvSpPr>
        <p:spPr>
          <a:xfrm>
            <a:off x="789475" y="1870375"/>
            <a:ext cx="7688700" cy="4002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GB">
                <a:solidFill>
                  <a:schemeClr val="lt1"/>
                </a:solidFill>
                <a:latin typeface="Lato"/>
                <a:ea typeface="Lato"/>
                <a:cs typeface="Lato"/>
                <a:sym typeface="Lato"/>
              </a:rPr>
              <a:t>Need for curation of evaluation data for Indian Languages</a:t>
            </a:r>
            <a:endParaRPr>
              <a:solidFill>
                <a:schemeClr val="lt1"/>
              </a:solidFill>
              <a:latin typeface="Lato"/>
              <a:ea typeface="Lato"/>
              <a:cs typeface="Lato"/>
              <a:sym typeface="Lato"/>
            </a:endParaRPr>
          </a:p>
        </p:txBody>
      </p:sp>
      <p:sp>
        <p:nvSpPr>
          <p:cNvPr id="1282" name="Google Shape;1282;p151"/>
          <p:cNvSpPr txBox="1"/>
          <p:nvPr/>
        </p:nvSpPr>
        <p:spPr>
          <a:xfrm>
            <a:off x="934600" y="3014325"/>
            <a:ext cx="7483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GB">
                <a:latin typeface="Lato"/>
                <a:ea typeface="Lato"/>
                <a:cs typeface="Lato"/>
                <a:sym typeface="Lato"/>
              </a:rPr>
              <a:t>What capabilities are we evaluating?</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GB">
                <a:latin typeface="Lato"/>
                <a:ea typeface="Lato"/>
                <a:cs typeface="Lato"/>
                <a:sym typeface="Lato"/>
              </a:rPr>
              <a:t>Should we focus on problem solving skills , reasoning skills, numerical ability, conversational skills etc?</a:t>
            </a:r>
            <a:endParaRPr>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MASS Pre-training with Dictionary Substitution</a:t>
            </a:r>
            <a:endParaRPr/>
          </a:p>
        </p:txBody>
      </p:sp>
      <p:sp>
        <p:nvSpPr>
          <p:cNvPr id="237" name="Google Shape;237;p2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38" name="Google Shape;238;p26"/>
          <p:cNvPicPr preferRelativeResize="0"/>
          <p:nvPr/>
        </p:nvPicPr>
        <p:blipFill>
          <a:blip r:embed="rId3">
            <a:alphaModFix/>
          </a:blip>
          <a:stretch>
            <a:fillRect/>
          </a:stretch>
        </p:blipFill>
        <p:spPr>
          <a:xfrm>
            <a:off x="953275" y="1042900"/>
            <a:ext cx="7237450" cy="394142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5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Fundamental Research Questions</a:t>
            </a:r>
            <a:endParaRPr/>
          </a:p>
        </p:txBody>
      </p:sp>
      <p:sp>
        <p:nvSpPr>
          <p:cNvPr id="1288" name="Google Shape;1288;p152"/>
          <p:cNvSpPr txBox="1"/>
          <p:nvPr>
            <p:ph idx="1" type="body"/>
          </p:nvPr>
        </p:nvSpPr>
        <p:spPr>
          <a:xfrm>
            <a:off x="729450" y="1321200"/>
            <a:ext cx="7688700" cy="17469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How do the LLMs gain the emergence capability?</a:t>
            </a:r>
            <a:endParaRPr/>
          </a:p>
          <a:p>
            <a:pPr indent="-311150" lvl="0" marL="457200" rtl="0" algn="l">
              <a:lnSpc>
                <a:spcPct val="150000"/>
              </a:lnSpc>
              <a:spcBef>
                <a:spcPts val="0"/>
              </a:spcBef>
              <a:spcAft>
                <a:spcPts val="0"/>
              </a:spcAft>
              <a:buSzPts val="1300"/>
              <a:buChar char="●"/>
            </a:pPr>
            <a:r>
              <a:rPr lang="en-GB"/>
              <a:t>How does </a:t>
            </a:r>
            <a:r>
              <a:rPr lang="en-GB"/>
              <a:t>linguistic</a:t>
            </a:r>
            <a:r>
              <a:rPr lang="en-GB"/>
              <a:t> phenomenon affect the LLMs emergence capability?</a:t>
            </a:r>
            <a:endParaRPr/>
          </a:p>
          <a:p>
            <a:pPr indent="-298450" lvl="1" marL="914400" rtl="0" algn="l">
              <a:lnSpc>
                <a:spcPct val="150000"/>
              </a:lnSpc>
              <a:spcBef>
                <a:spcPts val="0"/>
              </a:spcBef>
              <a:spcAft>
                <a:spcPts val="0"/>
              </a:spcAft>
              <a:buSzPts val="1100"/>
              <a:buChar char="○"/>
            </a:pPr>
            <a:r>
              <a:rPr lang="en-GB"/>
              <a:t>Morphological</a:t>
            </a:r>
            <a:r>
              <a:rPr lang="en-GB"/>
              <a:t> complexities</a:t>
            </a:r>
            <a:endParaRPr/>
          </a:p>
          <a:p>
            <a:pPr indent="-298450" lvl="1" marL="914400" rtl="0" algn="l">
              <a:lnSpc>
                <a:spcPct val="150000"/>
              </a:lnSpc>
              <a:spcBef>
                <a:spcPts val="0"/>
              </a:spcBef>
              <a:spcAft>
                <a:spcPts val="0"/>
              </a:spcAft>
              <a:buSzPts val="1100"/>
              <a:buChar char="○"/>
            </a:pPr>
            <a:r>
              <a:rPr lang="en-GB"/>
              <a:t>Word-Order complexities</a:t>
            </a:r>
            <a:endParaRPr/>
          </a:p>
          <a:p>
            <a:pPr indent="-298450" lvl="1" marL="914400" rtl="0" algn="l">
              <a:lnSpc>
                <a:spcPct val="150000"/>
              </a:lnSpc>
              <a:spcBef>
                <a:spcPts val="0"/>
              </a:spcBef>
              <a:spcAft>
                <a:spcPts val="0"/>
              </a:spcAft>
              <a:buSzPts val="1100"/>
              <a:buChar char="○"/>
            </a:pPr>
            <a:r>
              <a:rPr lang="en-GB"/>
              <a:t>Discourse and Pragmatic complexities</a:t>
            </a:r>
            <a:endParaRPr/>
          </a:p>
          <a:p>
            <a:pPr indent="-311150" lvl="0" marL="457200" rtl="0" algn="l">
              <a:lnSpc>
                <a:spcPct val="150000"/>
              </a:lnSpc>
              <a:spcBef>
                <a:spcPts val="0"/>
              </a:spcBef>
              <a:spcAft>
                <a:spcPts val="0"/>
              </a:spcAft>
              <a:buSzPts val="1300"/>
              <a:buChar char="●"/>
            </a:pPr>
            <a:r>
              <a:rPr lang="en-GB"/>
              <a:t>How do we obtain compact LLMs which exhibit some of the emergent behaviour?</a:t>
            </a:r>
            <a:endParaRPr/>
          </a:p>
        </p:txBody>
      </p:sp>
      <p:sp>
        <p:nvSpPr>
          <p:cNvPr id="1289" name="Google Shape;1289;p15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15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Summary</a:t>
            </a:r>
            <a:endParaRPr/>
          </a:p>
        </p:txBody>
      </p:sp>
      <p:sp>
        <p:nvSpPr>
          <p:cNvPr id="1295" name="Google Shape;1295;p153"/>
          <p:cNvSpPr txBox="1"/>
          <p:nvPr>
            <p:ph idx="1" type="body"/>
          </p:nvPr>
        </p:nvSpPr>
        <p:spPr>
          <a:xfrm>
            <a:off x="729450" y="1321200"/>
            <a:ext cx="7688700" cy="21087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Multilinguality and transfer learning is the key to handle data </a:t>
            </a:r>
            <a:r>
              <a:rPr lang="en-GB"/>
              <a:t>scarcity</a:t>
            </a:r>
            <a:endParaRPr/>
          </a:p>
          <a:p>
            <a:pPr indent="-311150" lvl="0" marL="457200" rtl="0" algn="l">
              <a:lnSpc>
                <a:spcPct val="150000"/>
              </a:lnSpc>
              <a:spcBef>
                <a:spcPts val="0"/>
              </a:spcBef>
              <a:spcAft>
                <a:spcPts val="0"/>
              </a:spcAft>
              <a:buSzPts val="1300"/>
              <a:buChar char="●"/>
            </a:pPr>
            <a:r>
              <a:rPr lang="en-GB"/>
              <a:t>There’s a need for developing LLMs in Indic languages</a:t>
            </a:r>
            <a:endParaRPr/>
          </a:p>
          <a:p>
            <a:pPr indent="-311150" lvl="0" marL="457200" rtl="0" algn="l">
              <a:lnSpc>
                <a:spcPct val="150000"/>
              </a:lnSpc>
              <a:spcBef>
                <a:spcPts val="0"/>
              </a:spcBef>
              <a:spcAft>
                <a:spcPts val="0"/>
              </a:spcAft>
              <a:buSzPts val="1300"/>
              <a:buChar char="●"/>
            </a:pPr>
            <a:r>
              <a:rPr lang="en-GB"/>
              <a:t>Need for large scale and easily accessible public datasets to drive innovation</a:t>
            </a:r>
            <a:endParaRPr/>
          </a:p>
          <a:p>
            <a:pPr indent="-311150" lvl="0" marL="457200" rtl="0" algn="l">
              <a:lnSpc>
                <a:spcPct val="150000"/>
              </a:lnSpc>
              <a:spcBef>
                <a:spcPts val="0"/>
              </a:spcBef>
              <a:spcAft>
                <a:spcPts val="0"/>
              </a:spcAft>
              <a:buSzPts val="1300"/>
              <a:buChar char="●"/>
            </a:pPr>
            <a:r>
              <a:rPr lang="en-GB"/>
              <a:t>High quality test sets needs to be created</a:t>
            </a:r>
            <a:endParaRPr/>
          </a:p>
          <a:p>
            <a:pPr indent="-311150" lvl="0" marL="457200" rtl="0" algn="l">
              <a:lnSpc>
                <a:spcPct val="150000"/>
              </a:lnSpc>
              <a:spcBef>
                <a:spcPts val="0"/>
              </a:spcBef>
              <a:spcAft>
                <a:spcPts val="0"/>
              </a:spcAft>
              <a:buSzPts val="1300"/>
              <a:buChar char="●"/>
            </a:pPr>
            <a:r>
              <a:rPr lang="en-GB"/>
              <a:t>Each of the above pipeline would lead to many research problems</a:t>
            </a:r>
            <a:endParaRPr/>
          </a:p>
          <a:p>
            <a:pPr indent="-298450" lvl="1" marL="914400" rtl="0" algn="l">
              <a:lnSpc>
                <a:spcPct val="150000"/>
              </a:lnSpc>
              <a:spcBef>
                <a:spcPts val="0"/>
              </a:spcBef>
              <a:spcAft>
                <a:spcPts val="0"/>
              </a:spcAft>
              <a:buSzPts val="1100"/>
              <a:buChar char="○"/>
            </a:pPr>
            <a:r>
              <a:rPr lang="en-GB"/>
              <a:t>For instance, we need models capable of detecting toxic content to remove them from large scale data in a scalable manner</a:t>
            </a:r>
            <a:endParaRPr/>
          </a:p>
        </p:txBody>
      </p:sp>
      <p:sp>
        <p:nvSpPr>
          <p:cNvPr id="1296" name="Google Shape;1296;p15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5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Disclaimer</a:t>
            </a:r>
            <a:endParaRPr/>
          </a:p>
        </p:txBody>
      </p:sp>
      <p:sp>
        <p:nvSpPr>
          <p:cNvPr id="1302" name="Google Shape;1302;p154"/>
          <p:cNvSpPr txBox="1"/>
          <p:nvPr>
            <p:ph idx="1" type="body"/>
          </p:nvPr>
        </p:nvSpPr>
        <p:spPr>
          <a:xfrm>
            <a:off x="729450" y="1321200"/>
            <a:ext cx="76887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The universe of work on Indic NLP is very vast and I have covered a tiny portion of them in the talk</a:t>
            </a:r>
            <a:endParaRPr/>
          </a:p>
        </p:txBody>
      </p:sp>
      <p:sp>
        <p:nvSpPr>
          <p:cNvPr id="1303" name="Google Shape;1303;p15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15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Acknowledgements</a:t>
            </a:r>
            <a:endParaRPr/>
          </a:p>
        </p:txBody>
      </p:sp>
      <p:sp>
        <p:nvSpPr>
          <p:cNvPr id="1309" name="Google Shape;1309;p155"/>
          <p:cNvSpPr txBox="1"/>
          <p:nvPr>
            <p:ph idx="1" type="body"/>
          </p:nvPr>
        </p:nvSpPr>
        <p:spPr>
          <a:xfrm>
            <a:off x="729450" y="1321200"/>
            <a:ext cx="7688700" cy="76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Mentors, collaborators, students from</a:t>
            </a:r>
            <a:endParaRPr/>
          </a:p>
          <a:p>
            <a:pPr indent="0" lvl="0" marL="0" rtl="0" algn="l">
              <a:spcBef>
                <a:spcPts val="1200"/>
              </a:spcBef>
              <a:spcAft>
                <a:spcPts val="1200"/>
              </a:spcAft>
              <a:buNone/>
            </a:pPr>
            <a:r>
              <a:rPr lang="en-GB"/>
              <a:t>Microsoft, AI4Bharat, IIT Bombay, IIT Madras</a:t>
            </a:r>
            <a:endParaRPr/>
          </a:p>
        </p:txBody>
      </p:sp>
      <p:sp>
        <p:nvSpPr>
          <p:cNvPr id="1310" name="Google Shape;1310;p15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5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How to contact me?</a:t>
            </a:r>
            <a:endParaRPr/>
          </a:p>
        </p:txBody>
      </p:sp>
      <p:sp>
        <p:nvSpPr>
          <p:cNvPr id="1316" name="Google Shape;1316;p156"/>
          <p:cNvSpPr txBox="1"/>
          <p:nvPr>
            <p:ph idx="1" type="body"/>
          </p:nvPr>
        </p:nvSpPr>
        <p:spPr>
          <a:xfrm>
            <a:off x="729450" y="1321200"/>
            <a:ext cx="7688700" cy="3073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Mail:</a:t>
            </a:r>
            <a:r>
              <a:rPr lang="en-GB"/>
              <a:t> </a:t>
            </a:r>
            <a:r>
              <a:rPr lang="en-GB" u="sng">
                <a:solidFill>
                  <a:schemeClr val="hlink"/>
                </a:solidFill>
                <a:hlinkClick r:id="rId3"/>
              </a:rPr>
              <a:t>rudramurthy.iisc@gmail.com</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GB"/>
              <a:t>Website: </a:t>
            </a:r>
            <a:r>
              <a:rPr lang="en-GB" u="sng">
                <a:solidFill>
                  <a:schemeClr val="hlink"/>
                </a:solidFill>
                <a:hlinkClick r:id="rId4"/>
              </a:rPr>
              <a:t>https://murthyrudra.github.io/</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GB"/>
              <a:t>Few links/Resources: </a:t>
            </a:r>
            <a:endParaRPr b="1"/>
          </a:p>
          <a:p>
            <a:pPr indent="457200" lvl="0" marL="0" rtl="0" algn="l">
              <a:spcBef>
                <a:spcPts val="1200"/>
              </a:spcBef>
              <a:spcAft>
                <a:spcPts val="0"/>
              </a:spcAft>
              <a:buNone/>
            </a:pPr>
            <a:r>
              <a:rPr lang="en-GB" u="sng">
                <a:solidFill>
                  <a:schemeClr val="hlink"/>
                </a:solidFill>
                <a:hlinkClick r:id="rId5"/>
              </a:rPr>
              <a:t>https://github.com/IBM/NL-FM-Toolkit</a:t>
            </a:r>
            <a:endParaRPr/>
          </a:p>
          <a:p>
            <a:pPr indent="457200" lvl="0" marL="0" rtl="0" algn="l">
              <a:spcBef>
                <a:spcPts val="1200"/>
              </a:spcBef>
              <a:spcAft>
                <a:spcPts val="0"/>
              </a:spcAft>
              <a:buNone/>
            </a:pPr>
            <a:r>
              <a:rPr lang="en-GB" u="sng">
                <a:solidFill>
                  <a:schemeClr val="hlink"/>
                </a:solidFill>
                <a:hlinkClick r:id="rId6"/>
              </a:rPr>
              <a:t>https://ai4bharat.iitm.ac.in/</a:t>
            </a:r>
            <a:endParaRPr/>
          </a:p>
          <a:p>
            <a:pPr indent="457200" lvl="0" marL="0" rtl="0" algn="l">
              <a:spcBef>
                <a:spcPts val="1200"/>
              </a:spcBef>
              <a:spcAft>
                <a:spcPts val="1200"/>
              </a:spcAft>
              <a:buNone/>
            </a:pPr>
            <a:r>
              <a:t/>
            </a:r>
            <a:endParaRPr/>
          </a:p>
        </p:txBody>
      </p:sp>
      <p:sp>
        <p:nvSpPr>
          <p:cNvPr id="1317" name="Google Shape;1317;p15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57"/>
          <p:cNvSpPr txBox="1"/>
          <p:nvPr>
            <p:ph type="title"/>
          </p:nvPr>
        </p:nvSpPr>
        <p:spPr>
          <a:xfrm>
            <a:off x="729450" y="733950"/>
            <a:ext cx="76884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Thank You!</a:t>
            </a:r>
            <a:endParaRPr/>
          </a:p>
        </p:txBody>
      </p:sp>
      <p:sp>
        <p:nvSpPr>
          <p:cNvPr id="1323" name="Google Shape;1323;p15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324" name="Google Shape;1324;p157"/>
          <p:cNvSpPr txBox="1"/>
          <p:nvPr>
            <p:ph idx="1" type="body"/>
          </p:nvPr>
        </p:nvSpPr>
        <p:spPr>
          <a:xfrm>
            <a:off x="729450" y="2272888"/>
            <a:ext cx="76884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Questions?</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15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References</a:t>
            </a:r>
            <a:endParaRPr/>
          </a:p>
        </p:txBody>
      </p:sp>
      <p:sp>
        <p:nvSpPr>
          <p:cNvPr id="1330" name="Google Shape;1330;p158"/>
          <p:cNvSpPr txBox="1"/>
          <p:nvPr>
            <p:ph idx="1" type="body"/>
          </p:nvPr>
        </p:nvSpPr>
        <p:spPr>
          <a:xfrm>
            <a:off x="729450" y="1321200"/>
            <a:ext cx="7688700" cy="3146100"/>
          </a:xfrm>
          <a:prstGeom prst="rect">
            <a:avLst/>
          </a:prstGeom>
        </p:spPr>
        <p:txBody>
          <a:bodyPr anchorCtr="0" anchor="t" bIns="91425" lIns="91425" spcFirstLastPara="1" rIns="91425" wrap="square" tIns="91425">
            <a:spAutoFit/>
          </a:bodyPr>
          <a:lstStyle/>
          <a:p>
            <a:pPr indent="-311150" lvl="0" marL="457200" rtl="0" algn="l">
              <a:spcBef>
                <a:spcPts val="0"/>
              </a:spcBef>
              <a:spcAft>
                <a:spcPts val="0"/>
              </a:spcAft>
              <a:buSzPts val="1300"/>
              <a:buAutoNum type="arabicPeriod"/>
            </a:pPr>
            <a:r>
              <a:rPr lang="en-GB"/>
              <a:t>Radford, Alec, Jeff Wu, Rewon Child, David Luan, Dario Amodei and Ilya Sutskever. “Language Models are Unsupervised Multitask Learners.” (2019).</a:t>
            </a:r>
            <a:endParaRPr/>
          </a:p>
          <a:p>
            <a:pPr indent="-311150" lvl="0" marL="457200" rtl="0" algn="l">
              <a:spcBef>
                <a:spcPts val="0"/>
              </a:spcBef>
              <a:spcAft>
                <a:spcPts val="0"/>
              </a:spcAft>
              <a:buSzPts val="1300"/>
              <a:buAutoNum type="arabicPeriod"/>
            </a:pPr>
            <a:r>
              <a:rPr lang="en-GB"/>
              <a:t>Tom B. Brown, Benjamin Mann, Nick Ryder, Melanie Subbiah, Jared Kaplan, Prafulla Dhariwal, Arvind Neelakantan, Pranav Shyam, Girish Sastry, Amanda Askell, Sandhini Agarwal, Ariel Herbert-Voss, Gretchen Krueger, Tom Henighan, Rewon Child, Aditya Ramesh, Daniel M. Ziegler, Jeffrey Wu, Clemens Winter, Christopher Hesse, Mark Chen, Eric Sigler, Mateusz Litwin, Scott Gray, Benjamin Chess, Jack Clark, Christopher Berner, Sam McCandlish, Alec Radford, Ilya Sutskever, and Dario Amodei. 2020. Language models are few-shot learners. In Proceedings of the 34th International Conference on Neural Information Processing Systems (NIPS'20). Curran Associates Inc., Red Hook, NY, USA, Article 159, 1877–1901.</a:t>
            </a:r>
            <a:endParaRPr i="1" sz="900">
              <a:solidFill>
                <a:srgbClr val="333333"/>
              </a:solidFill>
              <a:highlight>
                <a:srgbClr val="F0F0F0"/>
              </a:highlight>
              <a:latin typeface="Courier New"/>
              <a:ea typeface="Courier New"/>
              <a:cs typeface="Courier New"/>
              <a:sym typeface="Courier New"/>
            </a:endParaRPr>
          </a:p>
          <a:p>
            <a:pPr indent="-311150" lvl="0" marL="457200" rtl="0" algn="l">
              <a:spcBef>
                <a:spcPts val="0"/>
              </a:spcBef>
              <a:spcAft>
                <a:spcPts val="0"/>
              </a:spcAft>
              <a:buSzPts val="1300"/>
              <a:buAutoNum type="arabicPeriod"/>
            </a:pPr>
            <a:r>
              <a:rPr lang="en-GB"/>
              <a:t>Chung HW, Hou L, Longpre S, Zoph B, Tay Y, Fedus W, Li E, Wang X, Dehghani M, Brahma S, Webson A. Scaling instruction-finetuned language models. arXiv preprint arXiv:2210.11416. 2022 Oct 20.</a:t>
            </a:r>
            <a:endParaRPr/>
          </a:p>
        </p:txBody>
      </p:sp>
      <p:sp>
        <p:nvSpPr>
          <p:cNvPr id="1331" name="Google Shape;1331;p15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15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References</a:t>
            </a:r>
            <a:endParaRPr/>
          </a:p>
        </p:txBody>
      </p:sp>
      <p:sp>
        <p:nvSpPr>
          <p:cNvPr id="1337" name="Google Shape;1337;p159"/>
          <p:cNvSpPr txBox="1"/>
          <p:nvPr>
            <p:ph idx="1" type="body"/>
          </p:nvPr>
        </p:nvSpPr>
        <p:spPr>
          <a:xfrm>
            <a:off x="729450" y="1321200"/>
            <a:ext cx="7688700" cy="3376200"/>
          </a:xfrm>
          <a:prstGeom prst="rect">
            <a:avLst/>
          </a:prstGeom>
        </p:spPr>
        <p:txBody>
          <a:bodyPr anchorCtr="0" anchor="t" bIns="91425" lIns="91425" spcFirstLastPara="1" rIns="91425" wrap="square" tIns="91425">
            <a:spAutoFit/>
          </a:bodyPr>
          <a:lstStyle/>
          <a:p>
            <a:pPr indent="-311150" lvl="0" marL="457200" rtl="0" algn="l">
              <a:spcBef>
                <a:spcPts val="0"/>
              </a:spcBef>
              <a:spcAft>
                <a:spcPts val="0"/>
              </a:spcAft>
              <a:buSzPts val="1300"/>
              <a:buAutoNum type="arabicPeriod" startAt="4"/>
            </a:pPr>
            <a:r>
              <a:rPr lang="en-GB"/>
              <a:t>E. Almazrouei, H. Alobeidli, A. Alshamsi, A. Cappelli, R. Cojocaru, M. Debbah, E. Goffinet, D. Heslow, J. Launay, Q. Malartic, B. Noune, B. Pannier, and G. Penedo. Falcon-40B: an open large language model with state-of-the-art performance. 2023.</a:t>
            </a:r>
            <a:endParaRPr/>
          </a:p>
          <a:p>
            <a:pPr indent="-311150" lvl="0" marL="457200" rtl="0" algn="l">
              <a:spcBef>
                <a:spcPts val="0"/>
              </a:spcBef>
              <a:spcAft>
                <a:spcPts val="0"/>
              </a:spcAft>
              <a:buSzPts val="1300"/>
              <a:buAutoNum type="arabicPeriod" startAt="4"/>
            </a:pPr>
            <a:r>
              <a:rPr lang="en-GB"/>
              <a:t>R.Anil,A.M.Dai,O.Firat,M.Johnson,D.Lepikhin,A.Passos,S.Shakeri,E.Taropa,P.Bailey, Z. Chen, E. Chu, J. H. Clark, L. E. Shafey, Y. Huang, K. Meier-Hellstern, G. Mishra, E. Moreira, M. Omernick, K. Robinson, S. Ruder, Y. Tay, and et al. Palm 2 technical report, 2023.</a:t>
            </a:r>
            <a:endParaRPr/>
          </a:p>
          <a:p>
            <a:pPr indent="-311150" lvl="0" marL="457200" rtl="0" algn="l">
              <a:spcBef>
                <a:spcPts val="0"/>
              </a:spcBef>
              <a:spcAft>
                <a:spcPts val="0"/>
              </a:spcAft>
              <a:buSzPts val="1300"/>
              <a:buAutoNum type="arabicPeriod" startAt="4"/>
            </a:pPr>
            <a:r>
              <a:rPr lang="en-GB"/>
              <a:t>Y. Bai, A. Jones, K. Ndousse, A. Askell, A. Chen, N. DasSarma, D. Drain, S. Fort, D. Ganguli, T. Henighan, et al. Training a helpful and harmless assistant with reinforcement learning from human feedback. arXiv preprint arXiv:2204.05862, 2022.</a:t>
            </a:r>
            <a:endParaRPr/>
          </a:p>
          <a:p>
            <a:pPr indent="-311150" lvl="0" marL="457200" rtl="0" algn="l">
              <a:spcBef>
                <a:spcPts val="0"/>
              </a:spcBef>
              <a:spcAft>
                <a:spcPts val="0"/>
              </a:spcAft>
              <a:buSzPts val="1300"/>
              <a:buAutoNum type="arabicPeriod" startAt="4"/>
            </a:pPr>
            <a:r>
              <a:rPr lang="en-GB"/>
              <a:t>S. Chaudhary. Code alpaca: An instruction-following llama model for code generation. https: //github.com/sahil280114/codealpaca, 2023.</a:t>
            </a:r>
            <a:endParaRPr/>
          </a:p>
          <a:p>
            <a:pPr indent="-311150" lvl="0" marL="457200" rtl="0" algn="l">
              <a:spcBef>
                <a:spcPts val="0"/>
              </a:spcBef>
              <a:spcAft>
                <a:spcPts val="0"/>
              </a:spcAft>
              <a:buSzPts val="1300"/>
              <a:buAutoNum type="arabicPeriod" startAt="4"/>
            </a:pPr>
            <a:r>
              <a:rPr lang="en-GB"/>
              <a:t>W.-L. Chiang, Z. Li, Z. Lin, Y. Sheng, Z. Wu, H. Zhang, L. Zheng, S. Zhuang, Y. Zhuang, J. E. Gonzalez, I. Stoica, and E. P. Xing. Vicuna: An open-source chatbot impressing gpt- 4 with 90%* chatgpt quality. Blog post, March 2023. URL https://lmsys.org/blog/ 2023-03-30-vicuna/.</a:t>
            </a:r>
            <a:endParaRPr/>
          </a:p>
        </p:txBody>
      </p:sp>
      <p:sp>
        <p:nvSpPr>
          <p:cNvPr id="1338" name="Google Shape;1338;p15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sp>
        <p:nvSpPr>
          <p:cNvPr id="1343" name="Google Shape;1343;p160"/>
          <p:cNvSpPr txBox="1"/>
          <p:nvPr>
            <p:ph idx="1" type="body"/>
          </p:nvPr>
        </p:nvSpPr>
        <p:spPr>
          <a:xfrm>
            <a:off x="729450" y="1321200"/>
            <a:ext cx="7688700" cy="3376200"/>
          </a:xfrm>
          <a:prstGeom prst="rect">
            <a:avLst/>
          </a:prstGeom>
        </p:spPr>
        <p:txBody>
          <a:bodyPr anchorCtr="0" anchor="t" bIns="91425" lIns="91425" spcFirstLastPara="1" rIns="91425" wrap="square" tIns="91425">
            <a:spAutoFit/>
          </a:bodyPr>
          <a:lstStyle/>
          <a:p>
            <a:pPr indent="-311150" lvl="0" marL="457200" rtl="0" algn="l">
              <a:spcBef>
                <a:spcPts val="0"/>
              </a:spcBef>
              <a:spcAft>
                <a:spcPts val="0"/>
              </a:spcAft>
              <a:buSzPts val="1300"/>
              <a:buAutoNum type="arabicPeriod" startAt="9"/>
            </a:pPr>
            <a:r>
              <a:rPr lang="en-GB"/>
              <a:t>H. W. Chung, L. Hou, S. Longpre, B. Zoph, Y. Tay, W. Fedus, E. Li, X. Wang, M. De- hghani, S. Brahma, et al. Scaling instruction-finetuned language models. arXiv preprint arXiv:2210.11416, 2022.</a:t>
            </a:r>
            <a:endParaRPr/>
          </a:p>
          <a:p>
            <a:pPr indent="-311150" lvl="0" marL="457200" rtl="0" algn="l">
              <a:spcBef>
                <a:spcPts val="0"/>
              </a:spcBef>
              <a:spcAft>
                <a:spcPts val="0"/>
              </a:spcAft>
              <a:buSzPts val="1300"/>
              <a:buAutoNum type="arabicPeriod" startAt="9"/>
            </a:pPr>
            <a:r>
              <a:rPr lang="en-GB"/>
              <a:t>A. Köpf, Y. Kilcher, D. von Rütte, S. Anagnostidis, Z.-R. Tam, K. Stevens, A. Barhoum, N. M. Duc, O. Stanley, R. Nagyfi, et al. Openassistant conversations–democratizing large language model alignment. arXiv preprint arXiv:2304.07327, 2023.</a:t>
            </a:r>
            <a:endParaRPr/>
          </a:p>
          <a:p>
            <a:pPr indent="-311150" lvl="0" marL="457200" rtl="0" algn="l">
              <a:spcBef>
                <a:spcPts val="0"/>
              </a:spcBef>
              <a:spcAft>
                <a:spcPts val="0"/>
              </a:spcAft>
              <a:buSzPts val="1300"/>
              <a:buAutoNum type="arabicPeriod" startAt="9"/>
            </a:pPr>
            <a:r>
              <a:rPr lang="en-GB"/>
              <a:t>R. Taori, I. Gulrajani, T. Zhang, Y. Dubois, X. Li, C. Guestrin, P. Liang, and T. B. Hashimoto. Stanford alpaca: An instruction-following llama model. https://github.com/tatsu-lab/ stanford_alpaca, 2023.</a:t>
            </a:r>
            <a:endParaRPr/>
          </a:p>
          <a:p>
            <a:pPr indent="-311150" lvl="0" marL="457200" rtl="0" algn="l">
              <a:spcBef>
                <a:spcPts val="0"/>
              </a:spcBef>
              <a:spcAft>
                <a:spcPts val="0"/>
              </a:spcAft>
              <a:buSzPts val="1300"/>
              <a:buAutoNum type="arabicPeriod" startAt="9"/>
            </a:pPr>
            <a:r>
              <a:rPr lang="en-GB"/>
              <a:t>J. Wei, X. Wang, D. Schuurmans, M. Bosma, E. Chi, Q. Le, and D. Zhou. Chain of thought prompting elicits reasoning in large language models. arXiv preprint arXiv:2201.11903, 2022.</a:t>
            </a:r>
            <a:endParaRPr/>
          </a:p>
          <a:p>
            <a:pPr indent="-311150" lvl="0" marL="457200" rtl="0" algn="l">
              <a:spcBef>
                <a:spcPts val="0"/>
              </a:spcBef>
              <a:spcAft>
                <a:spcPts val="0"/>
              </a:spcAft>
              <a:buSzPts val="1300"/>
              <a:buAutoNum type="arabicPeriod" startAt="9"/>
            </a:pPr>
            <a:r>
              <a:rPr lang="en-GB"/>
              <a:t>Kaplan, Jared, et al. Scaling Laws for Neural Language Models. arXiv, 22 Jan. 2020. arXiv.org, </a:t>
            </a:r>
            <a:r>
              <a:rPr lang="en-GB" u="sng">
                <a:solidFill>
                  <a:schemeClr val="hlink"/>
                </a:solidFill>
                <a:hlinkClick r:id="rId3"/>
              </a:rPr>
              <a:t>https://doi.org/10.48550/arXiv.2001.08361</a:t>
            </a:r>
            <a:r>
              <a:rPr lang="en-GB"/>
              <a:t>.</a:t>
            </a:r>
            <a:endParaRPr/>
          </a:p>
          <a:p>
            <a:pPr indent="-311150" lvl="0" marL="457200" rtl="0" algn="l">
              <a:spcBef>
                <a:spcPts val="0"/>
              </a:spcBef>
              <a:spcAft>
                <a:spcPts val="0"/>
              </a:spcAft>
              <a:buSzPts val="1300"/>
              <a:buAutoNum type="arabicPeriod" startAt="9"/>
            </a:pPr>
            <a:r>
              <a:rPr lang="en-GB"/>
              <a:t>Hoffmann J, Borgeaud S, Mensch A, Buchatskaya E, Cai T, Rutherford E, Casas DD, Hendricks LA, Welbl J, Clark A, Hennigan T. Training compute-optimal large language models. arXiv preprint arXiv:2203.15556. 2022 Mar 29.</a:t>
            </a:r>
            <a:endParaRPr/>
          </a:p>
        </p:txBody>
      </p:sp>
      <p:sp>
        <p:nvSpPr>
          <p:cNvPr id="1344" name="Google Shape;1344;p16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References</a:t>
            </a:r>
            <a:endParaRPr/>
          </a:p>
        </p:txBody>
      </p:sp>
      <p:sp>
        <p:nvSpPr>
          <p:cNvPr id="1345" name="Google Shape;1345;p16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61"/>
          <p:cNvSpPr txBox="1"/>
          <p:nvPr>
            <p:ph idx="1" type="body"/>
          </p:nvPr>
        </p:nvSpPr>
        <p:spPr>
          <a:xfrm>
            <a:off x="729450" y="1321200"/>
            <a:ext cx="7688700" cy="3376200"/>
          </a:xfrm>
          <a:prstGeom prst="rect">
            <a:avLst/>
          </a:prstGeom>
        </p:spPr>
        <p:txBody>
          <a:bodyPr anchorCtr="0" anchor="t" bIns="91425" lIns="91425" spcFirstLastPara="1" rIns="91425" wrap="square" tIns="91425">
            <a:spAutoFit/>
          </a:bodyPr>
          <a:lstStyle/>
          <a:p>
            <a:pPr indent="-311150" lvl="0" marL="457200" rtl="0" algn="l">
              <a:spcBef>
                <a:spcPts val="0"/>
              </a:spcBef>
              <a:spcAft>
                <a:spcPts val="0"/>
              </a:spcAft>
              <a:buSzPts val="1300"/>
              <a:buAutoNum type="arabicPeriod" startAt="15"/>
            </a:pPr>
            <a:r>
              <a:rPr lang="en-GB"/>
              <a:t>Touvron H, Lavril T, Izacard G, Martinet X, Lachaux MA, Lacroix T, Rozière B, Goyal N, Hambro E, Azhar F, Rodriguez A. Llama: Open and efficient foundation language models. arXiv preprint arXiv:2302.13971. 2023 Feb 27.</a:t>
            </a:r>
            <a:endParaRPr/>
          </a:p>
          <a:p>
            <a:pPr indent="-311150" lvl="0" marL="457200" rtl="0" algn="l">
              <a:spcBef>
                <a:spcPts val="0"/>
              </a:spcBef>
              <a:spcAft>
                <a:spcPts val="0"/>
              </a:spcAft>
              <a:buSzPts val="1300"/>
              <a:buAutoNum type="arabicPeriod" startAt="15"/>
            </a:pPr>
            <a:r>
              <a:rPr lang="en-GB"/>
              <a:t>Divyanshu Kakwani, Anoop Kunchukuttan, Satish Golla, Gokul N.C., Avik Bhattacharyya, Mitesh M. Khapra, Pratyush Kumar. IndicNLPSuite: Monolingual Corpora, Evaluation Benchmarks and Pre-trained Multilingual Language Models for Indian Languages. Findings of EMNLP. 2020.</a:t>
            </a:r>
            <a:endParaRPr/>
          </a:p>
          <a:p>
            <a:pPr indent="-311150" lvl="0" marL="457200" rtl="0" algn="l">
              <a:spcBef>
                <a:spcPts val="0"/>
              </a:spcBef>
              <a:spcAft>
                <a:spcPts val="0"/>
              </a:spcAft>
              <a:buSzPts val="1300"/>
              <a:buAutoNum type="arabicPeriod" startAt="15"/>
            </a:pPr>
            <a:r>
              <a:rPr lang="en-GB"/>
              <a:t>Gowtham Ramesh, Sumanth Doddapaneni, Aravinth Bheemaraj, Mayank Jobanputra, Raghavan AK, Ajitesh Sharma, Sujit Sahoo, Harshita Diddee, Mahalakshmi J, Divyanshu Kakwani, Navneet Kumar, Aswin Pradeep, Srihari Nagaraj, Kumar Deepak, Vivek Raghavan, Anoop Kunchukuttan, Pratyush Kumar, Mitesh Shantadevi Khapra. </a:t>
            </a:r>
            <a:r>
              <a:rPr lang="en-GB"/>
              <a:t>Samanantar: The Largest Publicly Available Parallel Corpora Collection for 11 Indic Languages. TACL 2022</a:t>
            </a:r>
            <a:endParaRPr/>
          </a:p>
          <a:p>
            <a:pPr indent="-311150" lvl="0" marL="457200" rtl="0" algn="l">
              <a:spcBef>
                <a:spcPts val="0"/>
              </a:spcBef>
              <a:spcAft>
                <a:spcPts val="0"/>
              </a:spcAft>
              <a:buSzPts val="1300"/>
              <a:buAutoNum type="arabicPeriod" startAt="15"/>
            </a:pPr>
            <a:r>
              <a:rPr lang="en-GB"/>
              <a:t>Aman Kumar, Himani Shrotriya, Prachi Sahu, Amogh Mishra, Raj Dabre, Ratish Puduppully, Anoop Kunchukuttan, Mitesh M. Khapra, Pratyush Kumar. IndicNLG Benchmark: Multilingual Datasets for Diverse NLG Tasks in Indic Languages. ACL 2022</a:t>
            </a:r>
            <a:endParaRPr/>
          </a:p>
        </p:txBody>
      </p:sp>
      <p:sp>
        <p:nvSpPr>
          <p:cNvPr id="1351" name="Google Shape;1351;p16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References</a:t>
            </a:r>
            <a:endParaRPr/>
          </a:p>
        </p:txBody>
      </p:sp>
      <p:sp>
        <p:nvSpPr>
          <p:cNvPr id="1352" name="Google Shape;1352;p16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MASS Pre-training with Dictionary Substitution</a:t>
            </a:r>
            <a:endParaRPr/>
          </a:p>
        </p:txBody>
      </p:sp>
      <p:sp>
        <p:nvSpPr>
          <p:cNvPr id="244" name="Google Shape;244;p2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245" name="Google Shape;245;p27"/>
          <p:cNvSpPr txBox="1"/>
          <p:nvPr>
            <p:ph idx="1" type="body"/>
          </p:nvPr>
        </p:nvSpPr>
        <p:spPr>
          <a:xfrm>
            <a:off x="729450" y="1321200"/>
            <a:ext cx="7688700" cy="12852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Randomly replace whole words in the sentence with the corresponding word translation obtained from a ground truth bilingual dictionary rather than masking.</a:t>
            </a:r>
            <a:endParaRPr/>
          </a:p>
          <a:p>
            <a:pPr indent="-311150" lvl="0" marL="457200" rtl="0" algn="l">
              <a:lnSpc>
                <a:spcPct val="150000"/>
              </a:lnSpc>
              <a:spcBef>
                <a:spcPts val="0"/>
              </a:spcBef>
              <a:spcAft>
                <a:spcPts val="0"/>
              </a:spcAft>
              <a:buSzPts val="1300"/>
              <a:buChar char="•"/>
            </a:pPr>
            <a:r>
              <a:rPr lang="en-GB"/>
              <a:t>Alternate training the model using MASS objective with and without dictionary word substitution.</a:t>
            </a:r>
            <a:endParaRPr/>
          </a:p>
          <a:p>
            <a:pPr indent="-311150" lvl="0" marL="457200" rtl="0" algn="l">
              <a:lnSpc>
                <a:spcPct val="150000"/>
              </a:lnSpc>
              <a:spcBef>
                <a:spcPts val="0"/>
              </a:spcBef>
              <a:spcAft>
                <a:spcPts val="0"/>
              </a:spcAft>
              <a:buSzPts val="1300"/>
              <a:buChar char="•"/>
            </a:pPr>
            <a:r>
              <a:rPr lang="en-GB"/>
              <a:t>It is a variation of the approaches proposed in Duan et al. 2020 and Yang et al. 2020</a:t>
            </a:r>
            <a:endParaRPr/>
          </a:p>
        </p:txBody>
      </p:sp>
      <p:sp>
        <p:nvSpPr>
          <p:cNvPr id="246" name="Google Shape;246;p27"/>
          <p:cNvSpPr txBox="1"/>
          <p:nvPr/>
        </p:nvSpPr>
        <p:spPr>
          <a:xfrm>
            <a:off x="729450" y="3602725"/>
            <a:ext cx="80187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5"/>
                </a:solidFill>
              </a:rPr>
              <a:t>Duan X, Ji B, Jia H, Tan M, Zhang M, Chen B, Luo W, Zhang Y (2020) Bilingual dictionary based neural machine translation without using parallel sentences. In: Proceedings of the 58th Annual Meeting of the Association for Computational Linguistics, Association for Computational Linguistics</a:t>
            </a:r>
            <a:endParaRPr sz="1000">
              <a:solidFill>
                <a:schemeClr val="accent5"/>
              </a:solidFill>
            </a:endParaRPr>
          </a:p>
          <a:p>
            <a:pPr indent="0" lvl="0" marL="0" rtl="0" algn="l">
              <a:spcBef>
                <a:spcPts val="0"/>
              </a:spcBef>
              <a:spcAft>
                <a:spcPts val="0"/>
              </a:spcAft>
              <a:buNone/>
            </a:pPr>
            <a:r>
              <a:rPr lang="en-GB" sz="1000">
                <a:solidFill>
                  <a:schemeClr val="accent5"/>
                </a:solidFill>
              </a:rPr>
              <a:t>Yang Z, Hu B, Han A, Huang S, Ju Q (2020) Code-switching pre-training for neural machine translation. In: Proceedings of the 2020 Conference on Empirical Methods in Natural Language Processing, Association for Computational Linguistics</a:t>
            </a:r>
            <a:endParaRPr sz="1000">
              <a:solidFill>
                <a:schemeClr val="accent5"/>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Monolingual Data</a:t>
            </a:r>
            <a:endParaRPr/>
          </a:p>
        </p:txBody>
      </p:sp>
      <p:sp>
        <p:nvSpPr>
          <p:cNvPr id="252" name="Google Shape;252;p2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53" name="Google Shape;253;p28"/>
          <p:cNvPicPr preferRelativeResize="0"/>
          <p:nvPr/>
        </p:nvPicPr>
        <p:blipFill>
          <a:blip r:embed="rId3">
            <a:alphaModFix/>
          </a:blip>
          <a:stretch>
            <a:fillRect/>
          </a:stretch>
        </p:blipFill>
        <p:spPr>
          <a:xfrm>
            <a:off x="2546450" y="1248425"/>
            <a:ext cx="4587475" cy="3549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Test Data</a:t>
            </a:r>
            <a:endParaRPr/>
          </a:p>
        </p:txBody>
      </p:sp>
      <p:sp>
        <p:nvSpPr>
          <p:cNvPr id="259" name="Google Shape;259;p2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60" name="Google Shape;260;p29"/>
          <p:cNvPicPr preferRelativeResize="0"/>
          <p:nvPr/>
        </p:nvPicPr>
        <p:blipFill>
          <a:blip r:embed="rId3">
            <a:alphaModFix/>
          </a:blip>
          <a:stretch>
            <a:fillRect/>
          </a:stretch>
        </p:blipFill>
        <p:spPr>
          <a:xfrm>
            <a:off x="1119623" y="1272002"/>
            <a:ext cx="7027676" cy="3477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Languages with High Lexical Overlap</a:t>
            </a:r>
            <a:endParaRPr/>
          </a:p>
        </p:txBody>
      </p:sp>
      <p:sp>
        <p:nvSpPr>
          <p:cNvPr id="266" name="Google Shape;266;p3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67" name="Google Shape;267;p30"/>
          <p:cNvPicPr preferRelativeResize="0"/>
          <p:nvPr/>
        </p:nvPicPr>
        <p:blipFill>
          <a:blip r:embed="rId3">
            <a:alphaModFix/>
          </a:blip>
          <a:stretch>
            <a:fillRect/>
          </a:stretch>
        </p:blipFill>
        <p:spPr>
          <a:xfrm>
            <a:off x="1867075" y="1178825"/>
            <a:ext cx="5203725" cy="3842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Lexical Similarity vs BLEU Score</a:t>
            </a:r>
            <a:endParaRPr/>
          </a:p>
        </p:txBody>
      </p:sp>
      <p:sp>
        <p:nvSpPr>
          <p:cNvPr id="273" name="Google Shape;273;p3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74" name="Google Shape;274;p31"/>
          <p:cNvPicPr preferRelativeResize="0"/>
          <p:nvPr/>
        </p:nvPicPr>
        <p:blipFill>
          <a:blip r:embed="rId3">
            <a:alphaModFix/>
          </a:blip>
          <a:stretch>
            <a:fillRect/>
          </a:stretch>
        </p:blipFill>
        <p:spPr>
          <a:xfrm>
            <a:off x="640208" y="1214000"/>
            <a:ext cx="4419342" cy="3830101"/>
          </a:xfrm>
          <a:prstGeom prst="rect">
            <a:avLst/>
          </a:prstGeom>
          <a:noFill/>
          <a:ln>
            <a:noFill/>
          </a:ln>
        </p:spPr>
      </p:pic>
      <p:sp>
        <p:nvSpPr>
          <p:cNvPr id="275" name="Google Shape;275;p31"/>
          <p:cNvSpPr txBox="1"/>
          <p:nvPr/>
        </p:nvSpPr>
        <p:spPr>
          <a:xfrm>
            <a:off x="5536300" y="1568138"/>
            <a:ext cx="30000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Plot shows the correlation between Lexical Similarity between Source and Reference sentences (calculated using LCSR score) and Translation accuracy between Reference and Hypothesis sentences (calculated using BLEU score) for Hindi → Bengali.</a:t>
            </a:r>
            <a:endParaRPr/>
          </a:p>
          <a:p>
            <a:pPr indent="-317500" lvl="0" marL="457200" rtl="0" algn="l">
              <a:spcBef>
                <a:spcPts val="0"/>
              </a:spcBef>
              <a:spcAft>
                <a:spcPts val="0"/>
              </a:spcAft>
              <a:buSzPts val="1400"/>
              <a:buChar char="●"/>
            </a:pPr>
            <a:r>
              <a:rPr lang="en-GB"/>
              <a:t>r value with original script is very low.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Outline</a:t>
            </a:r>
            <a:endParaRPr/>
          </a:p>
        </p:txBody>
      </p:sp>
      <p:sp>
        <p:nvSpPr>
          <p:cNvPr id="100" name="Google Shape;100;p14"/>
          <p:cNvSpPr txBox="1"/>
          <p:nvPr>
            <p:ph idx="1" type="body"/>
          </p:nvPr>
        </p:nvSpPr>
        <p:spPr>
          <a:xfrm>
            <a:off x="729450" y="1321200"/>
            <a:ext cx="7688700" cy="22704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Indic NLP</a:t>
            </a:r>
            <a:endParaRPr/>
          </a:p>
          <a:p>
            <a:pPr indent="-298450" lvl="1" marL="914400" rtl="0" algn="l">
              <a:lnSpc>
                <a:spcPct val="150000"/>
              </a:lnSpc>
              <a:spcBef>
                <a:spcPts val="0"/>
              </a:spcBef>
              <a:spcAft>
                <a:spcPts val="0"/>
              </a:spcAft>
              <a:buSzPts val="1100"/>
              <a:buChar char="○"/>
            </a:pPr>
            <a:r>
              <a:rPr lang="en-GB"/>
              <a:t>Multilinguality and Transfer Learning</a:t>
            </a:r>
            <a:endParaRPr/>
          </a:p>
          <a:p>
            <a:pPr indent="-311150" lvl="0" marL="457200" rtl="0" algn="l">
              <a:lnSpc>
                <a:spcPct val="150000"/>
              </a:lnSpc>
              <a:spcBef>
                <a:spcPts val="0"/>
              </a:spcBef>
              <a:spcAft>
                <a:spcPts val="0"/>
              </a:spcAft>
              <a:buSzPts val="1300"/>
              <a:buChar char="●"/>
            </a:pPr>
            <a:r>
              <a:rPr lang="en-GB"/>
              <a:t>Large Language Models</a:t>
            </a:r>
            <a:endParaRPr/>
          </a:p>
          <a:p>
            <a:pPr indent="-298450" lvl="1" marL="914400" rtl="0" algn="l">
              <a:lnSpc>
                <a:spcPct val="150000"/>
              </a:lnSpc>
              <a:spcBef>
                <a:spcPts val="0"/>
              </a:spcBef>
              <a:spcAft>
                <a:spcPts val="0"/>
              </a:spcAft>
              <a:buSzPts val="1100"/>
              <a:buChar char="○"/>
            </a:pPr>
            <a:r>
              <a:rPr lang="en-GB"/>
              <a:t>Introduction</a:t>
            </a:r>
            <a:endParaRPr/>
          </a:p>
          <a:p>
            <a:pPr indent="-298450" lvl="1" marL="914400" rtl="0" algn="l">
              <a:lnSpc>
                <a:spcPct val="150000"/>
              </a:lnSpc>
              <a:spcBef>
                <a:spcPts val="0"/>
              </a:spcBef>
              <a:spcAft>
                <a:spcPts val="0"/>
              </a:spcAft>
              <a:buSzPts val="1100"/>
              <a:buChar char="○"/>
            </a:pPr>
            <a:r>
              <a:rPr lang="en-GB"/>
              <a:t>Alignment</a:t>
            </a:r>
            <a:endParaRPr/>
          </a:p>
          <a:p>
            <a:pPr indent="-311150" lvl="0" marL="457200" rtl="0" algn="l">
              <a:lnSpc>
                <a:spcPct val="150000"/>
              </a:lnSpc>
              <a:spcBef>
                <a:spcPts val="0"/>
              </a:spcBef>
              <a:spcAft>
                <a:spcPts val="0"/>
              </a:spcAft>
              <a:buSzPts val="1300"/>
              <a:buChar char="●"/>
            </a:pPr>
            <a:r>
              <a:rPr lang="en-GB"/>
              <a:t>Challenges and Opportunities in Indic NLP</a:t>
            </a:r>
            <a:endParaRPr/>
          </a:p>
          <a:p>
            <a:pPr indent="-298450" lvl="1" marL="914400" rtl="0" algn="l">
              <a:lnSpc>
                <a:spcPct val="150000"/>
              </a:lnSpc>
              <a:spcBef>
                <a:spcPts val="0"/>
              </a:spcBef>
              <a:spcAft>
                <a:spcPts val="0"/>
              </a:spcAft>
              <a:buSzPts val="1100"/>
              <a:buChar char="○"/>
            </a:pPr>
            <a:r>
              <a:rPr lang="en-GB"/>
              <a:t>Efforts in Indic NLP</a:t>
            </a:r>
            <a:endParaRPr/>
          </a:p>
          <a:p>
            <a:pPr indent="-298450" lvl="1" marL="914400" rtl="0" algn="l">
              <a:lnSpc>
                <a:spcPct val="150000"/>
              </a:lnSpc>
              <a:spcBef>
                <a:spcPts val="0"/>
              </a:spcBef>
              <a:spcAft>
                <a:spcPts val="0"/>
              </a:spcAft>
              <a:buSzPts val="1100"/>
              <a:buChar char="○"/>
            </a:pPr>
            <a:r>
              <a:rPr lang="en-GB"/>
              <a:t>Challenges and Opportunities</a:t>
            </a:r>
            <a:endParaRPr/>
          </a:p>
        </p:txBody>
      </p:sp>
      <p:sp>
        <p:nvSpPr>
          <p:cNvPr id="101" name="Google Shape;101;p1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Languages with Low Lexical Overlap</a:t>
            </a:r>
            <a:endParaRPr/>
          </a:p>
        </p:txBody>
      </p:sp>
      <p:sp>
        <p:nvSpPr>
          <p:cNvPr id="281" name="Google Shape;281;p3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82" name="Google Shape;282;p32"/>
          <p:cNvPicPr preferRelativeResize="0"/>
          <p:nvPr/>
        </p:nvPicPr>
        <p:blipFill>
          <a:blip r:embed="rId3">
            <a:alphaModFix/>
          </a:blip>
          <a:stretch>
            <a:fillRect/>
          </a:stretch>
        </p:blipFill>
        <p:spPr>
          <a:xfrm>
            <a:off x="940575" y="1283275"/>
            <a:ext cx="4990424" cy="3805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Lexical Overlap vs BLEU Score</a:t>
            </a:r>
            <a:endParaRPr/>
          </a:p>
        </p:txBody>
      </p:sp>
      <p:sp>
        <p:nvSpPr>
          <p:cNvPr id="288" name="Google Shape;288;p3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89" name="Google Shape;289;p33"/>
          <p:cNvPicPr preferRelativeResize="0"/>
          <p:nvPr/>
        </p:nvPicPr>
        <p:blipFill>
          <a:blip r:embed="rId3">
            <a:alphaModFix/>
          </a:blip>
          <a:stretch>
            <a:fillRect/>
          </a:stretch>
        </p:blipFill>
        <p:spPr>
          <a:xfrm>
            <a:off x="614075" y="1156925"/>
            <a:ext cx="4031279" cy="3775325"/>
          </a:xfrm>
          <a:prstGeom prst="rect">
            <a:avLst/>
          </a:prstGeom>
          <a:noFill/>
          <a:ln>
            <a:noFill/>
          </a:ln>
        </p:spPr>
      </p:pic>
      <p:sp>
        <p:nvSpPr>
          <p:cNvPr id="290" name="Google Shape;290;p33"/>
          <p:cNvSpPr txBox="1"/>
          <p:nvPr/>
        </p:nvSpPr>
        <p:spPr>
          <a:xfrm>
            <a:off x="4572000" y="1658425"/>
            <a:ext cx="44196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Plot shows the correlation between Lexical Similarity between Source and Reference sentences (calculated using LCSR score) and Translation accuracy between Reference and Hypothesis sentences (calculated using BLEU score) for Hindi → Malayalam.</a:t>
            </a:r>
            <a:endParaRPr/>
          </a:p>
          <a:p>
            <a:pPr indent="-317500" lvl="0" marL="457200" rtl="0" algn="l">
              <a:spcBef>
                <a:spcPts val="0"/>
              </a:spcBef>
              <a:spcAft>
                <a:spcPts val="0"/>
              </a:spcAft>
              <a:buSzPts val="1400"/>
              <a:buChar char="●"/>
            </a:pPr>
            <a:r>
              <a:rPr lang="en-GB"/>
              <a:t>r value with original script is very low.</a:t>
            </a:r>
            <a:endParaRPr/>
          </a:p>
          <a:p>
            <a:pPr indent="-317500" lvl="0" marL="457200" rtl="0" algn="l">
              <a:spcBef>
                <a:spcPts val="0"/>
              </a:spcBef>
              <a:spcAft>
                <a:spcPts val="0"/>
              </a:spcAft>
              <a:buSzPts val="1400"/>
              <a:buChar char="●"/>
            </a:pPr>
            <a:r>
              <a:rPr lang="en-GB"/>
              <a:t>Overall BLEU score is lower than Hindi-&gt;Bengali (because of the difference in lexical overlap).</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Qualitative Analysis</a:t>
            </a:r>
            <a:endParaRPr/>
          </a:p>
        </p:txBody>
      </p:sp>
      <p:sp>
        <p:nvSpPr>
          <p:cNvPr id="296" name="Google Shape;296;p3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297" name="Google Shape;297;p34"/>
          <p:cNvPicPr preferRelativeResize="0"/>
          <p:nvPr/>
        </p:nvPicPr>
        <p:blipFill>
          <a:blip r:embed="rId3">
            <a:alphaModFix/>
          </a:blip>
          <a:stretch>
            <a:fillRect/>
          </a:stretch>
        </p:blipFill>
        <p:spPr>
          <a:xfrm>
            <a:off x="291700" y="1669900"/>
            <a:ext cx="8564193" cy="3079950"/>
          </a:xfrm>
          <a:prstGeom prst="rect">
            <a:avLst/>
          </a:prstGeom>
          <a:noFill/>
          <a:ln>
            <a:noFill/>
          </a:ln>
        </p:spPr>
      </p:pic>
      <p:sp>
        <p:nvSpPr>
          <p:cNvPr id="298" name="Google Shape;298;p34"/>
          <p:cNvSpPr txBox="1"/>
          <p:nvPr/>
        </p:nvSpPr>
        <p:spPr>
          <a:xfrm>
            <a:off x="1123500" y="1269688"/>
            <a:ext cx="485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Fluent but inadequate translations</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Qualitative Analysis</a:t>
            </a:r>
            <a:endParaRPr/>
          </a:p>
        </p:txBody>
      </p:sp>
      <p:sp>
        <p:nvSpPr>
          <p:cNvPr id="304" name="Google Shape;304;p35"/>
          <p:cNvSpPr txBox="1"/>
          <p:nvPr>
            <p:ph idx="1" type="body"/>
          </p:nvPr>
        </p:nvSpPr>
        <p:spPr>
          <a:xfrm>
            <a:off x="729450" y="1321200"/>
            <a:ext cx="76887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Meaning drift due to transliteration</a:t>
            </a:r>
            <a:endParaRPr/>
          </a:p>
        </p:txBody>
      </p:sp>
      <p:sp>
        <p:nvSpPr>
          <p:cNvPr id="305" name="Google Shape;305;p3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306" name="Google Shape;306;p35"/>
          <p:cNvPicPr preferRelativeResize="0"/>
          <p:nvPr/>
        </p:nvPicPr>
        <p:blipFill>
          <a:blip r:embed="rId3">
            <a:alphaModFix/>
          </a:blip>
          <a:stretch>
            <a:fillRect/>
          </a:stretch>
        </p:blipFill>
        <p:spPr>
          <a:xfrm>
            <a:off x="836925" y="1733325"/>
            <a:ext cx="6552801" cy="2360550"/>
          </a:xfrm>
          <a:prstGeom prst="rect">
            <a:avLst/>
          </a:prstGeom>
          <a:noFill/>
          <a:ln>
            <a:noFill/>
          </a:ln>
        </p:spPr>
      </p:pic>
      <p:sp>
        <p:nvSpPr>
          <p:cNvPr id="307" name="Google Shape;307;p35"/>
          <p:cNvSpPr txBox="1"/>
          <p:nvPr/>
        </p:nvSpPr>
        <p:spPr>
          <a:xfrm>
            <a:off x="1049425" y="4128775"/>
            <a:ext cx="6686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Lato"/>
                <a:ea typeface="Lato"/>
                <a:cs typeface="Lato"/>
                <a:sym typeface="Lato"/>
              </a:rPr>
              <a:t>The Bengali sentence contains the verb চলুন (Chaluna) indicating the meaning to go. When preceded with the verb েমেন চলুন (mene chaluna) it acquires the meaning maintain. The Hindi translation for the verb chaluna is चलो (chalo). [This happens because of transliteration and bilingual embeddings]</a:t>
            </a:r>
            <a:endParaRPr sz="12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Qualitative Analysis</a:t>
            </a:r>
            <a:endParaRPr/>
          </a:p>
        </p:txBody>
      </p:sp>
      <p:sp>
        <p:nvSpPr>
          <p:cNvPr id="313" name="Google Shape;313;p3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314" name="Google Shape;314;p36"/>
          <p:cNvPicPr preferRelativeResize="0"/>
          <p:nvPr/>
        </p:nvPicPr>
        <p:blipFill>
          <a:blip r:embed="rId3">
            <a:alphaModFix/>
          </a:blip>
          <a:stretch>
            <a:fillRect/>
          </a:stretch>
        </p:blipFill>
        <p:spPr>
          <a:xfrm>
            <a:off x="1469125" y="1301075"/>
            <a:ext cx="6056364" cy="36817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7"/>
          <p:cNvSpPr txBox="1"/>
          <p:nvPr>
            <p:ph type="title"/>
          </p:nvPr>
        </p:nvSpPr>
        <p:spPr>
          <a:xfrm>
            <a:off x="730000" y="1318650"/>
            <a:ext cx="3300900" cy="1569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Role of Language Relatedness in Multilingual Fine-tuning of Language Models: A Case Study in Indo-Aryan Languages</a:t>
            </a:r>
            <a:endParaRPr sz="1800"/>
          </a:p>
        </p:txBody>
      </p:sp>
      <p:sp>
        <p:nvSpPr>
          <p:cNvPr id="320" name="Google Shape;320;p37"/>
          <p:cNvSpPr txBox="1"/>
          <p:nvPr>
            <p:ph idx="2" type="body"/>
          </p:nvPr>
        </p:nvSpPr>
        <p:spPr>
          <a:xfrm>
            <a:off x="5174225" y="1352625"/>
            <a:ext cx="33744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Do related languages help each other?</a:t>
            </a:r>
            <a:endParaRPr/>
          </a:p>
        </p:txBody>
      </p:sp>
      <p:sp>
        <p:nvSpPr>
          <p:cNvPr id="321" name="Google Shape;321;p3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322" name="Google Shape;322;p37"/>
          <p:cNvSpPr txBox="1"/>
          <p:nvPr>
            <p:ph idx="1" type="subTitle"/>
          </p:nvPr>
        </p:nvSpPr>
        <p:spPr>
          <a:xfrm>
            <a:off x="724950" y="3161525"/>
            <a:ext cx="3300900" cy="1416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Tejas Indulal Dhamecha, Rudra Murthy, Samarth Bharadwaj, Karthik Sankaranarayanan, and Pushpak Bhattacharyya</a:t>
            </a:r>
            <a:endParaRPr/>
          </a:p>
          <a:p>
            <a:pPr indent="0" lvl="0" marL="0" rtl="0" algn="l">
              <a:spcBef>
                <a:spcPts val="0"/>
              </a:spcBef>
              <a:spcAft>
                <a:spcPts val="0"/>
              </a:spcAft>
              <a:buNone/>
            </a:pPr>
            <a:r>
              <a:rPr lang="en-GB"/>
              <a:t>Findings in EMNLP 2021</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Motivation</a:t>
            </a:r>
            <a:endParaRPr/>
          </a:p>
        </p:txBody>
      </p:sp>
      <p:sp>
        <p:nvSpPr>
          <p:cNvPr id="328" name="Google Shape;328;p38"/>
          <p:cNvSpPr txBox="1"/>
          <p:nvPr>
            <p:ph idx="1" type="body"/>
          </p:nvPr>
        </p:nvSpPr>
        <p:spPr>
          <a:xfrm>
            <a:off x="729450" y="1321200"/>
            <a:ext cx="7688700" cy="1535400"/>
          </a:xfrm>
          <a:prstGeom prst="rect">
            <a:avLst/>
          </a:prstGeom>
        </p:spPr>
        <p:txBody>
          <a:bodyPr anchorCtr="0" anchor="t" bIns="91425" lIns="91425" spcFirstLastPara="1" rIns="91425" wrap="square" tIns="91425">
            <a:spAutoFit/>
          </a:bodyPr>
          <a:lstStyle/>
          <a:p>
            <a:pPr indent="-311150" lvl="0" marL="457200" rtl="0" algn="l">
              <a:spcBef>
                <a:spcPts val="0"/>
              </a:spcBef>
              <a:spcAft>
                <a:spcPts val="0"/>
              </a:spcAft>
              <a:buClr>
                <a:srgbClr val="595959"/>
              </a:buClr>
              <a:buSzPts val="1300"/>
              <a:buChar char="●"/>
            </a:pPr>
            <a:r>
              <a:rPr lang="en-GB">
                <a:solidFill>
                  <a:srgbClr val="595959"/>
                </a:solidFill>
              </a:rPr>
              <a:t>Indo-Aryan languages  are widely spoken </a:t>
            </a:r>
            <a:endParaRPr>
              <a:solidFill>
                <a:srgbClr val="595959"/>
              </a:solidFill>
            </a:endParaRPr>
          </a:p>
          <a:p>
            <a:pPr indent="-311150" lvl="0" marL="457200" rtl="0" algn="l">
              <a:spcBef>
                <a:spcPts val="0"/>
              </a:spcBef>
              <a:spcAft>
                <a:spcPts val="0"/>
              </a:spcAft>
              <a:buClr>
                <a:srgbClr val="595959"/>
              </a:buClr>
              <a:buSzPts val="1300"/>
              <a:buChar char="●"/>
            </a:pPr>
            <a:r>
              <a:rPr lang="en-GB">
                <a:solidFill>
                  <a:srgbClr val="595959"/>
                </a:solidFill>
              </a:rPr>
              <a:t>Many Indo-Aryan languages lack large amounts of monolingual corpora or labelled data for various NLP tasks​</a:t>
            </a:r>
            <a:endParaRPr>
              <a:solidFill>
                <a:srgbClr val="595959"/>
              </a:solidFill>
            </a:endParaRPr>
          </a:p>
          <a:p>
            <a:pPr indent="-311150" lvl="0" marL="457200" rtl="0" algn="l">
              <a:spcBef>
                <a:spcPts val="0"/>
              </a:spcBef>
              <a:spcAft>
                <a:spcPts val="0"/>
              </a:spcAft>
              <a:buClr>
                <a:srgbClr val="595959"/>
              </a:buClr>
              <a:buSzPts val="1300"/>
              <a:buChar char="●"/>
            </a:pPr>
            <a:r>
              <a:rPr lang="en-GB">
                <a:solidFill>
                  <a:srgbClr val="595959"/>
                </a:solidFill>
              </a:rPr>
              <a:t>Indo-Aryan languages exhibit high language relatedness which should alleviate labelled data sparsity problem. ​</a:t>
            </a:r>
            <a:endParaRPr>
              <a:solidFill>
                <a:srgbClr val="595959"/>
              </a:solidFill>
            </a:endParaRPr>
          </a:p>
          <a:p>
            <a:pPr indent="-311150" lvl="0" marL="457200" rtl="0" algn="l">
              <a:spcBef>
                <a:spcPts val="0"/>
              </a:spcBef>
              <a:spcAft>
                <a:spcPts val="0"/>
              </a:spcAft>
              <a:buClr>
                <a:srgbClr val="595959"/>
              </a:buClr>
              <a:buSzPts val="1300"/>
              <a:buChar char="●"/>
            </a:pPr>
            <a:r>
              <a:rPr lang="en-GB">
                <a:solidFill>
                  <a:srgbClr val="595959"/>
                </a:solidFill>
              </a:rPr>
              <a:t>For example, the verb to go is similar in various Indo-Aryan Languages​</a:t>
            </a:r>
            <a:endParaRPr>
              <a:solidFill>
                <a:srgbClr val="595959"/>
              </a:solidFill>
            </a:endParaRPr>
          </a:p>
        </p:txBody>
      </p:sp>
      <p:sp>
        <p:nvSpPr>
          <p:cNvPr id="329" name="Google Shape;329;p3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330" name="Google Shape;330;p38"/>
          <p:cNvPicPr preferRelativeResize="0"/>
          <p:nvPr/>
        </p:nvPicPr>
        <p:blipFill>
          <a:blip r:embed="rId3">
            <a:alphaModFix/>
          </a:blip>
          <a:stretch>
            <a:fillRect/>
          </a:stretch>
        </p:blipFill>
        <p:spPr>
          <a:xfrm>
            <a:off x="2880275" y="2922275"/>
            <a:ext cx="3383448" cy="1978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Research Questions</a:t>
            </a:r>
            <a:endParaRPr/>
          </a:p>
        </p:txBody>
      </p:sp>
      <p:sp>
        <p:nvSpPr>
          <p:cNvPr id="336" name="Google Shape;336;p3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337" name="Google Shape;337;p39"/>
          <p:cNvSpPr txBox="1"/>
          <p:nvPr/>
        </p:nvSpPr>
        <p:spPr>
          <a:xfrm>
            <a:off x="729450" y="1341425"/>
            <a:ext cx="7688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Research Question 1​</a:t>
            </a:r>
            <a:endParaRPr b="1">
              <a:latin typeface="Lato"/>
              <a:ea typeface="Lato"/>
              <a:cs typeface="Lato"/>
              <a:sym typeface="Lato"/>
            </a:endParaRPr>
          </a:p>
          <a:p>
            <a:pPr indent="0" lvl="0" marL="0" rtl="0" algn="l">
              <a:spcBef>
                <a:spcPts val="0"/>
              </a:spcBef>
              <a:spcAft>
                <a:spcPts val="0"/>
              </a:spcAft>
              <a:buNone/>
            </a:pPr>
            <a:r>
              <a:rPr lang="en-GB">
                <a:solidFill>
                  <a:srgbClr val="595959"/>
                </a:solidFill>
                <a:latin typeface="Lato"/>
                <a:ea typeface="Lato"/>
                <a:cs typeface="Lato"/>
                <a:sym typeface="Lato"/>
              </a:rPr>
              <a:t>Does multilingual fine-tuning with a set of related languages yield improvements over monolingual fine-tuning (FT) on downstream tasks?​</a:t>
            </a:r>
            <a:endParaRPr>
              <a:solidFill>
                <a:srgbClr val="595959"/>
              </a:solidFill>
              <a:latin typeface="Lato"/>
              <a:ea typeface="Lato"/>
              <a:cs typeface="Lato"/>
              <a:sym typeface="Lato"/>
            </a:endParaRPr>
          </a:p>
        </p:txBody>
      </p:sp>
      <p:sp>
        <p:nvSpPr>
          <p:cNvPr id="338" name="Google Shape;338;p39"/>
          <p:cNvSpPr txBox="1"/>
          <p:nvPr/>
        </p:nvSpPr>
        <p:spPr>
          <a:xfrm>
            <a:off x="729450" y="2419625"/>
            <a:ext cx="7688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Research Question 2​</a:t>
            </a:r>
            <a:endParaRPr b="1">
              <a:latin typeface="Lato"/>
              <a:ea typeface="Lato"/>
              <a:cs typeface="Lato"/>
              <a:sym typeface="Lato"/>
            </a:endParaRPr>
          </a:p>
          <a:p>
            <a:pPr indent="0" lvl="0" marL="0" rtl="0" algn="l">
              <a:spcBef>
                <a:spcPts val="0"/>
              </a:spcBef>
              <a:spcAft>
                <a:spcPts val="0"/>
              </a:spcAft>
              <a:buNone/>
            </a:pPr>
            <a:r>
              <a:rPr lang="en-GB">
                <a:solidFill>
                  <a:srgbClr val="595959"/>
                </a:solidFill>
                <a:latin typeface="Lato"/>
                <a:ea typeface="Lato"/>
                <a:cs typeface="Lato"/>
                <a:sym typeface="Lato"/>
              </a:rPr>
              <a:t>Starting from monolingual FT, as each related language is gradually added for multilingual FT, to ultimately a multilingual FT with all related languages, how does the performance vary? In other words, should one use all related languages' data or only a subset of languages' data?​</a:t>
            </a:r>
            <a:endParaRPr>
              <a:solidFill>
                <a:srgbClr val="595959"/>
              </a:solidFill>
              <a:latin typeface="Lato"/>
              <a:ea typeface="Lato"/>
              <a:cs typeface="Lato"/>
              <a:sym typeface="Lato"/>
            </a:endParaRPr>
          </a:p>
        </p:txBody>
      </p:sp>
      <p:sp>
        <p:nvSpPr>
          <p:cNvPr id="339" name="Google Shape;339;p39"/>
          <p:cNvSpPr txBox="1"/>
          <p:nvPr/>
        </p:nvSpPr>
        <p:spPr>
          <a:xfrm>
            <a:off x="729450" y="3713225"/>
            <a:ext cx="7688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Research Question 3​</a:t>
            </a:r>
            <a:endParaRPr b="1">
              <a:latin typeface="Lato"/>
              <a:ea typeface="Lato"/>
              <a:cs typeface="Lato"/>
              <a:sym typeface="Lato"/>
            </a:endParaRPr>
          </a:p>
          <a:p>
            <a:pPr indent="0" lvl="0" marL="0" rtl="0" algn="l">
              <a:spcBef>
                <a:spcPts val="0"/>
              </a:spcBef>
              <a:spcAft>
                <a:spcPts val="0"/>
              </a:spcAft>
              <a:buNone/>
            </a:pPr>
            <a:r>
              <a:rPr lang="en-GB">
                <a:solidFill>
                  <a:srgbClr val="595959"/>
                </a:solidFill>
                <a:latin typeface="Lato"/>
                <a:ea typeface="Lato"/>
                <a:cs typeface="Lato"/>
                <a:sym typeface="Lato"/>
              </a:rPr>
              <a:t>Does having a common script benefit better language transfer for languages with high lexical similarity but different scripts?​</a:t>
            </a:r>
            <a:endParaRPr>
              <a:solidFill>
                <a:srgbClr val="595959"/>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Tasks</a:t>
            </a:r>
            <a:endParaRPr/>
          </a:p>
        </p:txBody>
      </p:sp>
      <p:sp>
        <p:nvSpPr>
          <p:cNvPr id="345" name="Google Shape;345;p40"/>
          <p:cNvSpPr txBox="1"/>
          <p:nvPr>
            <p:ph idx="1" type="body"/>
          </p:nvPr>
        </p:nvSpPr>
        <p:spPr>
          <a:xfrm>
            <a:off x="729450" y="1321200"/>
            <a:ext cx="7688700" cy="26313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IndicGLUE</a:t>
            </a:r>
            <a:endParaRPr/>
          </a:p>
          <a:p>
            <a:pPr indent="-311150" lvl="0" marL="457200" rtl="0" algn="l">
              <a:lnSpc>
                <a:spcPct val="150000"/>
              </a:lnSpc>
              <a:spcBef>
                <a:spcPts val="1200"/>
              </a:spcBef>
              <a:spcAft>
                <a:spcPts val="0"/>
              </a:spcAft>
              <a:buClr>
                <a:srgbClr val="595959"/>
              </a:buClr>
              <a:buSzPts val="1300"/>
              <a:buChar char="●"/>
            </a:pPr>
            <a:r>
              <a:rPr b="1" lang="en-GB">
                <a:solidFill>
                  <a:srgbClr val="595959"/>
                </a:solidFill>
              </a:rPr>
              <a:t>Textual Entailment </a:t>
            </a:r>
            <a:r>
              <a:rPr lang="en-GB">
                <a:solidFill>
                  <a:srgbClr val="595959"/>
                </a:solidFill>
              </a:rPr>
              <a:t>task </a:t>
            </a:r>
            <a:endParaRPr>
              <a:solidFill>
                <a:srgbClr val="595959"/>
              </a:solidFill>
            </a:endParaRPr>
          </a:p>
          <a:p>
            <a:pPr indent="-298450" lvl="1" marL="914400" rtl="0" algn="l">
              <a:lnSpc>
                <a:spcPct val="150000"/>
              </a:lnSpc>
              <a:spcBef>
                <a:spcPts val="0"/>
              </a:spcBef>
              <a:spcAft>
                <a:spcPts val="0"/>
              </a:spcAft>
              <a:buClr>
                <a:srgbClr val="595959"/>
              </a:buClr>
              <a:buSzPts val="1100"/>
              <a:buAutoNum type="alphaLcPeriod"/>
            </a:pPr>
            <a:r>
              <a:rPr lang="en-GB">
                <a:solidFill>
                  <a:srgbClr val="595959"/>
                </a:solidFill>
              </a:rPr>
              <a:t>on copa-translated  dataset (Hi, Gu, Mr)​</a:t>
            </a:r>
            <a:endParaRPr>
              <a:solidFill>
                <a:srgbClr val="595959"/>
              </a:solidFill>
            </a:endParaRPr>
          </a:p>
          <a:p>
            <a:pPr indent="-298450" lvl="1" marL="914400" rtl="0" algn="l">
              <a:lnSpc>
                <a:spcPct val="150000"/>
              </a:lnSpc>
              <a:spcBef>
                <a:spcPts val="0"/>
              </a:spcBef>
              <a:spcAft>
                <a:spcPts val="0"/>
              </a:spcAft>
              <a:buClr>
                <a:srgbClr val="595959"/>
              </a:buClr>
              <a:buSzPts val="1100"/>
              <a:buAutoNum type="alphaLcPeriod"/>
            </a:pPr>
            <a:r>
              <a:rPr lang="en-GB">
                <a:solidFill>
                  <a:srgbClr val="595959"/>
                </a:solidFill>
              </a:rPr>
              <a:t>wnli-translated dataset (Hi, Gu, Mr) ​</a:t>
            </a:r>
            <a:endParaRPr>
              <a:solidFill>
                <a:srgbClr val="595959"/>
              </a:solidFill>
            </a:endParaRPr>
          </a:p>
          <a:p>
            <a:pPr indent="-311150" lvl="0" marL="457200" rtl="0" algn="l">
              <a:lnSpc>
                <a:spcPct val="150000"/>
              </a:lnSpc>
              <a:spcBef>
                <a:spcPts val="0"/>
              </a:spcBef>
              <a:spcAft>
                <a:spcPts val="0"/>
              </a:spcAft>
              <a:buClr>
                <a:srgbClr val="595959"/>
              </a:buClr>
              <a:buSzPts val="1300"/>
              <a:buChar char="●"/>
            </a:pPr>
            <a:r>
              <a:rPr b="1" lang="en-GB">
                <a:solidFill>
                  <a:srgbClr val="595959"/>
                </a:solidFill>
              </a:rPr>
              <a:t>Named Entity Recognition</a:t>
            </a:r>
            <a:r>
              <a:rPr lang="en-GB">
                <a:solidFill>
                  <a:srgbClr val="595959"/>
                </a:solidFill>
              </a:rPr>
              <a:t> task on wikiann-ner dataset (Hi, Bn, Gu, Mr, Or, Pa) ​</a:t>
            </a:r>
            <a:endParaRPr>
              <a:solidFill>
                <a:srgbClr val="595959"/>
              </a:solidFill>
            </a:endParaRPr>
          </a:p>
          <a:p>
            <a:pPr indent="-311150" lvl="0" marL="457200" rtl="0" algn="l">
              <a:lnSpc>
                <a:spcPct val="150000"/>
              </a:lnSpc>
              <a:spcBef>
                <a:spcPts val="0"/>
              </a:spcBef>
              <a:spcAft>
                <a:spcPts val="0"/>
              </a:spcAft>
              <a:buClr>
                <a:srgbClr val="595959"/>
              </a:buClr>
              <a:buSzPts val="1300"/>
              <a:buChar char="●"/>
            </a:pPr>
            <a:r>
              <a:rPr b="1" lang="en-GB">
                <a:solidFill>
                  <a:srgbClr val="595959"/>
                </a:solidFill>
              </a:rPr>
              <a:t>Title Prediction</a:t>
            </a:r>
            <a:r>
              <a:rPr lang="en-GB">
                <a:solidFill>
                  <a:srgbClr val="595959"/>
                </a:solidFill>
              </a:rPr>
              <a:t> task on wiki-section-title dataset (Hi, Bn, Gu, Mr, Or, Pa) ​</a:t>
            </a:r>
            <a:endParaRPr>
              <a:solidFill>
                <a:srgbClr val="595959"/>
              </a:solidFill>
            </a:endParaRPr>
          </a:p>
          <a:p>
            <a:pPr indent="-311150" lvl="0" marL="457200" rtl="0" algn="l">
              <a:lnSpc>
                <a:spcPct val="150000"/>
              </a:lnSpc>
              <a:spcBef>
                <a:spcPts val="0"/>
              </a:spcBef>
              <a:spcAft>
                <a:spcPts val="0"/>
              </a:spcAft>
              <a:buClr>
                <a:srgbClr val="595959"/>
              </a:buClr>
              <a:buSzPts val="1300"/>
              <a:buChar char="●"/>
            </a:pPr>
            <a:r>
              <a:rPr b="1" lang="en-GB">
                <a:solidFill>
                  <a:srgbClr val="595959"/>
                </a:solidFill>
              </a:rPr>
              <a:t>Part-of-Speech Tagging</a:t>
            </a:r>
            <a:r>
              <a:rPr lang="en-GB">
                <a:solidFill>
                  <a:srgbClr val="595959"/>
                </a:solidFill>
              </a:rPr>
              <a:t> task on Universal Dependency datasets (Hi, Mr, Ur)</a:t>
            </a:r>
            <a:endParaRPr>
              <a:solidFill>
                <a:srgbClr val="595959"/>
              </a:solidFill>
            </a:endParaRPr>
          </a:p>
          <a:p>
            <a:pPr indent="0" lvl="0" marL="0" rtl="0" algn="l">
              <a:spcBef>
                <a:spcPts val="1200"/>
              </a:spcBef>
              <a:spcAft>
                <a:spcPts val="1200"/>
              </a:spcAft>
              <a:buNone/>
            </a:pPr>
            <a:r>
              <a:t/>
            </a:r>
            <a:endParaRPr b="1"/>
          </a:p>
        </p:txBody>
      </p:sp>
      <p:sp>
        <p:nvSpPr>
          <p:cNvPr id="346" name="Google Shape;346;p4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Approach</a:t>
            </a:r>
            <a:endParaRPr/>
          </a:p>
        </p:txBody>
      </p:sp>
      <p:sp>
        <p:nvSpPr>
          <p:cNvPr id="352" name="Google Shape;352;p41"/>
          <p:cNvSpPr txBox="1"/>
          <p:nvPr>
            <p:ph idx="1" type="body"/>
          </p:nvPr>
        </p:nvSpPr>
        <p:spPr>
          <a:xfrm>
            <a:off x="729450" y="1321200"/>
            <a:ext cx="7688700" cy="30861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Clr>
                <a:srgbClr val="595959"/>
              </a:buClr>
              <a:buSzPts val="1300"/>
              <a:buChar char="●"/>
            </a:pPr>
            <a:r>
              <a:rPr b="1" lang="en-GB">
                <a:solidFill>
                  <a:srgbClr val="595959"/>
                </a:solidFill>
              </a:rPr>
              <a:t>Monolingual Fine-Tuning​</a:t>
            </a:r>
            <a:br>
              <a:rPr lang="en-GB">
                <a:solidFill>
                  <a:srgbClr val="595959"/>
                </a:solidFill>
              </a:rPr>
            </a:br>
            <a:r>
              <a:rPr lang="en-GB">
                <a:solidFill>
                  <a:srgbClr val="595959"/>
                </a:solidFill>
              </a:rPr>
              <a:t>Here, the pre-trained LM is fine-tuned on the labelled data of a single language​</a:t>
            </a:r>
            <a:endParaRPr>
              <a:solidFill>
                <a:srgbClr val="595959"/>
              </a:solidFill>
            </a:endParaRPr>
          </a:p>
          <a:p>
            <a:pPr indent="-311150" lvl="0" marL="457200" rtl="0" algn="l">
              <a:lnSpc>
                <a:spcPct val="150000"/>
              </a:lnSpc>
              <a:spcBef>
                <a:spcPts val="0"/>
              </a:spcBef>
              <a:spcAft>
                <a:spcPts val="0"/>
              </a:spcAft>
              <a:buClr>
                <a:srgbClr val="595959"/>
              </a:buClr>
              <a:buSzPts val="1300"/>
              <a:buChar char="●"/>
            </a:pPr>
            <a:r>
              <a:rPr b="1" lang="en-GB">
                <a:solidFill>
                  <a:srgbClr val="595959"/>
                </a:solidFill>
              </a:rPr>
              <a:t>Multilingual Fine-Tuning​</a:t>
            </a:r>
            <a:br>
              <a:rPr lang="en-GB">
                <a:solidFill>
                  <a:srgbClr val="595959"/>
                </a:solidFill>
              </a:rPr>
            </a:br>
            <a:r>
              <a:rPr lang="en-GB">
                <a:solidFill>
                  <a:srgbClr val="595959"/>
                </a:solidFill>
              </a:rPr>
              <a:t>Here, the pre-trained LM is fine-tuned on the combined labelled data of multiple languages​</a:t>
            </a:r>
            <a:endParaRPr>
              <a:solidFill>
                <a:srgbClr val="595959"/>
              </a:solidFill>
            </a:endParaRPr>
          </a:p>
          <a:p>
            <a:pPr indent="-311150" lvl="0" marL="457200" rtl="0" algn="l">
              <a:lnSpc>
                <a:spcPct val="150000"/>
              </a:lnSpc>
              <a:spcBef>
                <a:spcPts val="0"/>
              </a:spcBef>
              <a:spcAft>
                <a:spcPts val="0"/>
              </a:spcAft>
              <a:buClr>
                <a:srgbClr val="595959"/>
              </a:buClr>
              <a:buSzPts val="1300"/>
              <a:buChar char="●"/>
            </a:pPr>
            <a:r>
              <a:rPr b="1" lang="en-GB">
                <a:solidFill>
                  <a:srgbClr val="595959"/>
                </a:solidFill>
              </a:rPr>
              <a:t>Gradation of Multilinguality​</a:t>
            </a:r>
            <a:br>
              <a:rPr lang="en-GB">
                <a:solidFill>
                  <a:srgbClr val="595959"/>
                </a:solidFill>
              </a:rPr>
            </a:br>
            <a:r>
              <a:rPr lang="en-GB">
                <a:solidFill>
                  <a:srgbClr val="595959"/>
                </a:solidFill>
              </a:rPr>
              <a:t>Here,  we  experiment by adding each related language to the training set of the target language separately. The language that yields highest performance boost is selected for adding to the training set. Thus, a new training set consisting of two languages is obtained. This is repeated until all the related languages are added to the training set, resulting in the all-language multilingual FT. Task of choice: NER on IA-Original model.</a:t>
            </a:r>
            <a:endParaRPr>
              <a:solidFill>
                <a:srgbClr val="595959"/>
              </a:solidFill>
            </a:endParaRPr>
          </a:p>
        </p:txBody>
      </p:sp>
      <p:sp>
        <p:nvSpPr>
          <p:cNvPr id="353" name="Google Shape;353;p4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ph type="title"/>
          </p:nvPr>
        </p:nvSpPr>
        <p:spPr>
          <a:xfrm>
            <a:off x="729450" y="571925"/>
            <a:ext cx="76887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0" lang="en-GB" sz="2800">
                <a:solidFill>
                  <a:srgbClr val="000000"/>
                </a:solidFill>
                <a:latin typeface="Arial"/>
                <a:ea typeface="Arial"/>
                <a:cs typeface="Arial"/>
                <a:sym typeface="Arial"/>
              </a:rPr>
              <a:t>Multilinguality is a key theme</a:t>
            </a:r>
            <a:endParaRPr/>
          </a:p>
        </p:txBody>
      </p:sp>
      <p:sp>
        <p:nvSpPr>
          <p:cNvPr id="107" name="Google Shape;107;p15"/>
          <p:cNvSpPr txBox="1"/>
          <p:nvPr/>
        </p:nvSpPr>
        <p:spPr>
          <a:xfrm>
            <a:off x="313500" y="1304025"/>
            <a:ext cx="8520600" cy="3416400"/>
          </a:xfrm>
          <a:prstGeom prst="rect">
            <a:avLst/>
          </a:prstGeom>
          <a:noFill/>
          <a:ln>
            <a:noFill/>
          </a:ln>
        </p:spPr>
        <p:txBody>
          <a:bodyPr anchorCtr="0" anchor="t" bIns="91425" lIns="91425" spcFirstLastPara="1" rIns="91425" wrap="square" tIns="91425">
            <a:normAutofit/>
          </a:bodyPr>
          <a:lstStyle/>
          <a:p>
            <a:pPr indent="-311150" lvl="0" marL="4572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5+1 language families</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Indo-Aryan (77% population)*</a:t>
            </a:r>
            <a:endParaRPr baseline="30000"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Dravidian   (20.61%)</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Austro-Asiatic (1.2%)</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Tibeto-Burman (0.8%)</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Andaman languages (2 families?)</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 English (West-Germanic)</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22 scheduled languages</a:t>
            </a:r>
            <a:endParaRPr sz="1300">
              <a:solidFill>
                <a:srgbClr val="595959"/>
              </a:solidFill>
              <a:latin typeface="Lato"/>
              <a:ea typeface="Lato"/>
              <a:cs typeface="Lato"/>
              <a:sym typeface="Lato"/>
            </a:endParaRPr>
          </a:p>
          <a:p>
            <a:pPr indent="-311150" lvl="0" marL="4572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11 languages with more than 25 million speakers</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29 languages with more than 1 million speakers</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Only India has 2 languages (+English) in the </a:t>
            </a:r>
            <a:endParaRPr sz="1300">
              <a:solidFill>
                <a:srgbClr val="595959"/>
              </a:solidFill>
              <a:latin typeface="Lato"/>
              <a:ea typeface="Lato"/>
              <a:cs typeface="Lato"/>
              <a:sym typeface="Lato"/>
            </a:endParaRPr>
          </a:p>
          <a:p>
            <a:pPr indent="0" lvl="0" marL="914400" rtl="0" algn="l">
              <a:lnSpc>
                <a:spcPct val="115000"/>
              </a:lnSpc>
              <a:spcBef>
                <a:spcPts val="0"/>
              </a:spcBef>
              <a:spcAft>
                <a:spcPts val="0"/>
              </a:spcAft>
              <a:buNone/>
            </a:pPr>
            <a:r>
              <a:rPr lang="en-GB" sz="1300">
                <a:solidFill>
                  <a:srgbClr val="595959"/>
                </a:solidFill>
                <a:latin typeface="Lato"/>
                <a:ea typeface="Lato"/>
                <a:cs typeface="Lato"/>
                <a:sym typeface="Lato"/>
              </a:rPr>
              <a:t>world’s 10 most spoken languages</a:t>
            </a:r>
            <a:endParaRPr sz="1300">
              <a:solidFill>
                <a:srgbClr val="595959"/>
              </a:solidFill>
              <a:latin typeface="Lato"/>
              <a:ea typeface="Lato"/>
              <a:cs typeface="Lato"/>
              <a:sym typeface="Lato"/>
            </a:endParaRPr>
          </a:p>
          <a:p>
            <a:pPr indent="-311150" lvl="1" marL="914400" rtl="0" algn="l">
              <a:lnSpc>
                <a:spcPct val="115000"/>
              </a:lnSpc>
              <a:spcBef>
                <a:spcPts val="0"/>
              </a:spcBef>
              <a:spcAft>
                <a:spcPts val="0"/>
              </a:spcAft>
              <a:buClr>
                <a:srgbClr val="595959"/>
              </a:buClr>
              <a:buSzPts val="1300"/>
              <a:buFont typeface="Lato"/>
              <a:buChar char="○"/>
            </a:pPr>
            <a:r>
              <a:rPr lang="en-GB" sz="1300">
                <a:solidFill>
                  <a:srgbClr val="595959"/>
                </a:solidFill>
                <a:latin typeface="Lato"/>
                <a:ea typeface="Lato"/>
                <a:cs typeface="Lato"/>
                <a:sym typeface="Lato"/>
              </a:rPr>
              <a:t>7-8 Indian languages in the top 20 most spoken language</a:t>
            </a:r>
            <a:endParaRPr sz="1300">
              <a:solidFill>
                <a:srgbClr val="595959"/>
              </a:solidFill>
              <a:latin typeface="Lato"/>
              <a:ea typeface="Lato"/>
              <a:cs typeface="Lato"/>
              <a:sym typeface="Lato"/>
            </a:endParaRPr>
          </a:p>
        </p:txBody>
      </p:sp>
      <p:pic>
        <p:nvPicPr>
          <p:cNvPr descr="http://languagesgulper.com/eng/India_files/droppedImage.jpg" id="108" name="Google Shape;108;p15"/>
          <p:cNvPicPr preferRelativeResize="0"/>
          <p:nvPr/>
        </p:nvPicPr>
        <p:blipFill rotWithShape="1">
          <a:blip r:embed="rId3">
            <a:alphaModFix/>
          </a:blip>
          <a:srcRect b="0" l="0" r="0" t="0"/>
          <a:stretch/>
        </p:blipFill>
        <p:spPr>
          <a:xfrm>
            <a:off x="5957143" y="1304025"/>
            <a:ext cx="2876957" cy="3416400"/>
          </a:xfrm>
          <a:prstGeom prst="rect">
            <a:avLst/>
          </a:prstGeom>
          <a:noFill/>
          <a:ln>
            <a:noFill/>
          </a:ln>
        </p:spPr>
      </p:pic>
      <p:sp>
        <p:nvSpPr>
          <p:cNvPr id="109" name="Google Shape;109;p15"/>
          <p:cNvSpPr txBox="1"/>
          <p:nvPr/>
        </p:nvSpPr>
        <p:spPr>
          <a:xfrm>
            <a:off x="493750" y="4473550"/>
            <a:ext cx="579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GB" sz="1000">
                <a:latin typeface="Lato"/>
                <a:ea typeface="Lato"/>
                <a:cs typeface="Lato"/>
                <a:sym typeface="Lato"/>
              </a:rPr>
              <a:t>*</a:t>
            </a:r>
            <a:r>
              <a:rPr lang="en-GB" sz="1000">
                <a:latin typeface="Lato"/>
                <a:ea typeface="Lato"/>
                <a:cs typeface="Lato"/>
                <a:sym typeface="Lato"/>
              </a:rPr>
              <a:t>https://en.wikipedia.org/wiki/List_of_languages_by_number_of_native_speakers_in_India</a:t>
            </a:r>
            <a:endParaRPr sz="1000">
              <a:latin typeface="Lato"/>
              <a:ea typeface="Lato"/>
              <a:cs typeface="Lato"/>
              <a:sym typeface="Lato"/>
            </a:endParaRPr>
          </a:p>
        </p:txBody>
      </p:sp>
      <p:sp>
        <p:nvSpPr>
          <p:cNvPr id="110" name="Google Shape;110;p1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2"/>
          <p:cNvSpPr txBox="1"/>
          <p:nvPr/>
        </p:nvSpPr>
        <p:spPr>
          <a:xfrm>
            <a:off x="6827600" y="987525"/>
            <a:ext cx="18957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Lato"/>
                <a:ea typeface="Lato"/>
                <a:cs typeface="Lato"/>
                <a:sym typeface="Lato"/>
              </a:rPr>
              <a:t>Research Question 1​</a:t>
            </a:r>
            <a:br>
              <a:rPr b="1" lang="en-GB" sz="1200">
                <a:latin typeface="Lato"/>
                <a:ea typeface="Lato"/>
                <a:cs typeface="Lato"/>
                <a:sym typeface="Lato"/>
              </a:rPr>
            </a:br>
            <a:endParaRPr b="1" sz="1200">
              <a:latin typeface="Lato"/>
              <a:ea typeface="Lato"/>
              <a:cs typeface="Lato"/>
              <a:sym typeface="Lato"/>
            </a:endParaRPr>
          </a:p>
          <a:p>
            <a:pPr indent="0" lvl="0" marL="0" rtl="0" algn="l">
              <a:spcBef>
                <a:spcPts val="0"/>
              </a:spcBef>
              <a:spcAft>
                <a:spcPts val="0"/>
              </a:spcAft>
              <a:buNone/>
            </a:pPr>
            <a:r>
              <a:rPr lang="en-GB" sz="1200">
                <a:latin typeface="Lato"/>
                <a:ea typeface="Lato"/>
                <a:cs typeface="Lato"/>
                <a:sym typeface="Lato"/>
              </a:rPr>
              <a:t>Does multilingual fine-tuning with a set of related languages yield improvements over monolingual fine-tuning (FT) on downstream tasks?​</a:t>
            </a:r>
            <a:endParaRPr sz="1200">
              <a:latin typeface="Lato"/>
              <a:ea typeface="Lato"/>
              <a:cs typeface="Lato"/>
              <a:sym typeface="Lato"/>
            </a:endParaRPr>
          </a:p>
        </p:txBody>
      </p:sp>
      <p:sp>
        <p:nvSpPr>
          <p:cNvPr id="359" name="Google Shape;359;p4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Results</a:t>
            </a:r>
            <a:endParaRPr/>
          </a:p>
        </p:txBody>
      </p:sp>
      <p:sp>
        <p:nvSpPr>
          <p:cNvPr id="360" name="Google Shape;360;p4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361" name="Google Shape;361;p42"/>
          <p:cNvPicPr preferRelativeResize="0"/>
          <p:nvPr/>
        </p:nvPicPr>
        <p:blipFill>
          <a:blip r:embed="rId3">
            <a:alphaModFix/>
          </a:blip>
          <a:stretch>
            <a:fillRect/>
          </a:stretch>
        </p:blipFill>
        <p:spPr>
          <a:xfrm>
            <a:off x="523713" y="1283025"/>
            <a:ext cx="6126775" cy="3549851"/>
          </a:xfrm>
          <a:prstGeom prst="rect">
            <a:avLst/>
          </a:prstGeom>
          <a:noFill/>
          <a:ln>
            <a:noFill/>
          </a:ln>
        </p:spPr>
      </p:pic>
      <p:sp>
        <p:nvSpPr>
          <p:cNvPr id="362" name="Google Shape;362;p42"/>
          <p:cNvSpPr txBox="1"/>
          <p:nvPr/>
        </p:nvSpPr>
        <p:spPr>
          <a:xfrm>
            <a:off x="6827600" y="2899731"/>
            <a:ext cx="2159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Lato"/>
                <a:ea typeface="Lato"/>
                <a:cs typeface="Lato"/>
                <a:sym typeface="Lato"/>
              </a:rPr>
              <a:t>Multilingual fine-tuning</a:t>
            </a:r>
            <a:r>
              <a:rPr lang="en-GB" sz="1000">
                <a:latin typeface="Lato"/>
                <a:ea typeface="Lato"/>
                <a:cs typeface="Lato"/>
                <a:sym typeface="Lato"/>
              </a:rPr>
              <a:t> with </a:t>
            </a:r>
            <a:r>
              <a:rPr b="1" lang="en-GB" sz="1000">
                <a:latin typeface="Lato"/>
                <a:ea typeface="Lato"/>
                <a:cs typeface="Lato"/>
                <a:sym typeface="Lato"/>
              </a:rPr>
              <a:t>related languages</a:t>
            </a:r>
            <a:r>
              <a:rPr lang="en-GB" sz="1000">
                <a:latin typeface="Lato"/>
                <a:ea typeface="Lato"/>
                <a:cs typeface="Lato"/>
                <a:sym typeface="Lato"/>
              </a:rPr>
              <a:t> can </a:t>
            </a:r>
            <a:r>
              <a:rPr b="1" lang="en-GB" sz="1000">
                <a:latin typeface="Lato"/>
                <a:ea typeface="Lato"/>
                <a:cs typeface="Lato"/>
                <a:sym typeface="Lato"/>
              </a:rPr>
              <a:t>yield huge</a:t>
            </a:r>
            <a:r>
              <a:rPr lang="en-GB" sz="1000">
                <a:latin typeface="Lato"/>
                <a:ea typeface="Lato"/>
                <a:cs typeface="Lato"/>
                <a:sym typeface="Lato"/>
              </a:rPr>
              <a:t> (up to 40% on absolute scale) </a:t>
            </a:r>
            <a:r>
              <a:rPr b="1" lang="en-GB" sz="1000">
                <a:latin typeface="Lato"/>
                <a:ea typeface="Lato"/>
                <a:cs typeface="Lato"/>
                <a:sym typeface="Lato"/>
              </a:rPr>
              <a:t>improvement</a:t>
            </a:r>
            <a:r>
              <a:rPr lang="en-GB" sz="1000">
                <a:latin typeface="Lato"/>
                <a:ea typeface="Lato"/>
                <a:cs typeface="Lato"/>
                <a:sym typeface="Lato"/>
              </a:rPr>
              <a:t> for </a:t>
            </a:r>
            <a:r>
              <a:rPr b="1" lang="en-GB" sz="1000">
                <a:latin typeface="Lato"/>
                <a:ea typeface="Lato"/>
                <a:cs typeface="Lato"/>
                <a:sym typeface="Lato"/>
              </a:rPr>
              <a:t>low-resource languages</a:t>
            </a:r>
            <a:r>
              <a:rPr lang="en-GB" sz="1000">
                <a:latin typeface="Lato"/>
                <a:ea typeface="Lato"/>
                <a:cs typeface="Lato"/>
                <a:sym typeface="Lato"/>
              </a:rPr>
              <a:t> (such as </a:t>
            </a:r>
            <a:r>
              <a:rPr b="1" lang="en-GB" sz="1000">
                <a:latin typeface="Lato"/>
                <a:ea typeface="Lato"/>
                <a:cs typeface="Lato"/>
                <a:sym typeface="Lato"/>
              </a:rPr>
              <a:t>Oriya and Punjabi)</a:t>
            </a:r>
            <a:r>
              <a:rPr lang="en-GB" sz="1000">
                <a:latin typeface="Lato"/>
                <a:ea typeface="Lato"/>
                <a:cs typeface="Lato"/>
                <a:sym typeface="Lato"/>
              </a:rPr>
              <a:t>, and </a:t>
            </a:r>
            <a:r>
              <a:rPr b="1" lang="en-GB" sz="1000">
                <a:latin typeface="Lato"/>
                <a:ea typeface="Lato"/>
                <a:cs typeface="Lato"/>
                <a:sym typeface="Lato"/>
              </a:rPr>
              <a:t>statistically significant</a:t>
            </a:r>
            <a:r>
              <a:rPr lang="en-GB" sz="1000">
                <a:latin typeface="Lato"/>
                <a:ea typeface="Lato"/>
                <a:cs typeface="Lato"/>
                <a:sym typeface="Lato"/>
              </a:rPr>
              <a:t> (up to 10%) </a:t>
            </a:r>
            <a:r>
              <a:rPr b="1" lang="en-GB" sz="1000">
                <a:latin typeface="Lato"/>
                <a:ea typeface="Lato"/>
                <a:cs typeface="Lato"/>
                <a:sym typeface="Lato"/>
              </a:rPr>
              <a:t>improvements</a:t>
            </a:r>
            <a:r>
              <a:rPr lang="en-GB" sz="1000">
                <a:latin typeface="Lato"/>
                <a:ea typeface="Lato"/>
                <a:cs typeface="Lato"/>
                <a:sym typeface="Lato"/>
              </a:rPr>
              <a:t> on </a:t>
            </a:r>
            <a:r>
              <a:rPr b="1" lang="en-GB" sz="1000">
                <a:latin typeface="Lato"/>
                <a:ea typeface="Lato"/>
                <a:cs typeface="Lato"/>
                <a:sym typeface="Lato"/>
              </a:rPr>
              <a:t>high resource languages</a:t>
            </a:r>
            <a:r>
              <a:rPr lang="en-GB" sz="1000">
                <a:latin typeface="Lato"/>
                <a:ea typeface="Lato"/>
                <a:cs typeface="Lato"/>
                <a:sym typeface="Lato"/>
              </a:rPr>
              <a:t> (such as Hindi and Bengali), depending on the task.​</a:t>
            </a:r>
            <a:endParaRPr sz="1000">
              <a:latin typeface="Lato"/>
              <a:ea typeface="Lato"/>
              <a:cs typeface="Lato"/>
              <a:sym typeface="Lato"/>
            </a:endParaRPr>
          </a:p>
        </p:txBody>
      </p:sp>
      <p:sp>
        <p:nvSpPr>
          <p:cNvPr id="363" name="Google Shape;363;p42"/>
          <p:cNvSpPr/>
          <p:nvPr/>
        </p:nvSpPr>
        <p:spPr>
          <a:xfrm>
            <a:off x="625450" y="3300075"/>
            <a:ext cx="5966400" cy="205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3"/>
          <p:cNvSpPr txBox="1"/>
          <p:nvPr/>
        </p:nvSpPr>
        <p:spPr>
          <a:xfrm>
            <a:off x="6827600" y="987525"/>
            <a:ext cx="18957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Lato"/>
                <a:ea typeface="Lato"/>
                <a:cs typeface="Lato"/>
                <a:sym typeface="Lato"/>
              </a:rPr>
              <a:t>Research Question 3</a:t>
            </a:r>
            <a:br>
              <a:rPr b="1" lang="en-GB" sz="1200">
                <a:latin typeface="Lato"/>
                <a:ea typeface="Lato"/>
                <a:cs typeface="Lato"/>
                <a:sym typeface="Lato"/>
              </a:rPr>
            </a:br>
            <a:endParaRPr b="1" sz="1200">
              <a:latin typeface="Lato"/>
              <a:ea typeface="Lato"/>
              <a:cs typeface="Lato"/>
              <a:sym typeface="Lato"/>
            </a:endParaRPr>
          </a:p>
          <a:p>
            <a:pPr indent="0" lvl="0" marL="0" rtl="0" algn="l">
              <a:spcBef>
                <a:spcPts val="0"/>
              </a:spcBef>
              <a:spcAft>
                <a:spcPts val="0"/>
              </a:spcAft>
              <a:buNone/>
            </a:pPr>
            <a:r>
              <a:rPr lang="en-GB" sz="1200">
                <a:latin typeface="Lato"/>
                <a:ea typeface="Lato"/>
                <a:cs typeface="Lato"/>
                <a:sym typeface="Lato"/>
              </a:rPr>
              <a:t>Does having a common script benefit better language transfer for languages with high lexical similarity but different scripts?​</a:t>
            </a:r>
            <a:endParaRPr sz="1000">
              <a:latin typeface="Lato"/>
              <a:ea typeface="Lato"/>
              <a:cs typeface="Lato"/>
              <a:sym typeface="Lato"/>
            </a:endParaRPr>
          </a:p>
        </p:txBody>
      </p:sp>
      <p:sp>
        <p:nvSpPr>
          <p:cNvPr id="369" name="Google Shape;369;p4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Results</a:t>
            </a:r>
            <a:endParaRPr/>
          </a:p>
        </p:txBody>
      </p:sp>
      <p:sp>
        <p:nvSpPr>
          <p:cNvPr id="370" name="Google Shape;370;p4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371" name="Google Shape;371;p43"/>
          <p:cNvPicPr preferRelativeResize="0"/>
          <p:nvPr/>
        </p:nvPicPr>
        <p:blipFill>
          <a:blip r:embed="rId3">
            <a:alphaModFix/>
          </a:blip>
          <a:stretch>
            <a:fillRect/>
          </a:stretch>
        </p:blipFill>
        <p:spPr>
          <a:xfrm>
            <a:off x="523713" y="1283025"/>
            <a:ext cx="6126775" cy="3549851"/>
          </a:xfrm>
          <a:prstGeom prst="rect">
            <a:avLst/>
          </a:prstGeom>
          <a:noFill/>
          <a:ln>
            <a:noFill/>
          </a:ln>
        </p:spPr>
      </p:pic>
      <p:sp>
        <p:nvSpPr>
          <p:cNvPr id="372" name="Google Shape;372;p43"/>
          <p:cNvSpPr txBox="1"/>
          <p:nvPr/>
        </p:nvSpPr>
        <p:spPr>
          <a:xfrm>
            <a:off x="6827600" y="2899731"/>
            <a:ext cx="2159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Lato"/>
                <a:ea typeface="Lato"/>
                <a:cs typeface="Lato"/>
                <a:sym typeface="Lato"/>
              </a:rPr>
              <a:t>Effectiveness</a:t>
            </a:r>
            <a:r>
              <a:rPr lang="en-GB" sz="1000">
                <a:latin typeface="Lato"/>
                <a:ea typeface="Lato"/>
                <a:cs typeface="Lato"/>
                <a:sym typeface="Lato"/>
              </a:rPr>
              <a:t> of </a:t>
            </a:r>
            <a:r>
              <a:rPr b="1" lang="en-GB" sz="1000">
                <a:latin typeface="Lato"/>
                <a:ea typeface="Lato"/>
                <a:cs typeface="Lato"/>
                <a:sym typeface="Lato"/>
              </a:rPr>
              <a:t>multilingual</a:t>
            </a:r>
            <a:r>
              <a:rPr lang="en-GB" sz="1000">
                <a:latin typeface="Lato"/>
                <a:ea typeface="Lato"/>
                <a:cs typeface="Lato"/>
                <a:sym typeface="Lato"/>
              </a:rPr>
              <a:t> </a:t>
            </a:r>
            <a:r>
              <a:rPr b="1" lang="en-GB" sz="1000">
                <a:latin typeface="Lato"/>
                <a:ea typeface="Lato"/>
                <a:cs typeface="Lato"/>
                <a:sym typeface="Lato"/>
              </a:rPr>
              <a:t>fine-tuning</a:t>
            </a:r>
            <a:r>
              <a:rPr lang="en-GB" sz="1000">
                <a:latin typeface="Lato"/>
                <a:ea typeface="Lato"/>
                <a:cs typeface="Lato"/>
                <a:sym typeface="Lato"/>
              </a:rPr>
              <a:t> is </a:t>
            </a:r>
            <a:r>
              <a:rPr b="1" lang="en-GB" sz="1000">
                <a:latin typeface="Lato"/>
                <a:ea typeface="Lato"/>
                <a:cs typeface="Lato"/>
                <a:sym typeface="Lato"/>
              </a:rPr>
              <a:t>significantly</a:t>
            </a:r>
            <a:r>
              <a:rPr lang="en-GB" sz="1000">
                <a:latin typeface="Lato"/>
                <a:ea typeface="Lato"/>
                <a:cs typeface="Lato"/>
                <a:sym typeface="Lato"/>
              </a:rPr>
              <a:t> </a:t>
            </a:r>
            <a:r>
              <a:rPr b="1" lang="en-GB" sz="1000">
                <a:latin typeface="Lato"/>
                <a:ea typeface="Lato"/>
                <a:cs typeface="Lato"/>
                <a:sym typeface="Lato"/>
              </a:rPr>
              <a:t>enhanced</a:t>
            </a:r>
            <a:r>
              <a:rPr lang="en-GB" sz="1000">
                <a:latin typeface="Lato"/>
                <a:ea typeface="Lato"/>
                <a:cs typeface="Lato"/>
                <a:sym typeface="Lato"/>
              </a:rPr>
              <a:t> when coupled with </a:t>
            </a:r>
            <a:r>
              <a:rPr b="1" lang="en-GB" sz="1000">
                <a:latin typeface="Lato"/>
                <a:ea typeface="Lato"/>
                <a:cs typeface="Lato"/>
                <a:sym typeface="Lato"/>
              </a:rPr>
              <a:t>common-script representation via transliteration.</a:t>
            </a:r>
            <a:r>
              <a:rPr lang="en-GB" sz="1000">
                <a:latin typeface="Lato"/>
                <a:ea typeface="Lato"/>
                <a:cs typeface="Lato"/>
                <a:sym typeface="Lato"/>
              </a:rPr>
              <a:t>​</a:t>
            </a:r>
            <a:endParaRPr sz="1000">
              <a:latin typeface="Lato"/>
              <a:ea typeface="Lato"/>
              <a:cs typeface="Lato"/>
              <a:sym typeface="Lato"/>
            </a:endParaRPr>
          </a:p>
        </p:txBody>
      </p:sp>
      <p:sp>
        <p:nvSpPr>
          <p:cNvPr id="373" name="Google Shape;373;p43"/>
          <p:cNvSpPr/>
          <p:nvPr/>
        </p:nvSpPr>
        <p:spPr>
          <a:xfrm>
            <a:off x="4320550" y="1193300"/>
            <a:ext cx="1110900" cy="3719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3"/>
          <p:cNvSpPr/>
          <p:nvPr/>
        </p:nvSpPr>
        <p:spPr>
          <a:xfrm>
            <a:off x="5431450" y="1193300"/>
            <a:ext cx="1110900" cy="3719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4"/>
          <p:cNvSpPr txBox="1"/>
          <p:nvPr/>
        </p:nvSpPr>
        <p:spPr>
          <a:xfrm>
            <a:off x="4572000" y="995775"/>
            <a:ext cx="41595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Lato"/>
                <a:ea typeface="Lato"/>
                <a:cs typeface="Lato"/>
                <a:sym typeface="Lato"/>
              </a:rPr>
              <a:t>Research Question 2</a:t>
            </a:r>
            <a:br>
              <a:rPr b="1" lang="en-GB" sz="1200">
                <a:latin typeface="Lato"/>
                <a:ea typeface="Lato"/>
                <a:cs typeface="Lato"/>
                <a:sym typeface="Lato"/>
              </a:rPr>
            </a:br>
            <a:endParaRPr b="1" sz="1200">
              <a:latin typeface="Lato"/>
              <a:ea typeface="Lato"/>
              <a:cs typeface="Lato"/>
              <a:sym typeface="Lato"/>
            </a:endParaRPr>
          </a:p>
          <a:p>
            <a:pPr indent="0" lvl="0" marL="0" rtl="0" algn="l">
              <a:spcBef>
                <a:spcPts val="0"/>
              </a:spcBef>
              <a:spcAft>
                <a:spcPts val="0"/>
              </a:spcAft>
              <a:buNone/>
            </a:pPr>
            <a:r>
              <a:rPr lang="en-GB" sz="1200">
                <a:latin typeface="Lato"/>
                <a:ea typeface="Lato"/>
                <a:cs typeface="Lato"/>
                <a:sym typeface="Lato"/>
              </a:rPr>
              <a:t>Starting from monolingual FT, as each related language is gradually added for multilingual FT, to ultimately a multilingual FT with all related languages, how does the performance vary? In other words, should one use all related languages' data or only a subset of languages' data?​</a:t>
            </a:r>
            <a:r>
              <a:rPr lang="en-GB" sz="1200">
                <a:latin typeface="Lato"/>
                <a:ea typeface="Lato"/>
                <a:cs typeface="Lato"/>
                <a:sym typeface="Lato"/>
              </a:rPr>
              <a:t>​</a:t>
            </a:r>
            <a:endParaRPr sz="1200">
              <a:latin typeface="Lato"/>
              <a:ea typeface="Lato"/>
              <a:cs typeface="Lato"/>
              <a:sym typeface="Lato"/>
            </a:endParaRPr>
          </a:p>
        </p:txBody>
      </p:sp>
      <p:sp>
        <p:nvSpPr>
          <p:cNvPr id="380" name="Google Shape;380;p4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Results</a:t>
            </a:r>
            <a:endParaRPr/>
          </a:p>
        </p:txBody>
      </p:sp>
      <p:sp>
        <p:nvSpPr>
          <p:cNvPr id="381" name="Google Shape;381;p4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382" name="Google Shape;382;p44"/>
          <p:cNvPicPr preferRelativeResize="0"/>
          <p:nvPr/>
        </p:nvPicPr>
        <p:blipFill>
          <a:blip r:embed="rId3">
            <a:alphaModFix/>
          </a:blip>
          <a:stretch>
            <a:fillRect/>
          </a:stretch>
        </p:blipFill>
        <p:spPr>
          <a:xfrm>
            <a:off x="2226250" y="839513"/>
            <a:ext cx="1895700" cy="4212662"/>
          </a:xfrm>
          <a:prstGeom prst="rect">
            <a:avLst/>
          </a:prstGeom>
          <a:noFill/>
          <a:ln>
            <a:noFill/>
          </a:ln>
        </p:spPr>
      </p:pic>
      <p:sp>
        <p:nvSpPr>
          <p:cNvPr id="383" name="Google Shape;383;p44"/>
          <p:cNvSpPr txBox="1"/>
          <p:nvPr/>
        </p:nvSpPr>
        <p:spPr>
          <a:xfrm>
            <a:off x="4572000" y="31848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Lato"/>
                <a:ea typeface="Lato"/>
                <a:cs typeface="Lato"/>
                <a:sym typeface="Lato"/>
              </a:rPr>
              <a:t>Within the set of related languages, likely, there exists a subset of languages that yields the best performance.​</a:t>
            </a:r>
            <a:endParaRPr sz="600">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Summary</a:t>
            </a:r>
            <a:endParaRPr/>
          </a:p>
        </p:txBody>
      </p:sp>
      <p:sp>
        <p:nvSpPr>
          <p:cNvPr id="389" name="Google Shape;389;p45"/>
          <p:cNvSpPr txBox="1"/>
          <p:nvPr>
            <p:ph idx="1" type="body"/>
          </p:nvPr>
        </p:nvSpPr>
        <p:spPr>
          <a:xfrm>
            <a:off x="729450" y="1321200"/>
            <a:ext cx="7688700" cy="76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Related Languages help each other</a:t>
            </a:r>
            <a:endParaRPr/>
          </a:p>
          <a:p>
            <a:pPr indent="0" lvl="0" marL="0" rtl="0" algn="l">
              <a:spcBef>
                <a:spcPts val="1200"/>
              </a:spcBef>
              <a:spcAft>
                <a:spcPts val="1200"/>
              </a:spcAft>
              <a:buNone/>
            </a:pPr>
            <a:r>
              <a:rPr lang="en-GB"/>
              <a:t>Due to computational bottleneck we explore multilingual fine-tuning and not multilingual pre-training</a:t>
            </a:r>
            <a:endParaRPr/>
          </a:p>
        </p:txBody>
      </p:sp>
      <p:sp>
        <p:nvSpPr>
          <p:cNvPr id="390" name="Google Shape;390;p4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6"/>
          <p:cNvSpPr txBox="1"/>
          <p:nvPr>
            <p:ph type="title"/>
          </p:nvPr>
        </p:nvSpPr>
        <p:spPr>
          <a:xfrm>
            <a:off x="730000" y="1318650"/>
            <a:ext cx="3300900" cy="147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2100"/>
              <a:t>On Utilizing Constituent Language Resources to Improve Downstream Tasks in Hinglish</a:t>
            </a:r>
            <a:endParaRPr sz="2100"/>
          </a:p>
        </p:txBody>
      </p:sp>
      <p:sp>
        <p:nvSpPr>
          <p:cNvPr id="396" name="Google Shape;396;p46"/>
          <p:cNvSpPr txBox="1"/>
          <p:nvPr>
            <p:ph idx="2" type="body"/>
          </p:nvPr>
        </p:nvSpPr>
        <p:spPr>
          <a:xfrm>
            <a:off x="5174225" y="1352625"/>
            <a:ext cx="33744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English and Hindi helping Hinglish</a:t>
            </a:r>
            <a:endParaRPr/>
          </a:p>
        </p:txBody>
      </p:sp>
      <p:sp>
        <p:nvSpPr>
          <p:cNvPr id="397" name="Google Shape;397;p4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398" name="Google Shape;398;p46"/>
          <p:cNvSpPr txBox="1"/>
          <p:nvPr>
            <p:ph idx="1" type="subTitle"/>
          </p:nvPr>
        </p:nvSpPr>
        <p:spPr>
          <a:xfrm>
            <a:off x="724950" y="3161525"/>
            <a:ext cx="33009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Vishwajeet Kumar, Rudra Murthy Venkataramana, Tejas Dhamecha,</a:t>
            </a:r>
            <a:endParaRPr/>
          </a:p>
          <a:p>
            <a:pPr indent="0" lvl="0" marL="0" rtl="0" algn="l">
              <a:spcBef>
                <a:spcPts val="0"/>
              </a:spcBef>
              <a:spcAft>
                <a:spcPts val="0"/>
              </a:spcAft>
              <a:buNone/>
            </a:pPr>
            <a:r>
              <a:rPr lang="en-GB"/>
              <a:t>Findings of EMNLP 2022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What is Code-mixing?</a:t>
            </a:r>
            <a:endParaRPr sz="2600"/>
          </a:p>
        </p:txBody>
      </p:sp>
      <p:sp>
        <p:nvSpPr>
          <p:cNvPr id="404" name="Google Shape;404;p47"/>
          <p:cNvSpPr txBox="1"/>
          <p:nvPr>
            <p:ph idx="1" type="body"/>
          </p:nvPr>
        </p:nvSpPr>
        <p:spPr>
          <a:xfrm>
            <a:off x="729450" y="1321200"/>
            <a:ext cx="7688700" cy="2016300"/>
          </a:xfrm>
          <a:prstGeom prst="rect">
            <a:avLst/>
          </a:prstGeom>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rgbClr val="595959"/>
              </a:buClr>
              <a:buSzPts val="1400"/>
              <a:buChar char="●"/>
            </a:pPr>
            <a:r>
              <a:rPr lang="en-GB" sz="1400">
                <a:solidFill>
                  <a:srgbClr val="595959"/>
                </a:solidFill>
              </a:rPr>
              <a:t>Code-mixing</a:t>
            </a:r>
            <a:r>
              <a:rPr baseline="30000" lang="en-GB" sz="1400">
                <a:solidFill>
                  <a:srgbClr val="595959"/>
                </a:solidFill>
              </a:rPr>
              <a:t>#</a:t>
            </a:r>
            <a:r>
              <a:rPr lang="en-GB" sz="1400">
                <a:solidFill>
                  <a:srgbClr val="595959"/>
                </a:solidFill>
              </a:rPr>
              <a:t> is the phenomenon of using vocabularies from multiple languages in a single utterance</a:t>
            </a:r>
            <a:endParaRPr sz="1400">
              <a:solidFill>
                <a:srgbClr val="595959"/>
              </a:solidFill>
            </a:endParaRPr>
          </a:p>
          <a:p>
            <a:pPr indent="-317500" lvl="1" marL="914400" rtl="0" algn="l">
              <a:lnSpc>
                <a:spcPct val="150000"/>
              </a:lnSpc>
              <a:spcBef>
                <a:spcPts val="0"/>
              </a:spcBef>
              <a:spcAft>
                <a:spcPts val="0"/>
              </a:spcAft>
              <a:buClr>
                <a:srgbClr val="595959"/>
              </a:buClr>
              <a:buSzPts val="1400"/>
              <a:buChar char="○"/>
            </a:pPr>
            <a:r>
              <a:rPr lang="en-GB" sz="1400">
                <a:solidFill>
                  <a:srgbClr val="595959"/>
                </a:solidFill>
              </a:rPr>
              <a:t>[Kaafi mashaqqat]</a:t>
            </a:r>
            <a:r>
              <a:rPr baseline="-25000" lang="en-GB" sz="1400">
                <a:solidFill>
                  <a:srgbClr val="595959"/>
                </a:solidFill>
              </a:rPr>
              <a:t>URDU</a:t>
            </a:r>
            <a:r>
              <a:rPr lang="en-GB" sz="1400">
                <a:solidFill>
                  <a:srgbClr val="595959"/>
                </a:solidFill>
              </a:rPr>
              <a:t> [ke baad bhi kaam ho na saka]</a:t>
            </a:r>
            <a:r>
              <a:rPr baseline="-25000" lang="en-GB" sz="1400">
                <a:solidFill>
                  <a:srgbClr val="595959"/>
                </a:solidFill>
              </a:rPr>
              <a:t>HINDI</a:t>
            </a:r>
            <a:r>
              <a:rPr lang="en-GB" sz="1400">
                <a:solidFill>
                  <a:srgbClr val="595959"/>
                </a:solidFill>
              </a:rPr>
              <a:t> .</a:t>
            </a:r>
            <a:endParaRPr sz="1400">
              <a:solidFill>
                <a:srgbClr val="595959"/>
              </a:solidFill>
            </a:endParaRPr>
          </a:p>
          <a:p>
            <a:pPr indent="-317500" lvl="1" marL="914400" rtl="0" algn="l">
              <a:lnSpc>
                <a:spcPct val="150000"/>
              </a:lnSpc>
              <a:spcBef>
                <a:spcPts val="0"/>
              </a:spcBef>
              <a:spcAft>
                <a:spcPts val="0"/>
              </a:spcAft>
              <a:buClr>
                <a:srgbClr val="595959"/>
              </a:buClr>
              <a:buSzPts val="1400"/>
              <a:buChar char="○"/>
            </a:pPr>
            <a:r>
              <a:rPr lang="en-GB" sz="1400">
                <a:solidFill>
                  <a:srgbClr val="595959"/>
                </a:solidFill>
              </a:rPr>
              <a:t>[Problem]</a:t>
            </a:r>
            <a:r>
              <a:rPr baseline="-25000" lang="en-GB" sz="1400">
                <a:solidFill>
                  <a:srgbClr val="595959"/>
                </a:solidFill>
              </a:rPr>
              <a:t>ENGLISH</a:t>
            </a:r>
            <a:r>
              <a:rPr lang="en-GB" sz="1400">
                <a:solidFill>
                  <a:srgbClr val="595959"/>
                </a:solidFill>
              </a:rPr>
              <a:t> [ye hai ki]</a:t>
            </a:r>
            <a:r>
              <a:rPr baseline="-25000" lang="en-GB" sz="1400">
                <a:solidFill>
                  <a:srgbClr val="595959"/>
                </a:solidFill>
              </a:rPr>
              <a:t>HINDI</a:t>
            </a:r>
            <a:r>
              <a:rPr lang="en-GB" sz="1400">
                <a:solidFill>
                  <a:srgbClr val="595959"/>
                </a:solidFill>
              </a:rPr>
              <a:t> [time]</a:t>
            </a:r>
            <a:r>
              <a:rPr baseline="-25000" lang="en-GB" sz="1400">
                <a:solidFill>
                  <a:srgbClr val="595959"/>
                </a:solidFill>
              </a:rPr>
              <a:t>ENGLISH</a:t>
            </a:r>
            <a:r>
              <a:rPr lang="en-GB" sz="1400">
                <a:solidFill>
                  <a:srgbClr val="595959"/>
                </a:solidFill>
              </a:rPr>
              <a:t> [kam hai]</a:t>
            </a:r>
            <a:r>
              <a:rPr baseline="-25000" lang="en-GB" sz="1400">
                <a:solidFill>
                  <a:srgbClr val="595959"/>
                </a:solidFill>
              </a:rPr>
              <a:t>HINDI</a:t>
            </a:r>
            <a:endParaRPr sz="1400">
              <a:solidFill>
                <a:srgbClr val="595959"/>
              </a:solidFill>
            </a:endParaRPr>
          </a:p>
          <a:p>
            <a:pPr indent="-317500" lvl="1" marL="914400" rtl="0" algn="l">
              <a:lnSpc>
                <a:spcPct val="150000"/>
              </a:lnSpc>
              <a:spcBef>
                <a:spcPts val="0"/>
              </a:spcBef>
              <a:spcAft>
                <a:spcPts val="0"/>
              </a:spcAft>
              <a:buClr>
                <a:srgbClr val="595959"/>
              </a:buClr>
              <a:buSzPts val="1400"/>
              <a:buChar char="○"/>
            </a:pPr>
            <a:r>
              <a:rPr lang="en-GB" sz="1400">
                <a:solidFill>
                  <a:srgbClr val="595959"/>
                </a:solidFill>
              </a:rPr>
              <a:t>[I am sorry but]</a:t>
            </a:r>
            <a:r>
              <a:rPr baseline="-25000" lang="en-GB" sz="1400">
                <a:solidFill>
                  <a:srgbClr val="595959"/>
                </a:solidFill>
              </a:rPr>
              <a:t>ENGLISH</a:t>
            </a:r>
            <a:r>
              <a:rPr lang="en-GB" sz="1400">
                <a:solidFill>
                  <a:srgbClr val="595959"/>
                </a:solidFill>
              </a:rPr>
              <a:t> [eTAi satyi]</a:t>
            </a:r>
            <a:r>
              <a:rPr baseline="-25000" lang="en-GB" sz="1400">
                <a:solidFill>
                  <a:srgbClr val="595959"/>
                </a:solidFill>
              </a:rPr>
              <a:t>BENGALI</a:t>
            </a:r>
            <a:endParaRPr sz="1400">
              <a:solidFill>
                <a:srgbClr val="595959"/>
              </a:solidFill>
            </a:endParaRPr>
          </a:p>
          <a:p>
            <a:pPr indent="-317500" lvl="1" marL="914400" rtl="0" algn="l">
              <a:lnSpc>
                <a:spcPct val="150000"/>
              </a:lnSpc>
              <a:spcBef>
                <a:spcPts val="0"/>
              </a:spcBef>
              <a:spcAft>
                <a:spcPts val="0"/>
              </a:spcAft>
              <a:buClr>
                <a:srgbClr val="595959"/>
              </a:buClr>
              <a:buSzPts val="1400"/>
              <a:buChar char="○"/>
            </a:pPr>
            <a:r>
              <a:rPr lang="en-GB" sz="1400">
                <a:solidFill>
                  <a:srgbClr val="595959"/>
                </a:solidFill>
              </a:rPr>
              <a:t>[elections]</a:t>
            </a:r>
            <a:r>
              <a:rPr baseline="-25000" lang="en-GB" sz="1400">
                <a:solidFill>
                  <a:srgbClr val="595959"/>
                </a:solidFill>
              </a:rPr>
              <a:t>ENGLISH</a:t>
            </a:r>
            <a:r>
              <a:rPr lang="en-GB" sz="1400">
                <a:solidFill>
                  <a:srgbClr val="595959"/>
                </a:solidFill>
              </a:rPr>
              <a:t> [lo oodina]</a:t>
            </a:r>
            <a:r>
              <a:rPr baseline="-25000" lang="en-GB" sz="1400">
                <a:solidFill>
                  <a:srgbClr val="595959"/>
                </a:solidFill>
              </a:rPr>
              <a:t>TELUGU</a:t>
            </a:r>
            <a:r>
              <a:rPr lang="en-GB" sz="1400">
                <a:solidFill>
                  <a:srgbClr val="595959"/>
                </a:solidFill>
              </a:rPr>
              <a:t> [contestants]</a:t>
            </a:r>
            <a:r>
              <a:rPr baseline="-25000" lang="en-GB" sz="1400">
                <a:solidFill>
                  <a:srgbClr val="595959"/>
                </a:solidFill>
              </a:rPr>
              <a:t>ENGLISH</a:t>
            </a:r>
            <a:r>
              <a:rPr lang="en-GB" sz="1400">
                <a:solidFill>
                  <a:srgbClr val="595959"/>
                </a:solidFill>
              </a:rPr>
              <a:t> [ki oka]</a:t>
            </a:r>
            <a:r>
              <a:rPr baseline="-25000" lang="en-GB" sz="1400">
                <a:solidFill>
                  <a:srgbClr val="595959"/>
                </a:solidFill>
              </a:rPr>
              <a:t>TELUGU</a:t>
            </a:r>
            <a:r>
              <a:rPr lang="en-GB" sz="1400">
                <a:solidFill>
                  <a:srgbClr val="595959"/>
                </a:solidFill>
              </a:rPr>
              <a:t> [gift]</a:t>
            </a:r>
            <a:r>
              <a:rPr baseline="-25000" lang="en-GB" sz="1400">
                <a:solidFill>
                  <a:srgbClr val="595959"/>
                </a:solidFill>
              </a:rPr>
              <a:t>ENGLISH</a:t>
            </a:r>
            <a:r>
              <a:rPr lang="en-GB" sz="1400">
                <a:solidFill>
                  <a:srgbClr val="595959"/>
                </a:solidFill>
              </a:rPr>
              <a:t> </a:t>
            </a:r>
            <a:endParaRPr sz="1400">
              <a:solidFill>
                <a:srgbClr val="595959"/>
              </a:solidFill>
            </a:endParaRPr>
          </a:p>
        </p:txBody>
      </p:sp>
      <p:sp>
        <p:nvSpPr>
          <p:cNvPr id="405" name="Google Shape;405;p47"/>
          <p:cNvSpPr txBox="1"/>
          <p:nvPr/>
        </p:nvSpPr>
        <p:spPr>
          <a:xfrm>
            <a:off x="354975" y="4234250"/>
            <a:ext cx="834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GB">
                <a:latin typeface="Lato"/>
                <a:ea typeface="Lato"/>
                <a:cs typeface="Lato"/>
                <a:sym typeface="Lato"/>
              </a:rPr>
              <a:t>#</a:t>
            </a:r>
            <a:r>
              <a:rPr lang="en-GB">
                <a:latin typeface="Lato"/>
                <a:ea typeface="Lato"/>
                <a:cs typeface="Lato"/>
                <a:sym typeface="Lato"/>
              </a:rPr>
              <a:t> I use the term code-mixing and code-switching interchangeably in this talk</a:t>
            </a:r>
            <a:endParaRPr>
              <a:latin typeface="Lato"/>
              <a:ea typeface="Lato"/>
              <a:cs typeface="Lato"/>
              <a:sym typeface="Lato"/>
            </a:endParaRPr>
          </a:p>
        </p:txBody>
      </p:sp>
      <p:sp>
        <p:nvSpPr>
          <p:cNvPr id="406" name="Google Shape;406;p4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Code-mixing Examples</a:t>
            </a:r>
            <a:endParaRPr/>
          </a:p>
        </p:txBody>
      </p:sp>
      <p:sp>
        <p:nvSpPr>
          <p:cNvPr id="412" name="Google Shape;412;p4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descr="Click here to Subscribe *Star Plus* : https://www.youtube.com/channel/UC-LPIU24bQXVljUXivKEeRQ&#10;&#10;*Free Subscription* : https://www.youtube.com/channel/UC-LPIU24bQXVljUXivKEeRQ?sub_confirmation=1&#10;&#10;Watch More Like This : https://www.youtube.com/starplus/videos&#10;&#10;&#10;*About* &#10;------------&#10;&#10;Apne janamdin ke baare me ek bohot hi khubsurat sapna dekhti hain Radha. Lekin asal zindagi me, uske parivaar me kisiko v uski janamdin yaad nahi.&#10;&#10;#Shararat&#10;#Family&#10;#Sushma&#10;#Jiya&#10;#Radha&#10;#Nani&#10;#Magic&#10;#StarPlus&#10;&#10;&#10;Connect with Star Plus on Social Media&#10;&#10;*Hotstar* : http://www.hotstar.com/#!/star-plus-821&#10;*Facebook* : http://www.facebook.com/starplus.in&#10;*Instagram* : https://www.instagram.com/starplus/&#10;*Twitter* : https://twitter.com/StarPlus&#10;&#10;Shararat - Thoda Jaadu, Thodi Nazaakat | Everyone forgot Radha's Birthday" id="413" name="Google Shape;413;p48" title="Shararat - Thoda Jaadu, Thodi Nazaakat | Everyone forgot Radha's Birthday">
            <a:hlinkClick r:id="rId3"/>
          </p:cNvPr>
          <p:cNvPicPr preferRelativeResize="0"/>
          <p:nvPr/>
        </p:nvPicPr>
        <p:blipFill>
          <a:blip r:embed="rId4">
            <a:alphaModFix/>
          </a:blip>
          <a:stretch>
            <a:fillRect/>
          </a:stretch>
        </p:blipFill>
        <p:spPr>
          <a:xfrm>
            <a:off x="2286000" y="10915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1000"/>
                                        <p:tgtEl>
                                          <p:spTgt spid="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Why is code-mixing challenging?</a:t>
            </a:r>
            <a:r>
              <a:rPr lang="en-GB"/>
              <a:t> </a:t>
            </a:r>
            <a:endParaRPr sz="2600"/>
          </a:p>
        </p:txBody>
      </p:sp>
      <p:sp>
        <p:nvSpPr>
          <p:cNvPr id="419" name="Google Shape;419;p49"/>
          <p:cNvSpPr txBox="1"/>
          <p:nvPr>
            <p:ph idx="1" type="body"/>
          </p:nvPr>
        </p:nvSpPr>
        <p:spPr>
          <a:xfrm>
            <a:off x="729450" y="1321200"/>
            <a:ext cx="7688700" cy="17931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Low-resourceness</a:t>
            </a:r>
            <a:endParaRPr/>
          </a:p>
          <a:p>
            <a:pPr indent="-298450" lvl="1" marL="914400" rtl="0" algn="l">
              <a:lnSpc>
                <a:spcPct val="150000"/>
              </a:lnSpc>
              <a:spcBef>
                <a:spcPts val="0"/>
              </a:spcBef>
              <a:spcAft>
                <a:spcPts val="0"/>
              </a:spcAft>
              <a:buSzPts val="1100"/>
              <a:buChar char="○"/>
            </a:pPr>
            <a:r>
              <a:rPr lang="en-GB"/>
              <a:t>Unlabelled data (for LM pre-training)</a:t>
            </a:r>
            <a:endParaRPr/>
          </a:p>
          <a:p>
            <a:pPr indent="-298450" lvl="1" marL="914400" rtl="0" algn="l">
              <a:lnSpc>
                <a:spcPct val="150000"/>
              </a:lnSpc>
              <a:spcBef>
                <a:spcPts val="0"/>
              </a:spcBef>
              <a:spcAft>
                <a:spcPts val="0"/>
              </a:spcAft>
              <a:buSzPts val="1100"/>
              <a:buChar char="○"/>
            </a:pPr>
            <a:r>
              <a:rPr lang="en-GB"/>
              <a:t>Labelled data (downstream task fine-tuning)</a:t>
            </a:r>
            <a:endParaRPr/>
          </a:p>
          <a:p>
            <a:pPr indent="-311150" lvl="0" marL="457200" rtl="0" algn="l">
              <a:lnSpc>
                <a:spcPct val="150000"/>
              </a:lnSpc>
              <a:spcBef>
                <a:spcPts val="0"/>
              </a:spcBef>
              <a:spcAft>
                <a:spcPts val="0"/>
              </a:spcAft>
              <a:buSzPts val="1300"/>
              <a:buChar char="●"/>
            </a:pPr>
            <a:r>
              <a:rPr lang="en-GB"/>
              <a:t>Script Difference</a:t>
            </a:r>
            <a:endParaRPr/>
          </a:p>
          <a:p>
            <a:pPr indent="-311150" lvl="0" marL="457200" rtl="0" algn="l">
              <a:lnSpc>
                <a:spcPct val="150000"/>
              </a:lnSpc>
              <a:spcBef>
                <a:spcPts val="0"/>
              </a:spcBef>
              <a:spcAft>
                <a:spcPts val="0"/>
              </a:spcAft>
              <a:buSzPts val="1300"/>
              <a:buChar char="●"/>
            </a:pPr>
            <a:r>
              <a:rPr lang="en-GB"/>
              <a:t>Spelling Variations</a:t>
            </a:r>
            <a:endParaRPr/>
          </a:p>
          <a:p>
            <a:pPr indent="-311150" lvl="0" marL="457200" rtl="0" algn="l">
              <a:lnSpc>
                <a:spcPct val="150000"/>
              </a:lnSpc>
              <a:spcBef>
                <a:spcPts val="0"/>
              </a:spcBef>
              <a:spcAft>
                <a:spcPts val="0"/>
              </a:spcAft>
              <a:buSzPts val="1300"/>
              <a:buChar char="●"/>
            </a:pPr>
            <a:r>
              <a:rPr lang="en-GB"/>
              <a:t>…</a:t>
            </a:r>
            <a:endParaRPr/>
          </a:p>
        </p:txBody>
      </p:sp>
      <p:sp>
        <p:nvSpPr>
          <p:cNvPr id="420" name="Google Shape;420;p4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Why is code-mixing challenging?</a:t>
            </a:r>
            <a:endParaRPr sz="2600"/>
          </a:p>
        </p:txBody>
      </p:sp>
      <p:sp>
        <p:nvSpPr>
          <p:cNvPr id="426" name="Google Shape;426;p5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427" name="Google Shape;427;p50"/>
          <p:cNvPicPr preferRelativeResize="0"/>
          <p:nvPr/>
        </p:nvPicPr>
        <p:blipFill>
          <a:blip r:embed="rId3">
            <a:alphaModFix/>
          </a:blip>
          <a:stretch>
            <a:fillRect/>
          </a:stretch>
        </p:blipFill>
        <p:spPr>
          <a:xfrm>
            <a:off x="152400" y="1644125"/>
            <a:ext cx="8839204" cy="2334965"/>
          </a:xfrm>
          <a:prstGeom prst="rect">
            <a:avLst/>
          </a:prstGeom>
          <a:noFill/>
          <a:ln>
            <a:noFill/>
          </a:ln>
        </p:spPr>
      </p:pic>
      <p:sp>
        <p:nvSpPr>
          <p:cNvPr id="428" name="Google Shape;428;p50"/>
          <p:cNvSpPr txBox="1"/>
          <p:nvPr/>
        </p:nvSpPr>
        <p:spPr>
          <a:xfrm>
            <a:off x="354975" y="4234250"/>
            <a:ext cx="834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GB">
                <a:latin typeface="Lato"/>
                <a:ea typeface="Lato"/>
                <a:cs typeface="Lato"/>
                <a:sym typeface="Lato"/>
              </a:rPr>
              <a:t>#</a:t>
            </a:r>
            <a:r>
              <a:rPr lang="en-GB">
                <a:latin typeface="Lato"/>
                <a:ea typeface="Lato"/>
                <a:cs typeface="Lato"/>
                <a:sym typeface="Lato"/>
              </a:rPr>
              <a:t> As of 22/11/2022 9:00 PM Google Translate </a:t>
            </a:r>
            <a:endParaRPr>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1"/>
          <p:cNvSpPr txBox="1"/>
          <p:nvPr>
            <p:ph type="title"/>
          </p:nvPr>
        </p:nvSpPr>
        <p:spPr>
          <a:xfrm>
            <a:off x="727800" y="571925"/>
            <a:ext cx="76884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en-GB"/>
              <a:t>Code-Mixing and Multilingualism</a:t>
            </a:r>
            <a:endParaRPr/>
          </a:p>
        </p:txBody>
      </p:sp>
      <p:sp>
        <p:nvSpPr>
          <p:cNvPr id="434" name="Google Shape;434;p51"/>
          <p:cNvSpPr txBox="1"/>
          <p:nvPr>
            <p:ph idx="1" type="body"/>
          </p:nvPr>
        </p:nvSpPr>
        <p:spPr>
          <a:xfrm>
            <a:off x="729325" y="2078875"/>
            <a:ext cx="3774300" cy="1535400"/>
          </a:xfrm>
          <a:prstGeom prst="rect">
            <a:avLst/>
          </a:prstGeom>
        </p:spPr>
        <p:txBody>
          <a:bodyPr anchorCtr="0" anchor="t" bIns="91425" lIns="91425" spcFirstLastPara="1" rIns="91425" wrap="square" tIns="91425">
            <a:spAutoFit/>
          </a:bodyPr>
          <a:lstStyle/>
          <a:p>
            <a:pPr indent="-311150" lvl="0" marL="457200" rtl="0" algn="l">
              <a:spcBef>
                <a:spcPts val="0"/>
              </a:spcBef>
              <a:spcAft>
                <a:spcPts val="0"/>
              </a:spcAft>
              <a:buSzPts val="1300"/>
              <a:buChar char="●"/>
            </a:pPr>
            <a:r>
              <a:rPr lang="en-GB"/>
              <a:t>Bilingualism/Multilingualism is very prevalent in India</a:t>
            </a:r>
            <a:endParaRPr/>
          </a:p>
          <a:p>
            <a:pPr indent="-311150" lvl="0" marL="457200" rtl="0" algn="l">
              <a:spcBef>
                <a:spcPts val="0"/>
              </a:spcBef>
              <a:spcAft>
                <a:spcPts val="0"/>
              </a:spcAft>
              <a:buSzPts val="1300"/>
              <a:buChar char="●"/>
            </a:pPr>
            <a:r>
              <a:rPr lang="en-GB"/>
              <a:t>Roughly, 24% of Hindi speakers speak more than one language</a:t>
            </a:r>
            <a:endParaRPr/>
          </a:p>
          <a:p>
            <a:pPr indent="-311150" lvl="0" marL="457200" rtl="0" algn="l">
              <a:spcBef>
                <a:spcPts val="0"/>
              </a:spcBef>
              <a:spcAft>
                <a:spcPts val="0"/>
              </a:spcAft>
              <a:buSzPts val="1300"/>
              <a:buChar char="●"/>
            </a:pPr>
            <a:r>
              <a:rPr lang="en-GB"/>
              <a:t>English and Hindi are the common second languages</a:t>
            </a:r>
            <a:endParaRPr/>
          </a:p>
        </p:txBody>
      </p:sp>
      <p:sp>
        <p:nvSpPr>
          <p:cNvPr id="435" name="Google Shape;435;p5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436" name="Google Shape;436;p51"/>
          <p:cNvPicPr preferRelativeResize="0"/>
          <p:nvPr/>
        </p:nvPicPr>
        <p:blipFill>
          <a:blip r:embed="rId3">
            <a:alphaModFix/>
          </a:blip>
          <a:stretch>
            <a:fillRect/>
          </a:stretch>
        </p:blipFill>
        <p:spPr>
          <a:xfrm>
            <a:off x="4464000" y="1091525"/>
            <a:ext cx="4153287" cy="3292434"/>
          </a:xfrm>
          <a:prstGeom prst="rect">
            <a:avLst/>
          </a:prstGeom>
          <a:noFill/>
          <a:ln>
            <a:noFill/>
          </a:ln>
        </p:spPr>
      </p:pic>
      <p:sp>
        <p:nvSpPr>
          <p:cNvPr id="437" name="Google Shape;437;p51"/>
          <p:cNvSpPr txBox="1"/>
          <p:nvPr/>
        </p:nvSpPr>
        <p:spPr>
          <a:xfrm>
            <a:off x="354975" y="4234250"/>
            <a:ext cx="834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GB">
                <a:latin typeface="Source Sans Pro"/>
                <a:ea typeface="Source Sans Pro"/>
                <a:cs typeface="Source Sans Pro"/>
                <a:sym typeface="Source Sans Pro"/>
              </a:rPr>
              <a:t>#</a:t>
            </a:r>
            <a:r>
              <a:rPr lang="en-GB">
                <a:latin typeface="Source Sans Pro"/>
                <a:ea typeface="Source Sans Pro"/>
                <a:cs typeface="Source Sans Pro"/>
                <a:sym typeface="Source Sans Pro"/>
              </a:rPr>
              <a:t> Source: https://en.wikipedia.org/wiki/Multilingualism_in_India#cite_note-timesofindia-3</a:t>
            </a:r>
            <a:endParaRPr>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Transfer Learning </a:t>
            </a:r>
            <a:r>
              <a:rPr b="0" lang="en-GB" sz="1622">
                <a:latin typeface="Lato"/>
                <a:ea typeface="Lato"/>
                <a:cs typeface="Lato"/>
                <a:sym typeface="Lato"/>
              </a:rPr>
              <a:t>(</a:t>
            </a:r>
            <a:r>
              <a:rPr b="0" i="1" lang="en-GB" sz="1422">
                <a:latin typeface="Lato"/>
                <a:ea typeface="Lato"/>
                <a:cs typeface="Lato"/>
                <a:sym typeface="Lato"/>
              </a:rPr>
              <a:t>Silver and Mercer 1998,</a:t>
            </a:r>
            <a:r>
              <a:rPr b="0" lang="en-GB" sz="1622">
                <a:latin typeface="Lato"/>
                <a:ea typeface="Lato"/>
                <a:cs typeface="Lato"/>
                <a:sym typeface="Lato"/>
              </a:rPr>
              <a:t> </a:t>
            </a:r>
            <a:r>
              <a:rPr b="0" i="1" lang="en-GB" sz="1422">
                <a:latin typeface="Lato"/>
                <a:ea typeface="Lato"/>
                <a:cs typeface="Lato"/>
                <a:sym typeface="Lato"/>
              </a:rPr>
              <a:t>Pan and Yang 2010</a:t>
            </a:r>
            <a:r>
              <a:rPr b="0" lang="en-GB" sz="1622">
                <a:latin typeface="Lato"/>
                <a:ea typeface="Lato"/>
                <a:cs typeface="Lato"/>
                <a:sym typeface="Lato"/>
              </a:rPr>
              <a:t>)</a:t>
            </a:r>
            <a:endParaRPr sz="3222"/>
          </a:p>
        </p:txBody>
      </p:sp>
      <p:sp>
        <p:nvSpPr>
          <p:cNvPr id="116" name="Google Shape;116;p16"/>
          <p:cNvSpPr txBox="1"/>
          <p:nvPr>
            <p:ph idx="1" type="body"/>
          </p:nvPr>
        </p:nvSpPr>
        <p:spPr>
          <a:xfrm>
            <a:off x="729450" y="1321200"/>
            <a:ext cx="7688700" cy="895800"/>
          </a:xfrm>
          <a:prstGeom prst="rect">
            <a:avLst/>
          </a:prstGeom>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b="1" lang="en-GB" sz="1400"/>
              <a:t>Functional Transfer Learning</a:t>
            </a:r>
            <a:br>
              <a:rPr lang="en-GB" sz="1400"/>
            </a:br>
            <a:endParaRPr i="1" sz="1400"/>
          </a:p>
          <a:p>
            <a:pPr indent="-317500" lvl="0" marL="457200" rtl="0" algn="l">
              <a:spcBef>
                <a:spcPts val="0"/>
              </a:spcBef>
              <a:spcAft>
                <a:spcPts val="0"/>
              </a:spcAft>
              <a:buSzPts val="1400"/>
              <a:buChar char="●"/>
            </a:pPr>
            <a:r>
              <a:rPr b="1" lang="en-GB" sz="1400"/>
              <a:t>Representational Transfer Learning</a:t>
            </a:r>
            <a:r>
              <a:rPr lang="en-GB"/>
              <a:t>	</a:t>
            </a:r>
            <a:endParaRPr/>
          </a:p>
        </p:txBody>
      </p:sp>
      <p:sp>
        <p:nvSpPr>
          <p:cNvPr id="117" name="Google Shape;117;p1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18" name="Google Shape;118;p16"/>
          <p:cNvSpPr txBox="1"/>
          <p:nvPr/>
        </p:nvSpPr>
        <p:spPr>
          <a:xfrm>
            <a:off x="851375" y="2571750"/>
            <a:ext cx="7565100" cy="682500"/>
          </a:xfrm>
          <a:prstGeom prst="rect">
            <a:avLst/>
          </a:prstGeom>
          <a:solidFill>
            <a:srgbClr val="D0E0E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latin typeface="Lato"/>
                <a:ea typeface="Lato"/>
                <a:cs typeface="Lato"/>
                <a:sym typeface="Lato"/>
              </a:rPr>
              <a:t>Store and re-process knowledge gained while learning one task (assisting task) to learn a different but related task </a:t>
            </a:r>
            <a:endParaRPr>
              <a:latin typeface="Lato"/>
              <a:ea typeface="Lato"/>
              <a:cs typeface="Lato"/>
              <a:sym typeface="Lato"/>
            </a:endParaRPr>
          </a:p>
        </p:txBody>
      </p:sp>
      <p:sp>
        <p:nvSpPr>
          <p:cNvPr id="119" name="Google Shape;119;p16"/>
          <p:cNvSpPr txBox="1"/>
          <p:nvPr/>
        </p:nvSpPr>
        <p:spPr>
          <a:xfrm>
            <a:off x="851375" y="3511400"/>
            <a:ext cx="7310700" cy="5769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Multilingual learning is a type of transfer learning where information gained while learning a task in one language is used to learn the same task in a different language*</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Motivation</a:t>
            </a:r>
            <a:endParaRPr/>
          </a:p>
        </p:txBody>
      </p:sp>
      <p:sp>
        <p:nvSpPr>
          <p:cNvPr id="443" name="Google Shape;443;p5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444" name="Google Shape;444;p52"/>
          <p:cNvSpPr txBox="1"/>
          <p:nvPr>
            <p:ph idx="1" type="body"/>
          </p:nvPr>
        </p:nvSpPr>
        <p:spPr>
          <a:xfrm>
            <a:off x="729450" y="1321200"/>
            <a:ext cx="7688700" cy="9852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Labelled data in Hinglish is very low</a:t>
            </a:r>
            <a:endParaRPr/>
          </a:p>
          <a:p>
            <a:pPr indent="-311150" lvl="0" marL="457200" rtl="0" algn="l">
              <a:lnSpc>
                <a:spcPct val="150000"/>
              </a:lnSpc>
              <a:spcBef>
                <a:spcPts val="0"/>
              </a:spcBef>
              <a:spcAft>
                <a:spcPts val="0"/>
              </a:spcAft>
              <a:buSzPts val="1300"/>
              <a:buChar char="●"/>
            </a:pPr>
            <a:r>
              <a:rPr lang="en-GB"/>
              <a:t>However, we have lots of labelled data in Hindi and English</a:t>
            </a:r>
            <a:endParaRPr/>
          </a:p>
          <a:p>
            <a:pPr indent="-311150" lvl="0" marL="457200" rtl="0" algn="l">
              <a:lnSpc>
                <a:spcPct val="150000"/>
              </a:lnSpc>
              <a:spcBef>
                <a:spcPts val="0"/>
              </a:spcBef>
              <a:spcAft>
                <a:spcPts val="0"/>
              </a:spcAft>
              <a:buSzPts val="1300"/>
              <a:buChar char="●"/>
            </a:pPr>
            <a:r>
              <a:rPr lang="en-GB"/>
              <a:t>Can we use Hindi and English data to improve Hinglish performance?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Approach</a:t>
            </a:r>
            <a:endParaRPr/>
          </a:p>
        </p:txBody>
      </p:sp>
      <p:sp>
        <p:nvSpPr>
          <p:cNvPr id="450" name="Google Shape;450;p5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451" name="Google Shape;451;p53"/>
          <p:cNvPicPr preferRelativeResize="0"/>
          <p:nvPr/>
        </p:nvPicPr>
        <p:blipFill>
          <a:blip r:embed="rId3">
            <a:alphaModFix/>
          </a:blip>
          <a:stretch>
            <a:fillRect/>
          </a:stretch>
        </p:blipFill>
        <p:spPr>
          <a:xfrm>
            <a:off x="1676450" y="1018900"/>
            <a:ext cx="5791088" cy="3747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Assisting Datasets</a:t>
            </a:r>
            <a:endParaRPr/>
          </a:p>
        </p:txBody>
      </p:sp>
      <p:sp>
        <p:nvSpPr>
          <p:cNvPr id="457" name="Google Shape;457;p5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458" name="Google Shape;458;p54"/>
          <p:cNvPicPr preferRelativeResize="0"/>
          <p:nvPr/>
        </p:nvPicPr>
        <p:blipFill>
          <a:blip r:embed="rId3">
            <a:alphaModFix/>
          </a:blip>
          <a:stretch>
            <a:fillRect/>
          </a:stretch>
        </p:blipFill>
        <p:spPr>
          <a:xfrm>
            <a:off x="475400" y="1203750"/>
            <a:ext cx="8193199" cy="36886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Results</a:t>
            </a:r>
            <a:endParaRPr/>
          </a:p>
        </p:txBody>
      </p:sp>
      <p:sp>
        <p:nvSpPr>
          <p:cNvPr id="464" name="Google Shape;464;p5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465" name="Google Shape;465;p55"/>
          <p:cNvGraphicFramePr/>
          <p:nvPr/>
        </p:nvGraphicFramePr>
        <p:xfrm>
          <a:off x="418575" y="1210663"/>
          <a:ext cx="3000000" cy="3000000"/>
        </p:xfrm>
        <a:graphic>
          <a:graphicData uri="http://schemas.openxmlformats.org/drawingml/2006/table">
            <a:tbl>
              <a:tblPr>
                <a:noFill/>
                <a:tableStyleId>{6BB24AAE-C8E9-416B-963C-51C8169D3352}</a:tableStyleId>
              </a:tblPr>
              <a:tblGrid>
                <a:gridCol w="2002725"/>
                <a:gridCol w="1330400"/>
                <a:gridCol w="1255850"/>
                <a:gridCol w="1322125"/>
                <a:gridCol w="1239275"/>
                <a:gridCol w="1156475"/>
              </a:tblGrid>
              <a:tr h="396200">
                <a:tc>
                  <a:txBody>
                    <a:bodyPr/>
                    <a:lstStyle/>
                    <a:p>
                      <a:pPr indent="0" lvl="0" marL="35999" marR="35999" rtl="0" algn="l">
                        <a:spcBef>
                          <a:spcPts val="0"/>
                        </a:spcBef>
                        <a:spcAft>
                          <a:spcPts val="0"/>
                        </a:spcAft>
                        <a:buNone/>
                      </a:pPr>
                      <a:r>
                        <a:t/>
                      </a:r>
                      <a:endParaRPr/>
                    </a:p>
                  </a:txBody>
                  <a:tcPr marT="18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ctr">
                        <a:lnSpc>
                          <a:spcPct val="115000"/>
                        </a:lnSpc>
                        <a:spcBef>
                          <a:spcPts val="2000"/>
                        </a:spcBef>
                        <a:spcAft>
                          <a:spcPts val="2000"/>
                        </a:spcAft>
                        <a:buNone/>
                      </a:pPr>
                      <a:r>
                        <a:rPr b="1" lang="en-GB" sz="1100"/>
                        <a:t>NER</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POS</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SA</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QA</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NLI   </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r>
              <a:tr h="376375">
                <a:tc>
                  <a:txBody>
                    <a:bodyPr/>
                    <a:lstStyle/>
                    <a:p>
                      <a:pPr indent="0" lvl="0" marL="35999" marR="35999" rtl="0" algn="l">
                        <a:lnSpc>
                          <a:spcPct val="115000"/>
                        </a:lnSpc>
                        <a:spcBef>
                          <a:spcPts val="2000"/>
                        </a:spcBef>
                        <a:spcAft>
                          <a:spcPts val="2000"/>
                        </a:spcAft>
                        <a:buNone/>
                      </a:pPr>
                      <a:r>
                        <a:rPr lang="en-GB" sz="1000"/>
                        <a:t>CS (mBERT)</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FE2F3"/>
                    </a:solidFill>
                  </a:tcPr>
                </a:tc>
                <a:tc>
                  <a:txBody>
                    <a:bodyPr/>
                    <a:lstStyle/>
                    <a:p>
                      <a:pPr indent="0" lvl="0" marL="35999" marR="35999" rtl="0" algn="r">
                        <a:lnSpc>
                          <a:spcPct val="115000"/>
                        </a:lnSpc>
                        <a:spcBef>
                          <a:spcPts val="2000"/>
                        </a:spcBef>
                        <a:spcAft>
                          <a:spcPts val="2000"/>
                        </a:spcAft>
                        <a:buNone/>
                      </a:pPr>
                      <a:r>
                        <a:rPr lang="en-GB" sz="1000"/>
                        <a:t>76.96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87.68</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57.51</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62.23</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57.74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3600">
                <a:tc>
                  <a:txBody>
                    <a:bodyPr/>
                    <a:lstStyle/>
                    <a:p>
                      <a:pPr indent="0" lvl="0" marL="35999" marR="35999" rtl="0" algn="l">
                        <a:lnSpc>
                          <a:spcPct val="115000"/>
                        </a:lnSpc>
                        <a:spcBef>
                          <a:spcPts val="2000"/>
                        </a:spcBef>
                        <a:spcAft>
                          <a:spcPts val="2000"/>
                        </a:spcAft>
                        <a:buNone/>
                      </a:pPr>
                      <a:r>
                        <a:rPr lang="en-GB" sz="1000"/>
                        <a:t>CS (mBERT): Our Replication</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solidFill>
                      <a:srgbClr val="CFE2F3"/>
                    </a:solidFill>
                  </a:tcPr>
                </a:tc>
                <a:tc>
                  <a:txBody>
                    <a:bodyPr/>
                    <a:lstStyle/>
                    <a:p>
                      <a:pPr indent="0" lvl="0" marL="35999" marR="35999" rtl="0" algn="r">
                        <a:lnSpc>
                          <a:spcPct val="115000"/>
                        </a:lnSpc>
                        <a:spcBef>
                          <a:spcPts val="2000"/>
                        </a:spcBef>
                        <a:spcAft>
                          <a:spcPts val="2000"/>
                        </a:spcAft>
                        <a:buNone/>
                      </a:pPr>
                      <a:r>
                        <a:rPr lang="en-GB" sz="1000"/>
                        <a:t>76.25 +- 1.76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88.61 +- 0.35</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59.69 +- 0.69</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62.83 +- 2.26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59.50 +- 1.62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r>
              <a:tr h="293700">
                <a:tc>
                  <a:txBody>
                    <a:bodyPr/>
                    <a:lstStyle/>
                    <a:p>
                      <a:pPr indent="0" lvl="0" marL="35999" marR="35999" rtl="0" algn="l">
                        <a:lnSpc>
                          <a:spcPct val="115000"/>
                        </a:lnSpc>
                        <a:spcBef>
                          <a:spcPts val="2000"/>
                        </a:spcBef>
                        <a:spcAft>
                          <a:spcPts val="2000"/>
                        </a:spcAft>
                        <a:buNone/>
                      </a:pPr>
                      <a:r>
                        <a:rPr lang="en-GB" sz="1000"/>
                        <a:t>EN → CS</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35999" marR="35999" rtl="0" algn="r">
                        <a:lnSpc>
                          <a:spcPct val="115000"/>
                        </a:lnSpc>
                        <a:spcBef>
                          <a:spcPts val="2000"/>
                        </a:spcBef>
                        <a:spcAft>
                          <a:spcPts val="2000"/>
                        </a:spcAft>
                        <a:buNone/>
                      </a:pPr>
                      <a:r>
                        <a:rPr lang="en-GB" sz="1000"/>
                        <a:t>77.22 +- 1.09</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87.50 +- 1.38</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59.40 +- 0.91</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79.20 +- 0.04*</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57.48 +- 0.44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43400">
                <a:tc>
                  <a:txBody>
                    <a:bodyPr/>
                    <a:lstStyle/>
                    <a:p>
                      <a:pPr indent="0" lvl="0" marL="35999" marR="35999" rtl="0" algn="l">
                        <a:lnSpc>
                          <a:spcPct val="115000"/>
                        </a:lnSpc>
                        <a:spcBef>
                          <a:spcPts val="2000"/>
                        </a:spcBef>
                        <a:spcAft>
                          <a:spcPts val="2000"/>
                        </a:spcAft>
                        <a:buNone/>
                      </a:pPr>
                      <a:r>
                        <a:rPr lang="en-GB" sz="1000"/>
                        <a:t>HI → CS</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35999" marR="35999" rtl="0" algn="r">
                        <a:lnSpc>
                          <a:spcPct val="115000"/>
                        </a:lnSpc>
                        <a:spcBef>
                          <a:spcPts val="2000"/>
                        </a:spcBef>
                        <a:spcAft>
                          <a:spcPts val="2000"/>
                        </a:spcAft>
                        <a:buNone/>
                      </a:pPr>
                      <a:r>
                        <a:rPr lang="en-GB" sz="1000"/>
                        <a:t>76.38 +- 0.60</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87.97 +- 0.38</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58.00 +- 0.77</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79.14 +- 2.15*</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56.90 +- 0.80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26825">
                <a:tc>
                  <a:txBody>
                    <a:bodyPr/>
                    <a:lstStyle/>
                    <a:p>
                      <a:pPr indent="0" lvl="0" marL="35999" marR="35999" rtl="0" algn="l">
                        <a:lnSpc>
                          <a:spcPct val="115000"/>
                        </a:lnSpc>
                        <a:spcBef>
                          <a:spcPts val="2000"/>
                        </a:spcBef>
                        <a:spcAft>
                          <a:spcPts val="2000"/>
                        </a:spcAft>
                        <a:buNone/>
                      </a:pPr>
                      <a:r>
                        <a:rPr lang="en-GB" sz="1000"/>
                        <a:t>EN + HI → CS</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solidFill>
                      <a:srgbClr val="EFEFEF"/>
                    </a:solidFill>
                  </a:tcPr>
                </a:tc>
                <a:tc>
                  <a:txBody>
                    <a:bodyPr/>
                    <a:lstStyle/>
                    <a:p>
                      <a:pPr indent="0" lvl="0" marL="35999" marR="35999" rtl="0" algn="r">
                        <a:lnSpc>
                          <a:spcPct val="115000"/>
                        </a:lnSpc>
                        <a:spcBef>
                          <a:spcPts val="2000"/>
                        </a:spcBef>
                        <a:spcAft>
                          <a:spcPts val="2000"/>
                        </a:spcAft>
                        <a:buNone/>
                      </a:pPr>
                      <a:r>
                        <a:rPr lang="en-GB" sz="1000"/>
                        <a:t>76.83 +- 0.52</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88.23 +- 0.20</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58.90 +- 0.56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74.15 +- 3.61*</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57.48 +- 0.50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r>
              <a:tr h="307150">
                <a:tc>
                  <a:txBody>
                    <a:bodyPr/>
                    <a:lstStyle/>
                    <a:p>
                      <a:pPr indent="0" lvl="0" marL="35999" marR="35999" rtl="0" algn="l">
                        <a:lnSpc>
                          <a:spcPct val="115000"/>
                        </a:lnSpc>
                        <a:spcBef>
                          <a:spcPts val="2000"/>
                        </a:spcBef>
                        <a:spcAft>
                          <a:spcPts val="2000"/>
                        </a:spcAft>
                        <a:buNone/>
                      </a:pPr>
                      <a:r>
                        <a:rPr lang="en-GB" sz="1000"/>
                        <a:t>EN + HI + CS (τ = 1)</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2CC"/>
                    </a:solidFill>
                  </a:tcPr>
                </a:tc>
                <a:tc>
                  <a:txBody>
                    <a:bodyPr/>
                    <a:lstStyle/>
                    <a:p>
                      <a:pPr indent="0" lvl="0" marL="35999" marR="35999" rtl="0" algn="r">
                        <a:lnSpc>
                          <a:spcPct val="115000"/>
                        </a:lnSpc>
                        <a:spcBef>
                          <a:spcPts val="2000"/>
                        </a:spcBef>
                        <a:spcAft>
                          <a:spcPts val="2000"/>
                        </a:spcAft>
                        <a:buNone/>
                      </a:pPr>
                      <a:r>
                        <a:rPr lang="en-GB" sz="1000"/>
                        <a:t>69.05 +- 4.49</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87.53 +- 0.36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61.96 +- 0.78*</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58.77 +- 0.89</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49.63 +- 6.59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5150">
                <a:tc>
                  <a:txBody>
                    <a:bodyPr/>
                    <a:lstStyle/>
                    <a:p>
                      <a:pPr indent="0" lvl="0" marL="35999" marR="35999" rtl="0" algn="l">
                        <a:lnSpc>
                          <a:spcPct val="115000"/>
                        </a:lnSpc>
                        <a:spcBef>
                          <a:spcPts val="2000"/>
                        </a:spcBef>
                        <a:spcAft>
                          <a:spcPts val="2000"/>
                        </a:spcAft>
                        <a:buNone/>
                      </a:pPr>
                      <a:r>
                        <a:rPr lang="en-GB" sz="1000"/>
                        <a:t>EN + HI + CS </a:t>
                      </a:r>
                      <a:r>
                        <a:rPr lang="en-GB" sz="1000">
                          <a:solidFill>
                            <a:schemeClr val="dk2"/>
                          </a:solidFill>
                        </a:rPr>
                        <a:t> (τ = ∞)</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solidFill>
                      <a:srgbClr val="FFF2CC"/>
                    </a:solidFill>
                  </a:tcPr>
                </a:tc>
                <a:tc>
                  <a:txBody>
                    <a:bodyPr/>
                    <a:lstStyle/>
                    <a:p>
                      <a:pPr indent="0" lvl="0" marL="35999" marR="35999" rtl="0" algn="r">
                        <a:lnSpc>
                          <a:spcPct val="115000"/>
                        </a:lnSpc>
                        <a:spcBef>
                          <a:spcPts val="2000"/>
                        </a:spcBef>
                        <a:spcAft>
                          <a:spcPts val="2000"/>
                        </a:spcAft>
                        <a:buNone/>
                      </a:pPr>
                      <a:r>
                        <a:rPr lang="en-GB" sz="1000"/>
                        <a:t>71.56 +- 2.08</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88.76 +- 0.42</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59.54 +- 0.61</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76.05 +- 5.34*</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56.58 +- 3.15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r>
              <a:tr h="351700">
                <a:tc>
                  <a:txBody>
                    <a:bodyPr/>
                    <a:lstStyle/>
                    <a:p>
                      <a:pPr indent="0" lvl="0" marL="0" marR="50800" rtl="0" algn="l">
                        <a:lnSpc>
                          <a:spcPct val="115000"/>
                        </a:lnSpc>
                        <a:spcBef>
                          <a:spcPts val="2000"/>
                        </a:spcBef>
                        <a:spcAft>
                          <a:spcPts val="2000"/>
                        </a:spcAft>
                        <a:buNone/>
                      </a:pPr>
                      <a:r>
                        <a:rPr b="1" lang="en-GB" sz="1000"/>
                        <a:t>Meta-Trained</a:t>
                      </a:r>
                      <a:endParaRPr b="1"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6B8AF"/>
                    </a:solidFill>
                  </a:tcPr>
                </a:tc>
                <a:tc>
                  <a:txBody>
                    <a:bodyPr/>
                    <a:lstStyle/>
                    <a:p>
                      <a:pPr indent="0" lvl="0" marL="50800" marR="50800" rtl="0" algn="r">
                        <a:lnSpc>
                          <a:spcPct val="115000"/>
                        </a:lnSpc>
                        <a:spcBef>
                          <a:spcPts val="2000"/>
                        </a:spcBef>
                        <a:spcAft>
                          <a:spcPts val="2000"/>
                        </a:spcAft>
                        <a:buNone/>
                      </a:pPr>
                      <a:r>
                        <a:rPr b="1" lang="en-GB" sz="1000"/>
                        <a:t>78.33 +- 0.37*</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89.40 +- 0.20*</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61.13 +- 0.68*</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78.02 +- 1.27*</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60.92 +- 1.11</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466" name="Google Shape;466;p55"/>
          <p:cNvGrpSpPr/>
          <p:nvPr/>
        </p:nvGrpSpPr>
        <p:grpSpPr>
          <a:xfrm>
            <a:off x="311700" y="2319775"/>
            <a:ext cx="8520600" cy="1922100"/>
            <a:chOff x="311700" y="2319775"/>
            <a:chExt cx="8520600" cy="1922100"/>
          </a:xfrm>
        </p:grpSpPr>
        <p:sp>
          <p:nvSpPr>
            <p:cNvPr id="467" name="Google Shape;467;p55"/>
            <p:cNvSpPr/>
            <p:nvPr/>
          </p:nvSpPr>
          <p:spPr>
            <a:xfrm>
              <a:off x="311700" y="3702475"/>
              <a:ext cx="8520600" cy="5394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5"/>
            <p:cNvSpPr/>
            <p:nvPr/>
          </p:nvSpPr>
          <p:spPr>
            <a:xfrm>
              <a:off x="1383475" y="2319775"/>
              <a:ext cx="1755900" cy="936000"/>
            </a:xfrm>
            <a:prstGeom prst="wedgeRoundRectCallout">
              <a:avLst>
                <a:gd fmla="val -3018" name="adj1"/>
                <a:gd fmla="val 96838" name="adj2"/>
                <a:gd fmla="val 0" name="adj3"/>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Meta-learning gives better performance than multi-task or transfer learning</a:t>
              </a:r>
              <a:endParaRPr sz="12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Results</a:t>
            </a:r>
            <a:endParaRPr/>
          </a:p>
        </p:txBody>
      </p:sp>
      <p:sp>
        <p:nvSpPr>
          <p:cNvPr id="474" name="Google Shape;474;p5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475" name="Google Shape;475;p56"/>
          <p:cNvGraphicFramePr/>
          <p:nvPr/>
        </p:nvGraphicFramePr>
        <p:xfrm>
          <a:off x="418575" y="1307113"/>
          <a:ext cx="3000000" cy="3000000"/>
        </p:xfrm>
        <a:graphic>
          <a:graphicData uri="http://schemas.openxmlformats.org/drawingml/2006/table">
            <a:tbl>
              <a:tblPr>
                <a:noFill/>
                <a:tableStyleId>{6BB24AAE-C8E9-416B-963C-51C8169D3352}</a:tableStyleId>
              </a:tblPr>
              <a:tblGrid>
                <a:gridCol w="2002725"/>
                <a:gridCol w="1330400"/>
                <a:gridCol w="1255850"/>
                <a:gridCol w="1322125"/>
                <a:gridCol w="1239275"/>
                <a:gridCol w="1156475"/>
              </a:tblGrid>
              <a:tr h="396200">
                <a:tc>
                  <a:txBody>
                    <a:bodyPr/>
                    <a:lstStyle/>
                    <a:p>
                      <a:pPr indent="0" lvl="0" marL="35999" marR="35999" rtl="0" algn="l">
                        <a:spcBef>
                          <a:spcPts val="0"/>
                        </a:spcBef>
                        <a:spcAft>
                          <a:spcPts val="0"/>
                        </a:spcAft>
                        <a:buNone/>
                      </a:pPr>
                      <a:r>
                        <a:t/>
                      </a:r>
                      <a:endParaRPr/>
                    </a:p>
                  </a:txBody>
                  <a:tcPr marT="18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ctr">
                        <a:lnSpc>
                          <a:spcPct val="115000"/>
                        </a:lnSpc>
                        <a:spcBef>
                          <a:spcPts val="2000"/>
                        </a:spcBef>
                        <a:spcAft>
                          <a:spcPts val="2000"/>
                        </a:spcAft>
                        <a:buNone/>
                      </a:pPr>
                      <a:r>
                        <a:rPr b="1" lang="en-GB" sz="1100"/>
                        <a:t>NER</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POS</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SA</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QA</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35999" marR="35999" rtl="0" algn="ctr">
                        <a:lnSpc>
                          <a:spcPct val="115000"/>
                        </a:lnSpc>
                        <a:spcBef>
                          <a:spcPts val="2000"/>
                        </a:spcBef>
                        <a:spcAft>
                          <a:spcPts val="2000"/>
                        </a:spcAft>
                        <a:buNone/>
                      </a:pPr>
                      <a:r>
                        <a:rPr b="1" lang="en-GB" sz="1100"/>
                        <a:t>NLI   </a:t>
                      </a:r>
                      <a:endParaRPr b="1" sz="1100"/>
                    </a:p>
                  </a:txBody>
                  <a:tcPr marT="90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r>
              <a:tr h="376375">
                <a:tc>
                  <a:txBody>
                    <a:bodyPr/>
                    <a:lstStyle/>
                    <a:p>
                      <a:pPr indent="0" lvl="0" marL="35999" marR="35999" rtl="0" algn="l">
                        <a:lnSpc>
                          <a:spcPct val="115000"/>
                        </a:lnSpc>
                        <a:spcBef>
                          <a:spcPts val="2000"/>
                        </a:spcBef>
                        <a:spcAft>
                          <a:spcPts val="2000"/>
                        </a:spcAft>
                        <a:buNone/>
                      </a:pPr>
                      <a:r>
                        <a:rPr lang="en-GB" sz="1000"/>
                        <a:t>CS (mBERT)</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CFE2F3"/>
                    </a:solidFill>
                  </a:tcPr>
                </a:tc>
                <a:tc>
                  <a:txBody>
                    <a:bodyPr/>
                    <a:lstStyle/>
                    <a:p>
                      <a:pPr indent="0" lvl="0" marL="35999" marR="35999" rtl="0" algn="r">
                        <a:lnSpc>
                          <a:spcPct val="115000"/>
                        </a:lnSpc>
                        <a:spcBef>
                          <a:spcPts val="2000"/>
                        </a:spcBef>
                        <a:spcAft>
                          <a:spcPts val="2000"/>
                        </a:spcAft>
                        <a:buNone/>
                      </a:pPr>
                      <a:r>
                        <a:rPr lang="en-GB" sz="1000"/>
                        <a:t>76.96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87.68</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57.51</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62.23</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57.74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03600">
                <a:tc>
                  <a:txBody>
                    <a:bodyPr/>
                    <a:lstStyle/>
                    <a:p>
                      <a:pPr indent="0" lvl="0" marL="35999" marR="35999" rtl="0" algn="l">
                        <a:lnSpc>
                          <a:spcPct val="115000"/>
                        </a:lnSpc>
                        <a:spcBef>
                          <a:spcPts val="2000"/>
                        </a:spcBef>
                        <a:spcAft>
                          <a:spcPts val="2000"/>
                        </a:spcAft>
                        <a:buNone/>
                      </a:pPr>
                      <a:r>
                        <a:rPr lang="en-GB" sz="1000"/>
                        <a:t>CS (mBERT): Our Replication</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solidFill>
                      <a:srgbClr val="CFE2F3"/>
                    </a:solidFill>
                  </a:tcPr>
                </a:tc>
                <a:tc>
                  <a:txBody>
                    <a:bodyPr/>
                    <a:lstStyle/>
                    <a:p>
                      <a:pPr indent="0" lvl="0" marL="35999" marR="35999" rtl="0" algn="r">
                        <a:lnSpc>
                          <a:spcPct val="115000"/>
                        </a:lnSpc>
                        <a:spcBef>
                          <a:spcPts val="2000"/>
                        </a:spcBef>
                        <a:spcAft>
                          <a:spcPts val="2000"/>
                        </a:spcAft>
                        <a:buNone/>
                      </a:pPr>
                      <a:r>
                        <a:rPr lang="en-GB" sz="1000"/>
                        <a:t>76.25 +- 1.76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88.61 +- 0.35</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59.69 +- 0.69</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62.83 +- 2.26</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59.50 +- 1.62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solidFill>
                      <a:prstDash val="solid"/>
                      <a:round/>
                      <a:headEnd len="sm" w="sm" type="none"/>
                      <a:tailEnd len="sm" w="sm" type="none"/>
                    </a:lnB>
                  </a:tcPr>
                </a:tc>
              </a:tr>
              <a:tr h="310275">
                <a:tc>
                  <a:txBody>
                    <a:bodyPr/>
                    <a:lstStyle/>
                    <a:p>
                      <a:pPr indent="0" lvl="0" marL="35999" marR="35999" rtl="0" algn="l">
                        <a:lnSpc>
                          <a:spcPct val="115000"/>
                        </a:lnSpc>
                        <a:spcBef>
                          <a:spcPts val="2000"/>
                        </a:spcBef>
                        <a:spcAft>
                          <a:spcPts val="2000"/>
                        </a:spcAft>
                        <a:buNone/>
                      </a:pPr>
                      <a:r>
                        <a:rPr lang="en-GB" sz="1000"/>
                        <a:t>Tarunesh. et-al 2021</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4CCCC"/>
                    </a:solidFill>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59.39 +- 0.81</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59.74 +- 0.96   </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12925">
                <a:tc>
                  <a:txBody>
                    <a:bodyPr/>
                    <a:lstStyle/>
                    <a:p>
                      <a:pPr indent="0" lvl="0" marL="35999" marR="35999" rtl="0" algn="l">
                        <a:lnSpc>
                          <a:spcPct val="115000"/>
                        </a:lnSpc>
                        <a:spcBef>
                          <a:spcPts val="2000"/>
                        </a:spcBef>
                        <a:spcAft>
                          <a:spcPts val="2000"/>
                        </a:spcAft>
                        <a:buNone/>
                      </a:pPr>
                      <a:r>
                        <a:rPr lang="en-GB" sz="1000"/>
                        <a:t>HIT</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solidFill>
                      <a:srgbClr val="F4CCCC"/>
                    </a:solidFill>
                  </a:tcPr>
                </a:tc>
                <a:tc>
                  <a:txBody>
                    <a:bodyPr/>
                    <a:lstStyle/>
                    <a:p>
                      <a:pPr indent="0" lvl="0" marL="35999" marR="35999" rtl="0" algn="r">
                        <a:lnSpc>
                          <a:spcPct val="115000"/>
                        </a:lnSpc>
                        <a:spcBef>
                          <a:spcPts val="2000"/>
                        </a:spcBef>
                        <a:spcAft>
                          <a:spcPts val="2000"/>
                        </a:spcAft>
                        <a:buNone/>
                      </a:pPr>
                      <a:r>
                        <a:rPr lang="en-GB" sz="1000"/>
                        <a:t>74.5</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2">
                          <a:alpha val="0"/>
                        </a:schemeClr>
                      </a:solidFill>
                      <a:prstDash val="solid"/>
                      <a:round/>
                      <a:headEnd len="sm" w="sm" type="none"/>
                      <a:tailEnd len="sm" w="sm" type="none"/>
                    </a:lnB>
                  </a:tcPr>
                </a:tc>
              </a:tr>
              <a:tr h="312925">
                <a:tc>
                  <a:txBody>
                    <a:bodyPr/>
                    <a:lstStyle/>
                    <a:p>
                      <a:pPr indent="0" lvl="0" marL="35999" marR="35999" rtl="0" algn="l">
                        <a:lnSpc>
                          <a:spcPct val="115000"/>
                        </a:lnSpc>
                        <a:spcBef>
                          <a:spcPts val="2000"/>
                        </a:spcBef>
                        <a:spcAft>
                          <a:spcPts val="2000"/>
                        </a:spcAft>
                        <a:buNone/>
                      </a:pPr>
                      <a:r>
                        <a:rPr lang="en-GB" sz="1000"/>
                        <a:t>HingCS</a:t>
                      </a:r>
                      <a:endParaRPr sz="1000"/>
                    </a:p>
                  </a:txBody>
                  <a:tcPr marT="36000" marB="18000" marR="18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solidFill>
                      <a:prstDash val="solid"/>
                      <a:round/>
                      <a:headEnd len="sm" w="sm" type="none"/>
                      <a:tailEnd len="sm" w="sm" type="none"/>
                    </a:lnB>
                    <a:solidFill>
                      <a:srgbClr val="F4CCCC"/>
                    </a:solidFill>
                  </a:tcPr>
                </a:tc>
                <a:tc>
                  <a:txBody>
                    <a:bodyPr/>
                    <a:lstStyle/>
                    <a:p>
                      <a:pPr indent="0" lvl="0" marL="35999" marR="35999" rtl="0" algn="r">
                        <a:lnSpc>
                          <a:spcPct val="115000"/>
                        </a:lnSpc>
                        <a:spcBef>
                          <a:spcPts val="2000"/>
                        </a:spcBef>
                        <a:spcAft>
                          <a:spcPts val="2000"/>
                        </a:spcAft>
                        <a:buNone/>
                      </a:pPr>
                      <a:r>
                        <a:rPr b="1" lang="en-GB" sz="1000"/>
                        <a:t>81.80</a:t>
                      </a:r>
                      <a:endParaRPr b="1"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b="1" lang="en-GB" sz="1000"/>
                        <a:t>90.81</a:t>
                      </a:r>
                      <a:endParaRPr b="1"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b="1" lang="en-GB" sz="1000"/>
                        <a:t>66.73</a:t>
                      </a:r>
                      <a:endParaRPr b="1"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35999" marR="35999" rtl="0" algn="r">
                        <a:lnSpc>
                          <a:spcPct val="115000"/>
                        </a:lnSpc>
                        <a:spcBef>
                          <a:spcPts val="2000"/>
                        </a:spcBef>
                        <a:spcAft>
                          <a:spcPts val="2000"/>
                        </a:spcAft>
                        <a:buNone/>
                      </a:pPr>
                      <a:r>
                        <a:rPr lang="en-GB" sz="1000"/>
                        <a:t>-</a:t>
                      </a:r>
                      <a:endParaRPr sz="1000"/>
                    </a:p>
                  </a:txBody>
                  <a:tcPr marT="36000" marB="18000" marR="54000" marL="180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alpha val="0"/>
                        </a:schemeClr>
                      </a:solidFill>
                      <a:prstDash val="solid"/>
                      <a:round/>
                      <a:headEnd len="sm" w="sm" type="none"/>
                      <a:tailEnd len="sm" w="sm" type="none"/>
                    </a:lnT>
                    <a:lnB cap="flat" cmpd="sng" w="9525">
                      <a:solidFill>
                        <a:schemeClr val="dk2"/>
                      </a:solidFill>
                      <a:prstDash val="solid"/>
                      <a:round/>
                      <a:headEnd len="sm" w="sm" type="none"/>
                      <a:tailEnd len="sm" w="sm" type="none"/>
                    </a:lnB>
                  </a:tcPr>
                </a:tc>
              </a:tr>
              <a:tr h="351700">
                <a:tc>
                  <a:txBody>
                    <a:bodyPr/>
                    <a:lstStyle/>
                    <a:p>
                      <a:pPr indent="0" lvl="0" marL="0" marR="50800" rtl="0" algn="l">
                        <a:lnSpc>
                          <a:spcPct val="115000"/>
                        </a:lnSpc>
                        <a:spcBef>
                          <a:spcPts val="2000"/>
                        </a:spcBef>
                        <a:spcAft>
                          <a:spcPts val="2000"/>
                        </a:spcAft>
                        <a:buNone/>
                      </a:pPr>
                      <a:r>
                        <a:rPr b="1" lang="en-GB" sz="1000"/>
                        <a:t>Meta-Trained</a:t>
                      </a:r>
                      <a:endParaRPr b="1"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6B8AF"/>
                    </a:solidFill>
                  </a:tcPr>
                </a:tc>
                <a:tc>
                  <a:txBody>
                    <a:bodyPr/>
                    <a:lstStyle/>
                    <a:p>
                      <a:pPr indent="0" lvl="0" marL="50800" marR="50800" rtl="0" algn="r">
                        <a:lnSpc>
                          <a:spcPct val="115000"/>
                        </a:lnSpc>
                        <a:spcBef>
                          <a:spcPts val="2000"/>
                        </a:spcBef>
                        <a:spcAft>
                          <a:spcPts val="2000"/>
                        </a:spcAft>
                        <a:buNone/>
                      </a:pPr>
                      <a:r>
                        <a:rPr b="1" lang="en-GB" sz="1000"/>
                        <a:t>78.33 +- 0.37*</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89.40 +- 0.20*</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61.13 +- 0.68*</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78.02 +- 1.27*</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50800" marR="50800" rtl="0" algn="r">
                        <a:lnSpc>
                          <a:spcPct val="115000"/>
                        </a:lnSpc>
                        <a:spcBef>
                          <a:spcPts val="2000"/>
                        </a:spcBef>
                        <a:spcAft>
                          <a:spcPts val="2000"/>
                        </a:spcAft>
                        <a:buNone/>
                      </a:pPr>
                      <a:r>
                        <a:rPr b="1" lang="en-GB" sz="1000"/>
                        <a:t>60.92 +- 1.11</a:t>
                      </a:r>
                      <a:endParaRPr b="1" sz="1000"/>
                    </a:p>
                  </a:txBody>
                  <a:tcPr marT="91425" marB="91425" marR="54000"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476" name="Google Shape;476;p56"/>
          <p:cNvGrpSpPr/>
          <p:nvPr/>
        </p:nvGrpSpPr>
        <p:grpSpPr>
          <a:xfrm>
            <a:off x="369700" y="1613600"/>
            <a:ext cx="8615400" cy="2767050"/>
            <a:chOff x="369700" y="1613600"/>
            <a:chExt cx="8615400" cy="2767050"/>
          </a:xfrm>
        </p:grpSpPr>
        <p:sp>
          <p:nvSpPr>
            <p:cNvPr id="477" name="Google Shape;477;p56"/>
            <p:cNvSpPr/>
            <p:nvPr/>
          </p:nvSpPr>
          <p:spPr>
            <a:xfrm>
              <a:off x="369700" y="1613600"/>
              <a:ext cx="8615400" cy="672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6"/>
            <p:cNvSpPr/>
            <p:nvPr/>
          </p:nvSpPr>
          <p:spPr>
            <a:xfrm>
              <a:off x="567875" y="3734150"/>
              <a:ext cx="2507400" cy="646500"/>
            </a:xfrm>
            <a:prstGeom prst="wedgeRoundRectCallout">
              <a:avLst>
                <a:gd fmla="val 21906" name="adj1"/>
                <a:gd fmla="val -282011" name="adj2"/>
                <a:gd fmla="val 0" name="adj3"/>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Hyper-parameter tuning makes a big difference</a:t>
              </a:r>
              <a:endParaRPr sz="1200"/>
            </a:p>
          </p:txBody>
        </p:sp>
      </p:grpSp>
      <p:sp>
        <p:nvSpPr>
          <p:cNvPr id="479" name="Google Shape;479;p56"/>
          <p:cNvSpPr/>
          <p:nvPr/>
        </p:nvSpPr>
        <p:spPr>
          <a:xfrm>
            <a:off x="6377600" y="637750"/>
            <a:ext cx="1383300" cy="38349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6"/>
          <p:cNvSpPr/>
          <p:nvPr/>
        </p:nvSpPr>
        <p:spPr>
          <a:xfrm>
            <a:off x="4133025" y="3537600"/>
            <a:ext cx="1755900" cy="936000"/>
          </a:xfrm>
          <a:prstGeom prst="wedgeRoundRectCallout">
            <a:avLst>
              <a:gd fmla="val 77830" name="adj1"/>
              <a:gd fmla="val -36440" name="adj2"/>
              <a:gd fmla="val 0" name="adj3"/>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Constituent Language’s data helps in Question Answering task</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7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Summary</a:t>
            </a:r>
            <a:endParaRPr/>
          </a:p>
        </p:txBody>
      </p:sp>
      <p:sp>
        <p:nvSpPr>
          <p:cNvPr id="486" name="Google Shape;486;p57"/>
          <p:cNvSpPr txBox="1"/>
          <p:nvPr>
            <p:ph idx="1" type="body"/>
          </p:nvPr>
        </p:nvSpPr>
        <p:spPr>
          <a:xfrm>
            <a:off x="729450" y="1321200"/>
            <a:ext cx="76887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Constituent Languages help in Code-mixing</a:t>
            </a:r>
            <a:endParaRPr/>
          </a:p>
        </p:txBody>
      </p:sp>
      <p:sp>
        <p:nvSpPr>
          <p:cNvPr id="487" name="Google Shape;487;p5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58"/>
          <p:cNvSpPr txBox="1"/>
          <p:nvPr>
            <p:ph type="title"/>
          </p:nvPr>
        </p:nvSpPr>
        <p:spPr>
          <a:xfrm>
            <a:off x="729450" y="1322450"/>
            <a:ext cx="76884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Large Language Models</a:t>
            </a:r>
            <a:endParaRPr/>
          </a:p>
        </p:txBody>
      </p:sp>
      <p:sp>
        <p:nvSpPr>
          <p:cNvPr id="493" name="Google Shape;493;p5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id="498" name="Google Shape;498;p59"/>
          <p:cNvPicPr preferRelativeResize="0"/>
          <p:nvPr/>
        </p:nvPicPr>
        <p:blipFill rotWithShape="1">
          <a:blip r:embed="rId3">
            <a:alphaModFix/>
          </a:blip>
          <a:srcRect b="42292" l="0" r="0" t="6984"/>
          <a:stretch/>
        </p:blipFill>
        <p:spPr>
          <a:xfrm>
            <a:off x="53625" y="82300"/>
            <a:ext cx="6052726" cy="2419499"/>
          </a:xfrm>
          <a:prstGeom prst="rect">
            <a:avLst/>
          </a:prstGeom>
          <a:noFill/>
          <a:ln>
            <a:noFill/>
          </a:ln>
          <a:effectLst>
            <a:outerShdw blurRad="57150" rotWithShape="0" algn="bl" dir="5400000" dist="19050">
              <a:srgbClr val="000000">
                <a:alpha val="50000"/>
              </a:srgbClr>
            </a:outerShdw>
          </a:effectLst>
        </p:spPr>
      </p:pic>
      <p:pic>
        <p:nvPicPr>
          <p:cNvPr id="499" name="Google Shape;499;p59"/>
          <p:cNvPicPr preferRelativeResize="0"/>
          <p:nvPr/>
        </p:nvPicPr>
        <p:blipFill rotWithShape="1">
          <a:blip r:embed="rId4">
            <a:alphaModFix/>
          </a:blip>
          <a:srcRect b="0" l="0" r="0" t="10031"/>
          <a:stretch/>
        </p:blipFill>
        <p:spPr>
          <a:xfrm>
            <a:off x="177075" y="2398800"/>
            <a:ext cx="2965299" cy="2102501"/>
          </a:xfrm>
          <a:prstGeom prst="rect">
            <a:avLst/>
          </a:prstGeom>
          <a:noFill/>
          <a:ln>
            <a:noFill/>
          </a:ln>
          <a:effectLst>
            <a:outerShdw blurRad="57150" rotWithShape="0" algn="bl" dir="5400000" dist="19050">
              <a:srgbClr val="000000">
                <a:alpha val="50000"/>
              </a:srgbClr>
            </a:outerShdw>
          </a:effectLst>
        </p:spPr>
      </p:pic>
      <p:pic>
        <p:nvPicPr>
          <p:cNvPr id="500" name="Google Shape;500;p59"/>
          <p:cNvPicPr preferRelativeResize="0"/>
          <p:nvPr/>
        </p:nvPicPr>
        <p:blipFill>
          <a:blip r:embed="rId5">
            <a:alphaModFix/>
          </a:blip>
          <a:stretch>
            <a:fillRect/>
          </a:stretch>
        </p:blipFill>
        <p:spPr>
          <a:xfrm>
            <a:off x="5689589" y="234849"/>
            <a:ext cx="2839743" cy="2336902"/>
          </a:xfrm>
          <a:prstGeom prst="rect">
            <a:avLst/>
          </a:prstGeom>
          <a:noFill/>
          <a:ln>
            <a:noFill/>
          </a:ln>
          <a:effectLst>
            <a:outerShdw blurRad="57150" rotWithShape="0" algn="bl" dir="5400000" dist="19050">
              <a:srgbClr val="000000">
                <a:alpha val="50000"/>
              </a:srgbClr>
            </a:outerShdw>
          </a:effectLst>
        </p:spPr>
      </p:pic>
      <p:pic>
        <p:nvPicPr>
          <p:cNvPr id="501" name="Google Shape;501;p59"/>
          <p:cNvPicPr preferRelativeResize="0"/>
          <p:nvPr/>
        </p:nvPicPr>
        <p:blipFill>
          <a:blip r:embed="rId6">
            <a:alphaModFix/>
          </a:blip>
          <a:stretch>
            <a:fillRect/>
          </a:stretch>
        </p:blipFill>
        <p:spPr>
          <a:xfrm>
            <a:off x="2916214" y="2641701"/>
            <a:ext cx="3420109" cy="2102499"/>
          </a:xfrm>
          <a:prstGeom prst="rect">
            <a:avLst/>
          </a:prstGeom>
          <a:noFill/>
          <a:ln>
            <a:noFill/>
          </a:ln>
          <a:effectLst>
            <a:outerShdw blurRad="57150" rotWithShape="0" algn="bl" dir="5400000" dist="19050">
              <a:srgbClr val="000000">
                <a:alpha val="50000"/>
              </a:srgbClr>
            </a:outerShdw>
          </a:effectLst>
        </p:spPr>
      </p:pic>
      <p:pic>
        <p:nvPicPr>
          <p:cNvPr id="502" name="Google Shape;502;p59"/>
          <p:cNvPicPr preferRelativeResize="0"/>
          <p:nvPr/>
        </p:nvPicPr>
        <p:blipFill rotWithShape="1">
          <a:blip r:embed="rId7">
            <a:alphaModFix/>
          </a:blip>
          <a:srcRect b="46802" l="8140" r="33039" t="0"/>
          <a:stretch/>
        </p:blipFill>
        <p:spPr>
          <a:xfrm>
            <a:off x="5571450" y="2814525"/>
            <a:ext cx="3344650" cy="1859600"/>
          </a:xfrm>
          <a:prstGeom prst="rect">
            <a:avLst/>
          </a:prstGeom>
          <a:noFill/>
          <a:ln>
            <a:noFill/>
          </a:ln>
          <a:effectLst>
            <a:outerShdw blurRad="57150" rotWithShape="0" algn="bl" dir="5400000" dist="19050">
              <a:srgbClr val="000000">
                <a:alpha val="50000"/>
              </a:srgbClr>
            </a:outerShdw>
          </a:effectLst>
        </p:spPr>
      </p:pic>
      <p:sp>
        <p:nvSpPr>
          <p:cNvPr id="503" name="Google Shape;503;p5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NLP: Timeline</a:t>
            </a:r>
            <a:endParaRPr/>
          </a:p>
        </p:txBody>
      </p:sp>
      <p:sp>
        <p:nvSpPr>
          <p:cNvPr id="509" name="Google Shape;509;p60"/>
          <p:cNvSpPr txBox="1"/>
          <p:nvPr>
            <p:ph idx="1" type="body"/>
          </p:nvPr>
        </p:nvSpPr>
        <p:spPr>
          <a:xfrm>
            <a:off x="729450" y="4481900"/>
            <a:ext cx="7688700" cy="3387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sz="1000"/>
              <a:t>Source: https://medium.com/nlplanet/a-brief-timeline-of-nlp-bc45b640f07d</a:t>
            </a:r>
            <a:endParaRPr sz="1000"/>
          </a:p>
        </p:txBody>
      </p:sp>
      <p:pic>
        <p:nvPicPr>
          <p:cNvPr id="510" name="Google Shape;510;p60"/>
          <p:cNvPicPr preferRelativeResize="0"/>
          <p:nvPr/>
        </p:nvPicPr>
        <p:blipFill>
          <a:blip r:embed="rId3">
            <a:alphaModFix/>
          </a:blip>
          <a:stretch>
            <a:fillRect/>
          </a:stretch>
        </p:blipFill>
        <p:spPr>
          <a:xfrm>
            <a:off x="1889575" y="1309325"/>
            <a:ext cx="5364839" cy="3020176"/>
          </a:xfrm>
          <a:prstGeom prst="rect">
            <a:avLst/>
          </a:prstGeom>
          <a:noFill/>
          <a:ln>
            <a:noFill/>
          </a:ln>
        </p:spPr>
      </p:pic>
      <p:sp>
        <p:nvSpPr>
          <p:cNvPr id="511" name="Google Shape;511;p6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The era of LLMs</a:t>
            </a:r>
            <a:endParaRPr/>
          </a:p>
        </p:txBody>
      </p:sp>
      <p:pic>
        <p:nvPicPr>
          <p:cNvPr id="517" name="Google Shape;517;p61"/>
          <p:cNvPicPr preferRelativeResize="0"/>
          <p:nvPr/>
        </p:nvPicPr>
        <p:blipFill>
          <a:blip r:embed="rId3">
            <a:alphaModFix/>
          </a:blip>
          <a:stretch>
            <a:fillRect/>
          </a:stretch>
        </p:blipFill>
        <p:spPr>
          <a:xfrm>
            <a:off x="2273838" y="1057325"/>
            <a:ext cx="4596330" cy="3681774"/>
          </a:xfrm>
          <a:prstGeom prst="rect">
            <a:avLst/>
          </a:prstGeom>
          <a:noFill/>
          <a:ln>
            <a:noFill/>
          </a:ln>
        </p:spPr>
      </p:pic>
      <p:sp>
        <p:nvSpPr>
          <p:cNvPr id="518" name="Google Shape;518;p61"/>
          <p:cNvSpPr txBox="1"/>
          <p:nvPr/>
        </p:nvSpPr>
        <p:spPr>
          <a:xfrm>
            <a:off x="729450" y="4781275"/>
            <a:ext cx="5215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Lato"/>
                <a:ea typeface="Lato"/>
                <a:cs typeface="Lato"/>
                <a:sym typeface="Lato"/>
              </a:rPr>
              <a:t>Source: https://arxiv.org/abs/2304.13712</a:t>
            </a:r>
            <a:endParaRPr sz="900">
              <a:latin typeface="Lato"/>
              <a:ea typeface="Lato"/>
              <a:cs typeface="Lato"/>
              <a:sym typeface="Lato"/>
            </a:endParaRPr>
          </a:p>
        </p:txBody>
      </p:sp>
      <p:sp>
        <p:nvSpPr>
          <p:cNvPr id="519" name="Google Shape;519;p6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Functional Transfer Learning</a:t>
            </a:r>
            <a:endParaRPr/>
          </a:p>
        </p:txBody>
      </p:sp>
      <p:sp>
        <p:nvSpPr>
          <p:cNvPr id="125" name="Google Shape;125;p1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pSp>
        <p:nvGrpSpPr>
          <p:cNvPr id="126" name="Google Shape;126;p17"/>
          <p:cNvGrpSpPr/>
          <p:nvPr/>
        </p:nvGrpSpPr>
        <p:grpSpPr>
          <a:xfrm>
            <a:off x="2333973" y="1737313"/>
            <a:ext cx="3981939" cy="1262563"/>
            <a:chOff x="2534448" y="1735013"/>
            <a:chExt cx="3981939" cy="1262563"/>
          </a:xfrm>
        </p:grpSpPr>
        <p:sp>
          <p:nvSpPr>
            <p:cNvPr id="127" name="Google Shape;127;p17"/>
            <p:cNvSpPr txBox="1"/>
            <p:nvPr/>
          </p:nvSpPr>
          <p:spPr>
            <a:xfrm>
              <a:off x="2581698" y="1735013"/>
              <a:ext cx="735300" cy="258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a:latin typeface="Calibri"/>
                  <a:ea typeface="Calibri"/>
                  <a:cs typeface="Calibri"/>
                  <a:sym typeface="Calibri"/>
                </a:rPr>
                <a:t>Task 1</a:t>
              </a:r>
              <a:r>
                <a:rPr baseline="-25000" lang="en-GB">
                  <a:latin typeface="Calibri"/>
                  <a:ea typeface="Calibri"/>
                  <a:cs typeface="Calibri"/>
                  <a:sym typeface="Calibri"/>
                </a:rPr>
                <a:t> </a:t>
              </a:r>
              <a:r>
                <a:rPr lang="en-GB">
                  <a:latin typeface="Calibri"/>
                  <a:ea typeface="Calibri"/>
                  <a:cs typeface="Calibri"/>
                  <a:sym typeface="Calibri"/>
                </a:rPr>
                <a:t> Data</a:t>
              </a:r>
              <a:endParaRPr sz="1100">
                <a:solidFill>
                  <a:srgbClr val="000000"/>
                </a:solidFill>
                <a:latin typeface="Calibri"/>
                <a:ea typeface="Calibri"/>
                <a:cs typeface="Calibri"/>
                <a:sym typeface="Calibri"/>
              </a:endParaRPr>
            </a:p>
          </p:txBody>
        </p:sp>
        <p:cxnSp>
          <p:nvCxnSpPr>
            <p:cNvPr id="128" name="Google Shape;128;p17"/>
            <p:cNvCxnSpPr/>
            <p:nvPr/>
          </p:nvCxnSpPr>
          <p:spPr>
            <a:xfrm>
              <a:off x="4819311" y="2403631"/>
              <a:ext cx="680400" cy="0"/>
            </a:xfrm>
            <a:prstGeom prst="straightConnector1">
              <a:avLst/>
            </a:prstGeom>
            <a:noFill/>
            <a:ln cap="flat" cmpd="sng" w="28575">
              <a:solidFill>
                <a:srgbClr val="5B9BD5"/>
              </a:solidFill>
              <a:prstDash val="solid"/>
              <a:miter lim="800000"/>
              <a:headEnd len="sm" w="sm" type="none"/>
              <a:tailEnd len="med" w="med" type="triangle"/>
            </a:ln>
          </p:spPr>
        </p:cxnSp>
        <p:sp>
          <p:nvSpPr>
            <p:cNvPr id="129" name="Google Shape;129;p17"/>
            <p:cNvSpPr/>
            <p:nvPr/>
          </p:nvSpPr>
          <p:spPr>
            <a:xfrm>
              <a:off x="3645691" y="2110249"/>
              <a:ext cx="1173600" cy="586800"/>
            </a:xfrm>
            <a:prstGeom prst="roundRect">
              <a:avLst>
                <a:gd fmla="val 16667" name="adj"/>
              </a:avLst>
            </a:prstGeom>
            <a:solidFill>
              <a:srgbClr val="70AD47"/>
            </a:solidFill>
            <a:ln cap="flat" cmpd="sng" w="12700">
              <a:solidFill>
                <a:srgbClr val="517E3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a:solidFill>
                    <a:srgbClr val="FFFFFF"/>
                  </a:solidFill>
                  <a:latin typeface="Calibri"/>
                  <a:ea typeface="Calibri"/>
                  <a:cs typeface="Calibri"/>
                  <a:sym typeface="Calibri"/>
                </a:rPr>
                <a:t>Model</a:t>
              </a:r>
              <a:endParaRPr>
                <a:solidFill>
                  <a:srgbClr val="000000"/>
                </a:solidFill>
                <a:latin typeface="Calibri"/>
                <a:ea typeface="Calibri"/>
                <a:cs typeface="Calibri"/>
                <a:sym typeface="Calibri"/>
              </a:endParaRPr>
            </a:p>
          </p:txBody>
        </p:sp>
        <p:cxnSp>
          <p:nvCxnSpPr>
            <p:cNvPr id="130" name="Google Shape;130;p17"/>
            <p:cNvCxnSpPr/>
            <p:nvPr/>
          </p:nvCxnSpPr>
          <p:spPr>
            <a:xfrm>
              <a:off x="2534448" y="2175050"/>
              <a:ext cx="1111200" cy="1200"/>
            </a:xfrm>
            <a:prstGeom prst="straightConnector1">
              <a:avLst/>
            </a:prstGeom>
            <a:noFill/>
            <a:ln cap="flat" cmpd="sng" w="28575">
              <a:solidFill>
                <a:srgbClr val="5B9BD5"/>
              </a:solidFill>
              <a:prstDash val="solid"/>
              <a:miter lim="800000"/>
              <a:headEnd len="sm" w="sm" type="none"/>
              <a:tailEnd len="med" w="med" type="triangle"/>
            </a:ln>
          </p:spPr>
        </p:cxnSp>
        <p:sp>
          <p:nvSpPr>
            <p:cNvPr id="131" name="Google Shape;131;p17"/>
            <p:cNvSpPr txBox="1"/>
            <p:nvPr/>
          </p:nvSpPr>
          <p:spPr>
            <a:xfrm>
              <a:off x="5499688" y="2046915"/>
              <a:ext cx="1016700" cy="356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a:latin typeface="Calibri"/>
                  <a:ea typeface="Calibri"/>
                  <a:cs typeface="Calibri"/>
                  <a:sym typeface="Calibri"/>
                </a:rPr>
                <a:t>Task 1 &amp; 2 Trained Model</a:t>
              </a:r>
              <a:endParaRPr>
                <a:solidFill>
                  <a:srgbClr val="000000"/>
                </a:solidFill>
                <a:latin typeface="Calibri"/>
                <a:ea typeface="Calibri"/>
                <a:cs typeface="Calibri"/>
                <a:sym typeface="Calibri"/>
              </a:endParaRPr>
            </a:p>
          </p:txBody>
        </p:sp>
        <p:sp>
          <p:nvSpPr>
            <p:cNvPr id="132" name="Google Shape;132;p17"/>
            <p:cNvSpPr txBox="1"/>
            <p:nvPr/>
          </p:nvSpPr>
          <p:spPr>
            <a:xfrm>
              <a:off x="2581698" y="2739275"/>
              <a:ext cx="735300" cy="258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a:latin typeface="Calibri"/>
                  <a:ea typeface="Calibri"/>
                  <a:cs typeface="Calibri"/>
                  <a:sym typeface="Calibri"/>
                </a:rPr>
                <a:t>Task 2</a:t>
              </a:r>
              <a:r>
                <a:rPr baseline="-25000" lang="en-GB">
                  <a:latin typeface="Calibri"/>
                  <a:ea typeface="Calibri"/>
                  <a:cs typeface="Calibri"/>
                  <a:sym typeface="Calibri"/>
                </a:rPr>
                <a:t> </a:t>
              </a:r>
              <a:r>
                <a:rPr lang="en-GB">
                  <a:latin typeface="Calibri"/>
                  <a:ea typeface="Calibri"/>
                  <a:cs typeface="Calibri"/>
                  <a:sym typeface="Calibri"/>
                </a:rPr>
                <a:t> Data</a:t>
              </a:r>
              <a:endParaRPr sz="1100">
                <a:solidFill>
                  <a:srgbClr val="000000"/>
                </a:solidFill>
                <a:latin typeface="Calibri"/>
                <a:ea typeface="Calibri"/>
                <a:cs typeface="Calibri"/>
                <a:sym typeface="Calibri"/>
              </a:endParaRPr>
            </a:p>
          </p:txBody>
        </p:sp>
        <p:cxnSp>
          <p:nvCxnSpPr>
            <p:cNvPr id="133" name="Google Shape;133;p17"/>
            <p:cNvCxnSpPr/>
            <p:nvPr/>
          </p:nvCxnSpPr>
          <p:spPr>
            <a:xfrm>
              <a:off x="2534448" y="2621225"/>
              <a:ext cx="1111200" cy="1200"/>
            </a:xfrm>
            <a:prstGeom prst="straightConnector1">
              <a:avLst/>
            </a:prstGeom>
            <a:noFill/>
            <a:ln cap="flat" cmpd="sng" w="28575">
              <a:solidFill>
                <a:srgbClr val="5B9BD5"/>
              </a:solidFill>
              <a:prstDash val="dash"/>
              <a:miter lim="800000"/>
              <a:headEnd len="sm" w="sm" type="none"/>
              <a:tailEnd len="med" w="med" type="triangle"/>
            </a:ln>
          </p:spPr>
        </p:cxn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The era of LLMs </a:t>
            </a:r>
            <a:r>
              <a:rPr lang="en-GB"/>
              <a:t>(Contd.)</a:t>
            </a:r>
            <a:endParaRPr/>
          </a:p>
        </p:txBody>
      </p:sp>
      <p:pic>
        <p:nvPicPr>
          <p:cNvPr id="525" name="Google Shape;525;p62"/>
          <p:cNvPicPr preferRelativeResize="0"/>
          <p:nvPr/>
        </p:nvPicPr>
        <p:blipFill>
          <a:blip r:embed="rId3">
            <a:alphaModFix/>
          </a:blip>
          <a:stretch>
            <a:fillRect/>
          </a:stretch>
        </p:blipFill>
        <p:spPr>
          <a:xfrm>
            <a:off x="152400" y="1309325"/>
            <a:ext cx="8839200" cy="3220784"/>
          </a:xfrm>
          <a:prstGeom prst="rect">
            <a:avLst/>
          </a:prstGeom>
          <a:noFill/>
          <a:ln>
            <a:noFill/>
          </a:ln>
        </p:spPr>
      </p:pic>
      <p:sp>
        <p:nvSpPr>
          <p:cNvPr id="526" name="Google Shape;526;p62"/>
          <p:cNvSpPr txBox="1"/>
          <p:nvPr/>
        </p:nvSpPr>
        <p:spPr>
          <a:xfrm>
            <a:off x="561450" y="4808450"/>
            <a:ext cx="521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Lato"/>
                <a:ea typeface="Lato"/>
                <a:cs typeface="Lato"/>
                <a:sym typeface="Lato"/>
              </a:rPr>
              <a:t>Source: https://github.com/Hannibal046/Awesome-LLM</a:t>
            </a:r>
            <a:endParaRPr sz="800">
              <a:latin typeface="Lato"/>
              <a:ea typeface="Lato"/>
              <a:cs typeface="Lato"/>
              <a:sym typeface="Lato"/>
            </a:endParaRPr>
          </a:p>
        </p:txBody>
      </p:sp>
      <p:sp>
        <p:nvSpPr>
          <p:cNvPr id="527" name="Google Shape;527;p6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NLP: Pre LLM era</a:t>
            </a:r>
            <a:endParaRPr/>
          </a:p>
        </p:txBody>
      </p:sp>
      <p:pic>
        <p:nvPicPr>
          <p:cNvPr id="533" name="Google Shape;533;p63"/>
          <p:cNvPicPr preferRelativeResize="0"/>
          <p:nvPr/>
        </p:nvPicPr>
        <p:blipFill>
          <a:blip r:embed="rId3">
            <a:alphaModFix/>
          </a:blip>
          <a:stretch>
            <a:fillRect/>
          </a:stretch>
        </p:blipFill>
        <p:spPr>
          <a:xfrm>
            <a:off x="729450" y="1531525"/>
            <a:ext cx="990523" cy="835152"/>
          </a:xfrm>
          <a:prstGeom prst="rect">
            <a:avLst/>
          </a:prstGeom>
          <a:noFill/>
          <a:ln>
            <a:noFill/>
          </a:ln>
        </p:spPr>
      </p:pic>
      <p:graphicFrame>
        <p:nvGraphicFramePr>
          <p:cNvPr id="534" name="Google Shape;534;p63"/>
          <p:cNvGraphicFramePr/>
          <p:nvPr/>
        </p:nvGraphicFramePr>
        <p:xfrm>
          <a:off x="1855750" y="1604675"/>
          <a:ext cx="3000000" cy="3000000"/>
        </p:xfrm>
        <a:graphic>
          <a:graphicData uri="http://schemas.openxmlformats.org/drawingml/2006/table">
            <a:tbl>
              <a:tblPr>
                <a:noFill/>
                <a:tableStyleId>{6BB24AAE-C8E9-416B-963C-51C8169D3352}</a:tableStyleId>
              </a:tblPr>
              <a:tblGrid>
                <a:gridCol w="5031275"/>
                <a:gridCol w="1771600"/>
              </a:tblGrid>
              <a:tr h="381000">
                <a:tc>
                  <a:txBody>
                    <a:bodyPr/>
                    <a:lstStyle/>
                    <a:p>
                      <a:pPr indent="0" lvl="0" marL="0" rtl="0" algn="l">
                        <a:spcBef>
                          <a:spcPts val="0"/>
                        </a:spcBef>
                        <a:spcAft>
                          <a:spcPts val="0"/>
                        </a:spcAft>
                        <a:buNone/>
                      </a:pPr>
                      <a:r>
                        <a:rPr lang="en-GB">
                          <a:solidFill>
                            <a:srgbClr val="980000"/>
                          </a:solidFill>
                        </a:rPr>
                        <a:t>The movie was very good</a:t>
                      </a:r>
                      <a:endParaRPr>
                        <a:solidFill>
                          <a:srgbClr val="98000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GB">
                          <a:solidFill>
                            <a:srgbClr val="0000FF"/>
                          </a:solidFill>
                        </a:rPr>
                        <a:t>Positive</a:t>
                      </a:r>
                      <a:endParaRPr>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6D7A8"/>
                    </a:solidFill>
                  </a:tcPr>
                </a:tc>
              </a:tr>
              <a:tr h="381000">
                <a:tc>
                  <a:txBody>
                    <a:bodyPr/>
                    <a:lstStyle/>
                    <a:p>
                      <a:pPr indent="0" lvl="0" marL="0" rtl="0" algn="l">
                        <a:spcBef>
                          <a:spcPts val="0"/>
                        </a:spcBef>
                        <a:spcAft>
                          <a:spcPts val="0"/>
                        </a:spcAft>
                        <a:buNone/>
                      </a:pPr>
                      <a:r>
                        <a:rPr lang="en-GB">
                          <a:solidFill>
                            <a:srgbClr val="980000"/>
                          </a:solidFill>
                        </a:rPr>
                        <a:t>The movie was a bit lacklustre</a:t>
                      </a:r>
                      <a:endParaRPr>
                        <a:solidFill>
                          <a:srgbClr val="98000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GB">
                          <a:solidFill>
                            <a:srgbClr val="0000FF"/>
                          </a:solidFill>
                        </a:rPr>
                        <a:t>Negative</a:t>
                      </a:r>
                      <a:endParaRPr>
                        <a:solidFill>
                          <a:srgbClr val="0000FF"/>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B6D7A8"/>
                    </a:solidFill>
                  </a:tcPr>
                </a:tc>
              </a:tr>
            </a:tbl>
          </a:graphicData>
        </a:graphic>
      </p:graphicFrame>
      <p:sp>
        <p:nvSpPr>
          <p:cNvPr id="535" name="Google Shape;535;p63"/>
          <p:cNvSpPr/>
          <p:nvPr/>
        </p:nvSpPr>
        <p:spPr>
          <a:xfrm>
            <a:off x="4572000" y="2518250"/>
            <a:ext cx="217500" cy="378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3"/>
          <p:cNvSpPr/>
          <p:nvPr/>
        </p:nvSpPr>
        <p:spPr>
          <a:xfrm>
            <a:off x="4241100" y="3018025"/>
            <a:ext cx="879300" cy="792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Dataset</a:t>
            </a:r>
            <a:endParaRPr/>
          </a:p>
        </p:txBody>
      </p:sp>
      <p:sp>
        <p:nvSpPr>
          <p:cNvPr id="537" name="Google Shape;537;p63"/>
          <p:cNvSpPr/>
          <p:nvPr/>
        </p:nvSpPr>
        <p:spPr>
          <a:xfrm>
            <a:off x="4572000" y="3931500"/>
            <a:ext cx="217500" cy="378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3"/>
          <p:cNvSpPr/>
          <p:nvPr/>
        </p:nvSpPr>
        <p:spPr>
          <a:xfrm>
            <a:off x="3927750" y="4431275"/>
            <a:ext cx="1506000" cy="47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Machine Learning Model</a:t>
            </a:r>
            <a:endParaRPr/>
          </a:p>
        </p:txBody>
      </p:sp>
      <p:sp>
        <p:nvSpPr>
          <p:cNvPr id="539" name="Google Shape;539;p63"/>
          <p:cNvSpPr txBox="1"/>
          <p:nvPr/>
        </p:nvSpPr>
        <p:spPr>
          <a:xfrm>
            <a:off x="291000" y="4469825"/>
            <a:ext cx="3193200" cy="4002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rgbClr val="980000"/>
                </a:solidFill>
                <a:latin typeface="Lato"/>
                <a:ea typeface="Lato"/>
                <a:cs typeface="Lato"/>
                <a:sym typeface="Lato"/>
              </a:rPr>
              <a:t>There was no plot in the movie</a:t>
            </a:r>
            <a:endParaRPr>
              <a:solidFill>
                <a:srgbClr val="980000"/>
              </a:solidFill>
              <a:latin typeface="Lato"/>
              <a:ea typeface="Lato"/>
              <a:cs typeface="Lato"/>
              <a:sym typeface="Lato"/>
            </a:endParaRPr>
          </a:p>
        </p:txBody>
      </p:sp>
      <p:sp>
        <p:nvSpPr>
          <p:cNvPr id="540" name="Google Shape;540;p63"/>
          <p:cNvSpPr/>
          <p:nvPr/>
        </p:nvSpPr>
        <p:spPr>
          <a:xfrm>
            <a:off x="3593313" y="4542425"/>
            <a:ext cx="225300" cy="25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3"/>
          <p:cNvSpPr/>
          <p:nvPr/>
        </p:nvSpPr>
        <p:spPr>
          <a:xfrm>
            <a:off x="5542800" y="4542425"/>
            <a:ext cx="543300" cy="25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3"/>
          <p:cNvSpPr txBox="1"/>
          <p:nvPr/>
        </p:nvSpPr>
        <p:spPr>
          <a:xfrm>
            <a:off x="6270950" y="4469825"/>
            <a:ext cx="116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latin typeface="Lato"/>
                <a:ea typeface="Lato"/>
                <a:cs typeface="Lato"/>
                <a:sym typeface="Lato"/>
              </a:rPr>
              <a:t>Negative</a:t>
            </a:r>
            <a:endParaRPr>
              <a:solidFill>
                <a:srgbClr val="0000FF"/>
              </a:solidFill>
              <a:latin typeface="Lato"/>
              <a:ea typeface="Lato"/>
              <a:cs typeface="Lato"/>
              <a:sym typeface="Lato"/>
            </a:endParaRPr>
          </a:p>
        </p:txBody>
      </p:sp>
      <p:sp>
        <p:nvSpPr>
          <p:cNvPr id="543" name="Google Shape;543;p63"/>
          <p:cNvSpPr txBox="1"/>
          <p:nvPr/>
        </p:nvSpPr>
        <p:spPr>
          <a:xfrm>
            <a:off x="4851550" y="2530550"/>
            <a:ext cx="1596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Lato"/>
                <a:ea typeface="Lato"/>
                <a:cs typeface="Lato"/>
                <a:sym typeface="Lato"/>
              </a:rPr>
              <a:t>Dataset Creation</a:t>
            </a:r>
            <a:endParaRPr sz="1100">
              <a:latin typeface="Lato"/>
              <a:ea typeface="Lato"/>
              <a:cs typeface="Lato"/>
              <a:sym typeface="Lato"/>
            </a:endParaRPr>
          </a:p>
        </p:txBody>
      </p:sp>
      <p:sp>
        <p:nvSpPr>
          <p:cNvPr id="544" name="Google Shape;544;p63"/>
          <p:cNvSpPr txBox="1"/>
          <p:nvPr/>
        </p:nvSpPr>
        <p:spPr>
          <a:xfrm>
            <a:off x="5016150" y="3943800"/>
            <a:ext cx="1596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100">
                <a:latin typeface="Lato"/>
                <a:ea typeface="Lato"/>
                <a:cs typeface="Lato"/>
                <a:sym typeface="Lato"/>
              </a:rPr>
              <a:t>Training a ML model</a:t>
            </a:r>
            <a:endParaRPr sz="1100">
              <a:latin typeface="Lato"/>
              <a:ea typeface="Lato"/>
              <a:cs typeface="Lato"/>
              <a:sym typeface="Lato"/>
            </a:endParaRPr>
          </a:p>
        </p:txBody>
      </p:sp>
      <p:sp>
        <p:nvSpPr>
          <p:cNvPr id="545" name="Google Shape;545;p63"/>
          <p:cNvSpPr txBox="1"/>
          <p:nvPr/>
        </p:nvSpPr>
        <p:spPr>
          <a:xfrm>
            <a:off x="633675" y="2493575"/>
            <a:ext cx="2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Lato"/>
                <a:ea typeface="Lato"/>
                <a:cs typeface="Lato"/>
                <a:sym typeface="Lato"/>
              </a:rPr>
              <a:t>Manual Curation of Labelled data</a:t>
            </a:r>
            <a:endParaRPr>
              <a:latin typeface="Lato"/>
              <a:ea typeface="Lato"/>
              <a:cs typeface="Lato"/>
              <a:sym typeface="Lato"/>
            </a:endParaRPr>
          </a:p>
        </p:txBody>
      </p:sp>
      <p:sp>
        <p:nvSpPr>
          <p:cNvPr id="546" name="Google Shape;546;p63"/>
          <p:cNvSpPr txBox="1"/>
          <p:nvPr/>
        </p:nvSpPr>
        <p:spPr>
          <a:xfrm>
            <a:off x="462300" y="3920700"/>
            <a:ext cx="2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Lato"/>
                <a:ea typeface="Lato"/>
                <a:cs typeface="Lato"/>
                <a:sym typeface="Lato"/>
              </a:rPr>
              <a:t>Inference</a:t>
            </a:r>
            <a:endParaRPr>
              <a:latin typeface="Lato"/>
              <a:ea typeface="Lato"/>
              <a:cs typeface="Lato"/>
              <a:sym typeface="Lato"/>
            </a:endParaRPr>
          </a:p>
        </p:txBody>
      </p:sp>
      <p:sp>
        <p:nvSpPr>
          <p:cNvPr id="547" name="Google Shape;547;p6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NLP: LLM Era (Incontext Learning)</a:t>
            </a:r>
            <a:endParaRPr/>
          </a:p>
        </p:txBody>
      </p:sp>
      <p:sp>
        <p:nvSpPr>
          <p:cNvPr id="553" name="Google Shape;553;p64"/>
          <p:cNvSpPr txBox="1"/>
          <p:nvPr/>
        </p:nvSpPr>
        <p:spPr>
          <a:xfrm>
            <a:off x="1337700" y="1481325"/>
            <a:ext cx="6900000" cy="16932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Given a movie review, predict the sentiment.</a:t>
            </a:r>
            <a:endParaRPr b="1">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Input:</a:t>
            </a:r>
            <a:r>
              <a:rPr lang="en-GB">
                <a:latin typeface="Lato"/>
                <a:ea typeface="Lato"/>
                <a:cs typeface="Lato"/>
                <a:sym typeface="Lato"/>
              </a:rPr>
              <a:t> </a:t>
            </a:r>
            <a:r>
              <a:rPr lang="en-GB"/>
              <a:t>The movie was very good</a:t>
            </a:r>
            <a:endParaRPr/>
          </a:p>
          <a:p>
            <a:pPr indent="0" lvl="0" marL="0" rtl="0" algn="l">
              <a:spcBef>
                <a:spcPts val="0"/>
              </a:spcBef>
              <a:spcAft>
                <a:spcPts val="0"/>
              </a:spcAft>
              <a:buNone/>
            </a:pPr>
            <a:r>
              <a:rPr b="1" lang="en-GB">
                <a:latin typeface="Lato"/>
                <a:ea typeface="Lato"/>
                <a:cs typeface="Lato"/>
                <a:sym typeface="Lato"/>
              </a:rPr>
              <a:t>Output:</a:t>
            </a:r>
            <a:r>
              <a:rPr lang="en-GB">
                <a:latin typeface="Lato"/>
                <a:ea typeface="Lato"/>
                <a:cs typeface="Lato"/>
                <a:sym typeface="Lato"/>
              </a:rPr>
              <a:t> Positive</a:t>
            </a:r>
            <a:endParaRPr>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Input:</a:t>
            </a:r>
            <a:r>
              <a:rPr lang="en-GB">
                <a:latin typeface="Lato"/>
                <a:ea typeface="Lato"/>
                <a:cs typeface="Lato"/>
                <a:sym typeface="Lato"/>
              </a:rPr>
              <a:t> </a:t>
            </a:r>
            <a:r>
              <a:rPr lang="en-GB"/>
              <a:t>The movie was a bit lacklustre</a:t>
            </a:r>
            <a:endParaRPr/>
          </a:p>
          <a:p>
            <a:pPr indent="0" lvl="0" marL="0" rtl="0" algn="l">
              <a:spcBef>
                <a:spcPts val="0"/>
              </a:spcBef>
              <a:spcAft>
                <a:spcPts val="0"/>
              </a:spcAft>
              <a:buNone/>
            </a:pPr>
            <a:r>
              <a:rPr b="1" lang="en-GB">
                <a:latin typeface="Lato"/>
                <a:ea typeface="Lato"/>
                <a:cs typeface="Lato"/>
                <a:sym typeface="Lato"/>
              </a:rPr>
              <a:t>Output:</a:t>
            </a:r>
            <a:r>
              <a:rPr lang="en-GB">
                <a:latin typeface="Lato"/>
                <a:ea typeface="Lato"/>
                <a:cs typeface="Lato"/>
                <a:sym typeface="Lato"/>
              </a:rPr>
              <a:t> Negative</a:t>
            </a:r>
            <a:endParaRPr>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Input:</a:t>
            </a:r>
            <a:r>
              <a:rPr lang="en-GB">
                <a:latin typeface="Lato"/>
                <a:ea typeface="Lato"/>
                <a:cs typeface="Lato"/>
                <a:sym typeface="Lato"/>
              </a:rPr>
              <a:t> There was no plot in the movie</a:t>
            </a:r>
            <a:endParaRPr>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Output:</a:t>
            </a:r>
            <a:endParaRPr b="1">
              <a:latin typeface="Lato"/>
              <a:ea typeface="Lato"/>
              <a:cs typeface="Lato"/>
              <a:sym typeface="Lato"/>
            </a:endParaRPr>
          </a:p>
        </p:txBody>
      </p:sp>
      <p:sp>
        <p:nvSpPr>
          <p:cNvPr id="554" name="Google Shape;554;p64"/>
          <p:cNvSpPr/>
          <p:nvPr/>
        </p:nvSpPr>
        <p:spPr>
          <a:xfrm>
            <a:off x="3819000" y="3714325"/>
            <a:ext cx="1506000" cy="477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LLM</a:t>
            </a:r>
            <a:endParaRPr/>
          </a:p>
        </p:txBody>
      </p:sp>
      <p:sp>
        <p:nvSpPr>
          <p:cNvPr id="555" name="Google Shape;555;p64"/>
          <p:cNvSpPr/>
          <p:nvPr/>
        </p:nvSpPr>
        <p:spPr>
          <a:xfrm>
            <a:off x="4463250" y="3263388"/>
            <a:ext cx="217500" cy="374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4"/>
          <p:cNvSpPr/>
          <p:nvPr/>
        </p:nvSpPr>
        <p:spPr>
          <a:xfrm>
            <a:off x="5406850" y="3825475"/>
            <a:ext cx="543300" cy="255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4"/>
          <p:cNvSpPr txBox="1"/>
          <p:nvPr/>
        </p:nvSpPr>
        <p:spPr>
          <a:xfrm>
            <a:off x="6073450" y="3752875"/>
            <a:ext cx="116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rgbClr val="0000FF"/>
                </a:solidFill>
                <a:latin typeface="Lato"/>
                <a:ea typeface="Lato"/>
                <a:cs typeface="Lato"/>
                <a:sym typeface="Lato"/>
              </a:rPr>
              <a:t>Negative</a:t>
            </a:r>
            <a:endParaRPr>
              <a:solidFill>
                <a:srgbClr val="0000FF"/>
              </a:solidFill>
              <a:latin typeface="Lato"/>
              <a:ea typeface="Lato"/>
              <a:cs typeface="Lato"/>
              <a:sym typeface="Lato"/>
            </a:endParaRPr>
          </a:p>
        </p:txBody>
      </p:sp>
      <p:sp>
        <p:nvSpPr>
          <p:cNvPr id="558" name="Google Shape;558;p6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5"/>
          <p:cNvSpPr txBox="1"/>
          <p:nvPr>
            <p:ph type="title"/>
          </p:nvPr>
        </p:nvSpPr>
        <p:spPr>
          <a:xfrm>
            <a:off x="729450" y="1322450"/>
            <a:ext cx="76884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Large Language Models (LLM)</a:t>
            </a:r>
            <a:endParaRPr/>
          </a:p>
        </p:txBody>
      </p:sp>
      <p:sp>
        <p:nvSpPr>
          <p:cNvPr id="564" name="Google Shape;564;p6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Language Models</a:t>
            </a:r>
            <a:endParaRPr/>
          </a:p>
        </p:txBody>
      </p:sp>
      <p:sp>
        <p:nvSpPr>
          <p:cNvPr id="570" name="Google Shape;570;p66"/>
          <p:cNvSpPr txBox="1"/>
          <p:nvPr>
            <p:ph idx="1" type="body"/>
          </p:nvPr>
        </p:nvSpPr>
        <p:spPr>
          <a:xfrm>
            <a:off x="729450" y="1321200"/>
            <a:ext cx="3327600" cy="2833800"/>
          </a:xfrm>
          <a:prstGeom prst="rect">
            <a:avLst/>
          </a:prstGeom>
        </p:spPr>
        <p:txBody>
          <a:bodyPr anchorCtr="0" anchor="t" bIns="91425" lIns="91425" spcFirstLastPara="1" rIns="91425" wrap="square" tIns="91425">
            <a:spAutoFit/>
          </a:bodyPr>
          <a:lstStyle/>
          <a:p>
            <a:pPr indent="-342900" lvl="0" marL="457200" rtl="0" algn="l">
              <a:spcBef>
                <a:spcPts val="400"/>
              </a:spcBef>
              <a:spcAft>
                <a:spcPts val="0"/>
              </a:spcAft>
              <a:buClr>
                <a:srgbClr val="3D3D3D"/>
              </a:buClr>
              <a:buSzPts val="1800"/>
              <a:buFont typeface="Arial"/>
              <a:buChar char="●"/>
            </a:pPr>
            <a:r>
              <a:rPr lang="en-GB" sz="1800">
                <a:solidFill>
                  <a:srgbClr val="3D3D3D"/>
                </a:solidFill>
                <a:latin typeface="Arial"/>
                <a:ea typeface="Arial"/>
                <a:cs typeface="Arial"/>
                <a:sym typeface="Arial"/>
              </a:rPr>
              <a:t>Maximize the probability of a sequence</a:t>
            </a:r>
            <a:endParaRPr sz="1800">
              <a:solidFill>
                <a:srgbClr val="3D3D3D"/>
              </a:solidFill>
              <a:latin typeface="Arial"/>
              <a:ea typeface="Arial"/>
              <a:cs typeface="Arial"/>
              <a:sym typeface="Arial"/>
            </a:endParaRPr>
          </a:p>
          <a:p>
            <a:pPr indent="-342900" lvl="1" marL="914400" rtl="0" algn="l">
              <a:spcBef>
                <a:spcPts val="0"/>
              </a:spcBef>
              <a:spcAft>
                <a:spcPts val="0"/>
              </a:spcAft>
              <a:buClr>
                <a:srgbClr val="3D3D3D"/>
              </a:buClr>
              <a:buSzPts val="1800"/>
              <a:buFont typeface="Arial"/>
              <a:buChar char="○"/>
            </a:pPr>
            <a:r>
              <a:rPr lang="en-GB" sz="1600">
                <a:solidFill>
                  <a:srgbClr val="3D3D3D"/>
                </a:solidFill>
                <a:latin typeface="Arial"/>
                <a:ea typeface="Arial"/>
                <a:cs typeface="Arial"/>
                <a:sym typeface="Arial"/>
              </a:rPr>
              <a:t>For example, what’s the probability of the sequence </a:t>
            </a:r>
            <a:r>
              <a:rPr lang="en-GB" sz="1600">
                <a:solidFill>
                  <a:srgbClr val="40619D"/>
                </a:solidFill>
                <a:latin typeface="Consolas"/>
                <a:ea typeface="Consolas"/>
                <a:cs typeface="Consolas"/>
                <a:sym typeface="Consolas"/>
              </a:rPr>
              <a:t>I liked the movie </a:t>
            </a:r>
            <a:endParaRPr sz="1600">
              <a:solidFill>
                <a:srgbClr val="3D3D3D"/>
              </a:solidFill>
              <a:latin typeface="Arial"/>
              <a:ea typeface="Arial"/>
              <a:cs typeface="Arial"/>
              <a:sym typeface="Arial"/>
            </a:endParaRPr>
          </a:p>
          <a:p>
            <a:pPr indent="-342900" lvl="2" marL="1371600" rtl="0" algn="l">
              <a:spcBef>
                <a:spcPts val="0"/>
              </a:spcBef>
              <a:spcAft>
                <a:spcPts val="0"/>
              </a:spcAft>
              <a:buClr>
                <a:srgbClr val="3D3D3D"/>
              </a:buClr>
              <a:buSzPts val="1800"/>
              <a:buFont typeface="Arial"/>
              <a:buChar char="■"/>
            </a:pPr>
            <a:r>
              <a:rPr lang="en-GB" sz="1400">
                <a:solidFill>
                  <a:srgbClr val="40619D"/>
                </a:solidFill>
                <a:latin typeface="Consolas"/>
                <a:ea typeface="Consolas"/>
                <a:cs typeface="Consolas"/>
                <a:sym typeface="Consolas"/>
              </a:rPr>
              <a:t>P( I liked the movie )</a:t>
            </a:r>
            <a:endParaRPr sz="1400">
              <a:solidFill>
                <a:srgbClr val="40619D"/>
              </a:solidFill>
              <a:latin typeface="Consolas"/>
              <a:ea typeface="Consolas"/>
              <a:cs typeface="Consolas"/>
              <a:sym typeface="Consolas"/>
            </a:endParaRPr>
          </a:p>
          <a:p>
            <a:pPr indent="0" lvl="0" marL="0" rtl="0" algn="l">
              <a:spcBef>
                <a:spcPts val="600"/>
              </a:spcBef>
              <a:spcAft>
                <a:spcPts val="1200"/>
              </a:spcAft>
              <a:buNone/>
            </a:pPr>
            <a:r>
              <a:t/>
            </a:r>
            <a:endParaRPr/>
          </a:p>
        </p:txBody>
      </p:sp>
      <p:sp>
        <p:nvSpPr>
          <p:cNvPr id="571" name="Google Shape;571;p66"/>
          <p:cNvSpPr/>
          <p:nvPr/>
        </p:nvSpPr>
        <p:spPr>
          <a:xfrm>
            <a:off x="4954225" y="2363625"/>
            <a:ext cx="3094200" cy="82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Auto-Regressive LM</a:t>
            </a:r>
            <a:endParaRPr/>
          </a:p>
        </p:txBody>
      </p:sp>
      <p:graphicFrame>
        <p:nvGraphicFramePr>
          <p:cNvPr id="572" name="Google Shape;572;p66"/>
          <p:cNvGraphicFramePr/>
          <p:nvPr/>
        </p:nvGraphicFramePr>
        <p:xfrm>
          <a:off x="5080125" y="3607625"/>
          <a:ext cx="3000000" cy="3000000"/>
        </p:xfrm>
        <a:graphic>
          <a:graphicData uri="http://schemas.openxmlformats.org/drawingml/2006/table">
            <a:tbl>
              <a:tblPr>
                <a:noFill/>
                <a:tableStyleId>{6BB24AAE-C8E9-416B-963C-51C8169D3352}</a:tableStyleId>
              </a:tblPr>
              <a:tblGrid>
                <a:gridCol w="482750"/>
                <a:gridCol w="482750"/>
                <a:gridCol w="482750"/>
                <a:gridCol w="482750"/>
                <a:gridCol w="518650"/>
                <a:gridCol w="518650"/>
              </a:tblGrid>
              <a:tr h="381000">
                <a:tc>
                  <a:txBody>
                    <a:bodyPr/>
                    <a:lstStyle/>
                    <a:p>
                      <a:pPr indent="0" lvl="0" marL="0" rtl="0" algn="ctr">
                        <a:spcBef>
                          <a:spcPts val="0"/>
                        </a:spcBef>
                        <a:spcAft>
                          <a:spcPts val="0"/>
                        </a:spcAft>
                        <a:buNone/>
                      </a:pPr>
                      <a:r>
                        <a:rPr lang="en-GB" sz="900"/>
                        <a:t>&lt;s&gt;</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GB" sz="900"/>
                        <a:t>I</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GB" sz="900"/>
                        <a:t>liked</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GB" sz="900"/>
                        <a:t>the</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GB" sz="900"/>
                        <a:t>movie</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en-GB" sz="900"/>
                        <a:t>….</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bl>
          </a:graphicData>
        </a:graphic>
      </p:graphicFrame>
      <p:graphicFrame>
        <p:nvGraphicFramePr>
          <p:cNvPr id="573" name="Google Shape;573;p66"/>
          <p:cNvGraphicFramePr/>
          <p:nvPr/>
        </p:nvGraphicFramePr>
        <p:xfrm>
          <a:off x="5031050" y="1478125"/>
          <a:ext cx="3000000" cy="3000000"/>
        </p:xfrm>
        <a:graphic>
          <a:graphicData uri="http://schemas.openxmlformats.org/drawingml/2006/table">
            <a:tbl>
              <a:tblPr>
                <a:noFill/>
                <a:tableStyleId>{6BB24AAE-C8E9-416B-963C-51C8169D3352}</a:tableStyleId>
              </a:tblPr>
              <a:tblGrid>
                <a:gridCol w="482750"/>
                <a:gridCol w="482750"/>
                <a:gridCol w="482750"/>
                <a:gridCol w="573275"/>
                <a:gridCol w="428125"/>
                <a:gridCol w="518650"/>
              </a:tblGrid>
              <a:tr h="381000">
                <a:tc>
                  <a:txBody>
                    <a:bodyPr/>
                    <a:lstStyle/>
                    <a:p>
                      <a:pPr indent="0" lvl="0" marL="0" rtl="0" algn="ctr">
                        <a:spcBef>
                          <a:spcPts val="0"/>
                        </a:spcBef>
                        <a:spcAft>
                          <a:spcPts val="0"/>
                        </a:spcAft>
                        <a:buNone/>
                      </a:pPr>
                      <a:r>
                        <a:rPr lang="en-GB" sz="900"/>
                        <a:t>I</a:t>
                      </a:r>
                      <a:endParaRPr sz="9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lang="en-GB" sz="900"/>
                        <a:t>liked</a:t>
                      </a:r>
                      <a:endParaRPr sz="9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lang="en-GB" sz="900"/>
                        <a:t>the</a:t>
                      </a:r>
                      <a:endParaRPr sz="9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lang="en-GB" sz="900"/>
                        <a:t>movie</a:t>
                      </a:r>
                      <a:endParaRPr sz="9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lang="en-GB" sz="900"/>
                        <a:t>…</a:t>
                      </a:r>
                      <a:endParaRPr sz="9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lang="en-GB" sz="900"/>
                        <a:t>&lt;/s&gt;</a:t>
                      </a:r>
                      <a:endParaRPr sz="9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solidFill>
                      <a:srgbClr val="EAD1DC"/>
                    </a:solidFill>
                  </a:tcPr>
                </a:tc>
              </a:tr>
            </a:tbl>
          </a:graphicData>
        </a:graphic>
      </p:graphicFrame>
      <p:cxnSp>
        <p:nvCxnSpPr>
          <p:cNvPr id="574" name="Google Shape;574;p66"/>
          <p:cNvCxnSpPr/>
          <p:nvPr/>
        </p:nvCxnSpPr>
        <p:spPr>
          <a:xfrm rot="10800000">
            <a:off x="5307000" y="187917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75" name="Google Shape;575;p66"/>
          <p:cNvCxnSpPr/>
          <p:nvPr/>
        </p:nvCxnSpPr>
        <p:spPr>
          <a:xfrm rot="10800000">
            <a:off x="5792550" y="187917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76" name="Google Shape;576;p66"/>
          <p:cNvCxnSpPr/>
          <p:nvPr/>
        </p:nvCxnSpPr>
        <p:spPr>
          <a:xfrm rot="10800000">
            <a:off x="6278075" y="187917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77" name="Google Shape;577;p66"/>
          <p:cNvCxnSpPr/>
          <p:nvPr/>
        </p:nvCxnSpPr>
        <p:spPr>
          <a:xfrm rot="10800000">
            <a:off x="6743525" y="187917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78" name="Google Shape;578;p66"/>
          <p:cNvCxnSpPr/>
          <p:nvPr/>
        </p:nvCxnSpPr>
        <p:spPr>
          <a:xfrm rot="10800000">
            <a:off x="7249150" y="187917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79" name="Google Shape;579;p66"/>
          <p:cNvCxnSpPr/>
          <p:nvPr/>
        </p:nvCxnSpPr>
        <p:spPr>
          <a:xfrm rot="10800000">
            <a:off x="5356075" y="318652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80" name="Google Shape;580;p66"/>
          <p:cNvCxnSpPr/>
          <p:nvPr/>
        </p:nvCxnSpPr>
        <p:spPr>
          <a:xfrm rot="10800000">
            <a:off x="5804750" y="318652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81" name="Google Shape;581;p66"/>
          <p:cNvCxnSpPr/>
          <p:nvPr/>
        </p:nvCxnSpPr>
        <p:spPr>
          <a:xfrm rot="10800000">
            <a:off x="6278075" y="318652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82" name="Google Shape;582;p66"/>
          <p:cNvCxnSpPr/>
          <p:nvPr/>
        </p:nvCxnSpPr>
        <p:spPr>
          <a:xfrm rot="10800000">
            <a:off x="6792600" y="318652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83" name="Google Shape;583;p66"/>
          <p:cNvCxnSpPr/>
          <p:nvPr/>
        </p:nvCxnSpPr>
        <p:spPr>
          <a:xfrm rot="10800000">
            <a:off x="7298225" y="3186525"/>
            <a:ext cx="0" cy="381000"/>
          </a:xfrm>
          <a:prstGeom prst="straightConnector1">
            <a:avLst/>
          </a:prstGeom>
          <a:noFill/>
          <a:ln cap="flat" cmpd="sng" w="9525">
            <a:solidFill>
              <a:schemeClr val="dk2"/>
            </a:solidFill>
            <a:prstDash val="solid"/>
            <a:round/>
            <a:headEnd len="med" w="med" type="none"/>
            <a:tailEnd len="med" w="med" type="triangle"/>
          </a:ln>
        </p:spPr>
      </p:cxnSp>
      <p:sp>
        <p:nvSpPr>
          <p:cNvPr id="584" name="Google Shape;584;p6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cxnSp>
        <p:nvCxnSpPr>
          <p:cNvPr id="585" name="Google Shape;585;p66"/>
          <p:cNvCxnSpPr/>
          <p:nvPr/>
        </p:nvCxnSpPr>
        <p:spPr>
          <a:xfrm rot="10800000">
            <a:off x="7738975" y="1879175"/>
            <a:ext cx="0" cy="381000"/>
          </a:xfrm>
          <a:prstGeom prst="straightConnector1">
            <a:avLst/>
          </a:prstGeom>
          <a:noFill/>
          <a:ln cap="flat" cmpd="sng" w="9525">
            <a:solidFill>
              <a:schemeClr val="dk2"/>
            </a:solidFill>
            <a:prstDash val="solid"/>
            <a:round/>
            <a:headEnd len="med" w="med" type="none"/>
            <a:tailEnd len="med" w="med" type="triangle"/>
          </a:ln>
        </p:spPr>
      </p:cxnSp>
      <p:cxnSp>
        <p:nvCxnSpPr>
          <p:cNvPr id="586" name="Google Shape;586;p66"/>
          <p:cNvCxnSpPr/>
          <p:nvPr/>
        </p:nvCxnSpPr>
        <p:spPr>
          <a:xfrm rot="10800000">
            <a:off x="7738975" y="3206575"/>
            <a:ext cx="0" cy="381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7"/>
          <p:cNvSpPr txBox="1"/>
          <p:nvPr>
            <p:ph type="title"/>
          </p:nvPr>
        </p:nvSpPr>
        <p:spPr>
          <a:xfrm>
            <a:off x="729450" y="864300"/>
            <a:ext cx="70212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GB"/>
              <a:t>A few terminologies…</a:t>
            </a:r>
            <a:endParaRPr/>
          </a:p>
        </p:txBody>
      </p:sp>
      <p:sp>
        <p:nvSpPr>
          <p:cNvPr id="592" name="Google Shape;592;p6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Zero-Shot Setting</a:t>
            </a:r>
            <a:endParaRPr/>
          </a:p>
        </p:txBody>
      </p:sp>
      <p:sp>
        <p:nvSpPr>
          <p:cNvPr id="598" name="Google Shape;598;p6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599" name="Google Shape;599;p68"/>
          <p:cNvGraphicFramePr/>
          <p:nvPr/>
        </p:nvGraphicFramePr>
        <p:xfrm>
          <a:off x="952500" y="2190750"/>
          <a:ext cx="3000000" cy="3000000"/>
        </p:xfrm>
        <a:graphic>
          <a:graphicData uri="http://schemas.openxmlformats.org/drawingml/2006/table">
            <a:tbl>
              <a:tblPr>
                <a:noFill/>
                <a:tableStyleId>{6BB24AAE-C8E9-416B-963C-51C8169D3352}</a:tableStyleId>
              </a:tblPr>
              <a:tblGrid>
                <a:gridCol w="7547400"/>
              </a:tblGrid>
              <a:tr h="381000">
                <a:tc>
                  <a:txBody>
                    <a:bodyPr/>
                    <a:lstStyle/>
                    <a:p>
                      <a:pPr indent="0" lvl="0" marL="0" rtl="0" algn="l">
                        <a:spcBef>
                          <a:spcPts val="0"/>
                        </a:spcBef>
                        <a:spcAft>
                          <a:spcPts val="0"/>
                        </a:spcAft>
                        <a:buNone/>
                      </a:pPr>
                      <a:r>
                        <a:rPr lang="en-GB"/>
                        <a:t>Given a movie review. The task is to predict the sentiment of the review. Return “positive” if the sentiment of the review is “positive”, r</a:t>
                      </a:r>
                      <a:r>
                        <a:rPr lang="en-GB"/>
                        <a:t>eturn “negative” if the sentiment of the review is “negative” else return “neutral”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2C4C9"/>
                    </a:solidFill>
                  </a:tcPr>
                </a:tc>
              </a:tr>
              <a:tr h="381000">
                <a:tc>
                  <a:txBody>
                    <a:bodyPr/>
                    <a:lstStyle/>
                    <a:p>
                      <a:pPr indent="0" lvl="0" marL="0" rtl="0" algn="l">
                        <a:spcBef>
                          <a:spcPts val="0"/>
                        </a:spcBef>
                        <a:spcAft>
                          <a:spcPts val="0"/>
                        </a:spcAft>
                        <a:buNone/>
                      </a:pPr>
                      <a:r>
                        <a:rPr b="1" lang="en-GB"/>
                        <a:t>Input:</a:t>
                      </a:r>
                      <a:r>
                        <a:rPr lang="en-GB"/>
                        <a:t> The plot in the movie is too abysmal.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Output: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bl>
          </a:graphicData>
        </a:graphic>
      </p:graphicFrame>
      <p:sp>
        <p:nvSpPr>
          <p:cNvPr id="600" name="Google Shape;600;p68"/>
          <p:cNvSpPr/>
          <p:nvPr/>
        </p:nvSpPr>
        <p:spPr>
          <a:xfrm>
            <a:off x="4816175" y="1536750"/>
            <a:ext cx="1658700" cy="585000"/>
          </a:xfrm>
          <a:prstGeom prst="wedgeEllipseCallout">
            <a:avLst>
              <a:gd fmla="val -21870" name="adj1"/>
              <a:gd fmla="val 8282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Instruction</a:t>
            </a:r>
            <a:endParaRPr sz="1200"/>
          </a:p>
        </p:txBody>
      </p:sp>
      <p:sp>
        <p:nvSpPr>
          <p:cNvPr id="601" name="Google Shape;601;p68"/>
          <p:cNvSpPr/>
          <p:nvPr/>
        </p:nvSpPr>
        <p:spPr>
          <a:xfrm>
            <a:off x="2535225" y="3844650"/>
            <a:ext cx="2676600" cy="905100"/>
          </a:xfrm>
          <a:prstGeom prst="wedgeEllipseCallout">
            <a:avLst>
              <a:gd fmla="val -63558" name="adj1"/>
              <a:gd fmla="val -76619"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The model generates the completion (answer)</a:t>
            </a:r>
            <a:endParaRPr sz="12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6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One</a:t>
            </a:r>
            <a:r>
              <a:rPr lang="en-GB"/>
              <a:t>-Shot Setting</a:t>
            </a:r>
            <a:endParaRPr/>
          </a:p>
        </p:txBody>
      </p:sp>
      <p:sp>
        <p:nvSpPr>
          <p:cNvPr id="607" name="Google Shape;607;p6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608" name="Google Shape;608;p69"/>
          <p:cNvGraphicFramePr/>
          <p:nvPr/>
        </p:nvGraphicFramePr>
        <p:xfrm>
          <a:off x="927250" y="1660300"/>
          <a:ext cx="3000000" cy="3000000"/>
        </p:xfrm>
        <a:graphic>
          <a:graphicData uri="http://schemas.openxmlformats.org/drawingml/2006/table">
            <a:tbl>
              <a:tblPr>
                <a:noFill/>
                <a:tableStyleId>{6BB24AAE-C8E9-416B-963C-51C8169D3352}</a:tableStyleId>
              </a:tblPr>
              <a:tblGrid>
                <a:gridCol w="7547400"/>
              </a:tblGrid>
              <a:tr h="381000">
                <a:tc>
                  <a:txBody>
                    <a:bodyPr/>
                    <a:lstStyle/>
                    <a:p>
                      <a:pPr indent="0" lvl="0" marL="0" rtl="0" algn="l">
                        <a:spcBef>
                          <a:spcPts val="0"/>
                        </a:spcBef>
                        <a:spcAft>
                          <a:spcPts val="0"/>
                        </a:spcAft>
                        <a:buNone/>
                      </a:pPr>
                      <a:r>
                        <a:rPr lang="en-GB"/>
                        <a:t>Given a movie review. The task is to predict the sentiment of the review. Return “positive” if the sentiment of the review is “positive”, return “negative” if the sentiment of the review is “negative” else return “neutral”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2C4C9"/>
                    </a:solidFill>
                  </a:tcPr>
                </a:tc>
              </a:tr>
              <a:tr h="381000">
                <a:tc>
                  <a:txBody>
                    <a:bodyPr/>
                    <a:lstStyle/>
                    <a:p>
                      <a:pPr indent="0" lvl="0" marL="0" rtl="0" algn="l">
                        <a:spcBef>
                          <a:spcPts val="0"/>
                        </a:spcBef>
                        <a:spcAft>
                          <a:spcPts val="0"/>
                        </a:spcAft>
                        <a:buNone/>
                      </a:pPr>
                      <a:r>
                        <a:rPr b="1" lang="en-GB"/>
                        <a:t>Input:</a:t>
                      </a:r>
                      <a:r>
                        <a:rPr lang="en-GB"/>
                        <a:t> A Creatively Bland Adaptation That Strips off Intrigue From the Original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Output: </a:t>
                      </a:r>
                      <a:r>
                        <a:rPr lang="en-GB"/>
                        <a:t>Negative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Input:</a:t>
                      </a:r>
                      <a:r>
                        <a:rPr lang="en-GB"/>
                        <a:t> The plot in the movie is too abysmal.</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Output: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bl>
          </a:graphicData>
        </a:graphic>
      </p:graphicFrame>
      <p:sp>
        <p:nvSpPr>
          <p:cNvPr id="609" name="Google Shape;609;p69"/>
          <p:cNvSpPr/>
          <p:nvPr/>
        </p:nvSpPr>
        <p:spPr>
          <a:xfrm>
            <a:off x="4816175" y="1023125"/>
            <a:ext cx="1658700" cy="585000"/>
          </a:xfrm>
          <a:prstGeom prst="wedgeEllipseCallout">
            <a:avLst>
              <a:gd fmla="val -21870" name="adj1"/>
              <a:gd fmla="val 8282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Instruction</a:t>
            </a:r>
            <a:endParaRPr sz="1200"/>
          </a:p>
        </p:txBody>
      </p:sp>
      <p:sp>
        <p:nvSpPr>
          <p:cNvPr id="610" name="Google Shape;610;p69"/>
          <p:cNvSpPr/>
          <p:nvPr/>
        </p:nvSpPr>
        <p:spPr>
          <a:xfrm>
            <a:off x="6913550" y="3002650"/>
            <a:ext cx="1658700" cy="585000"/>
          </a:xfrm>
          <a:prstGeom prst="wedgeEllipseCallout">
            <a:avLst>
              <a:gd fmla="val -42435" name="adj1"/>
              <a:gd fmla="val -78231"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In-context example</a:t>
            </a:r>
            <a:endParaRPr sz="1200"/>
          </a:p>
        </p:txBody>
      </p:sp>
      <p:sp>
        <p:nvSpPr>
          <p:cNvPr id="611" name="Google Shape;611;p69"/>
          <p:cNvSpPr/>
          <p:nvPr/>
        </p:nvSpPr>
        <p:spPr>
          <a:xfrm>
            <a:off x="1331175" y="4068025"/>
            <a:ext cx="2676600" cy="905100"/>
          </a:xfrm>
          <a:prstGeom prst="wedgeEllipseCallout">
            <a:avLst>
              <a:gd fmla="val -20608" name="adj1"/>
              <a:gd fmla="val -82551"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The model generates the completion (answer)</a:t>
            </a:r>
            <a:endParaRPr sz="1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Few</a:t>
            </a:r>
            <a:r>
              <a:rPr lang="en-GB"/>
              <a:t>-Shot Setting</a:t>
            </a:r>
            <a:endParaRPr/>
          </a:p>
        </p:txBody>
      </p:sp>
      <p:sp>
        <p:nvSpPr>
          <p:cNvPr id="617" name="Google Shape;617;p7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aphicFrame>
        <p:nvGraphicFramePr>
          <p:cNvPr id="618" name="Google Shape;618;p70"/>
          <p:cNvGraphicFramePr/>
          <p:nvPr/>
        </p:nvGraphicFramePr>
        <p:xfrm>
          <a:off x="935675" y="1458225"/>
          <a:ext cx="3000000" cy="3000000"/>
        </p:xfrm>
        <a:graphic>
          <a:graphicData uri="http://schemas.openxmlformats.org/drawingml/2006/table">
            <a:tbl>
              <a:tblPr>
                <a:noFill/>
                <a:tableStyleId>{6BB24AAE-C8E9-416B-963C-51C8169D3352}</a:tableStyleId>
              </a:tblPr>
              <a:tblGrid>
                <a:gridCol w="7547400"/>
              </a:tblGrid>
              <a:tr h="381000">
                <a:tc>
                  <a:txBody>
                    <a:bodyPr/>
                    <a:lstStyle/>
                    <a:p>
                      <a:pPr indent="0" lvl="0" marL="0" rtl="0" algn="l">
                        <a:spcBef>
                          <a:spcPts val="0"/>
                        </a:spcBef>
                        <a:spcAft>
                          <a:spcPts val="0"/>
                        </a:spcAft>
                        <a:buNone/>
                      </a:pPr>
                      <a:r>
                        <a:rPr lang="en-GB"/>
                        <a:t>Given a movie review. The task is to predict the sentiment of the review. Return “positive” if the sentiment of the review is “positive”, return “negative” if the sentiment of the review is “negative” else return “neutral”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2C4C9"/>
                    </a:solidFill>
                  </a:tcPr>
                </a:tc>
              </a:tr>
              <a:tr h="381000">
                <a:tc>
                  <a:txBody>
                    <a:bodyPr/>
                    <a:lstStyle/>
                    <a:p>
                      <a:pPr indent="0" lvl="0" marL="0" rtl="0" algn="l">
                        <a:spcBef>
                          <a:spcPts val="0"/>
                        </a:spcBef>
                        <a:spcAft>
                          <a:spcPts val="0"/>
                        </a:spcAft>
                        <a:buNone/>
                      </a:pPr>
                      <a:r>
                        <a:rPr b="1" lang="en-GB"/>
                        <a:t>Input:</a:t>
                      </a:r>
                      <a:r>
                        <a:rPr lang="en-GB"/>
                        <a:t> A Creatively Bland Adaptation That Strips off Intrigue From the Original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Output: </a:t>
                      </a:r>
                      <a:r>
                        <a:rPr lang="en-GB"/>
                        <a:t>Negative</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Input: …</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Output: …</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Input:</a:t>
                      </a:r>
                      <a:r>
                        <a:rPr lang="en-GB"/>
                        <a:t> The plot in the movie is too abysmal.</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r h="381000">
                <a:tc>
                  <a:txBody>
                    <a:bodyPr/>
                    <a:lstStyle/>
                    <a:p>
                      <a:pPr indent="0" lvl="0" marL="0" rtl="0" algn="l">
                        <a:spcBef>
                          <a:spcPts val="0"/>
                        </a:spcBef>
                        <a:spcAft>
                          <a:spcPts val="0"/>
                        </a:spcAft>
                        <a:buNone/>
                      </a:pPr>
                      <a:r>
                        <a:rPr b="1" lang="en-GB"/>
                        <a:t>Output: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6F2F5"/>
                    </a:solidFill>
                  </a:tcPr>
                </a:tc>
              </a:tr>
            </a:tbl>
          </a:graphicData>
        </a:graphic>
      </p:graphicFrame>
      <p:sp>
        <p:nvSpPr>
          <p:cNvPr id="619" name="Google Shape;619;p70"/>
          <p:cNvSpPr/>
          <p:nvPr/>
        </p:nvSpPr>
        <p:spPr>
          <a:xfrm>
            <a:off x="4824600" y="787350"/>
            <a:ext cx="1658700" cy="585000"/>
          </a:xfrm>
          <a:prstGeom prst="wedgeEllipseCallout">
            <a:avLst>
              <a:gd fmla="val -21870" name="adj1"/>
              <a:gd fmla="val 8282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Instruction</a:t>
            </a:r>
            <a:endParaRPr sz="1200"/>
          </a:p>
        </p:txBody>
      </p:sp>
      <p:sp>
        <p:nvSpPr>
          <p:cNvPr id="620" name="Google Shape;620;p70"/>
          <p:cNvSpPr/>
          <p:nvPr/>
        </p:nvSpPr>
        <p:spPr>
          <a:xfrm>
            <a:off x="6913550" y="3002650"/>
            <a:ext cx="1658700" cy="585000"/>
          </a:xfrm>
          <a:prstGeom prst="wedgeEllipseCallout">
            <a:avLst>
              <a:gd fmla="val -42435" name="adj1"/>
              <a:gd fmla="val -78231"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In-context examples</a:t>
            </a:r>
            <a:endParaRPr sz="1200"/>
          </a:p>
        </p:txBody>
      </p:sp>
      <p:sp>
        <p:nvSpPr>
          <p:cNvPr id="621" name="Google Shape;621;p70"/>
          <p:cNvSpPr/>
          <p:nvPr/>
        </p:nvSpPr>
        <p:spPr>
          <a:xfrm>
            <a:off x="4572000" y="3865950"/>
            <a:ext cx="2676600" cy="905100"/>
          </a:xfrm>
          <a:prstGeom prst="wedgeEllipseCallout">
            <a:avLst>
              <a:gd fmla="val -68560" name="adj1"/>
              <a:gd fmla="val 18705"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t>The model generates the completion (answer)</a:t>
            </a:r>
            <a:endParaRPr sz="12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1"/>
          <p:cNvSpPr txBox="1"/>
          <p:nvPr>
            <p:ph type="title"/>
          </p:nvPr>
        </p:nvSpPr>
        <p:spPr>
          <a:xfrm>
            <a:off x="729450" y="864300"/>
            <a:ext cx="70212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GB"/>
              <a:t>… Back to LLMs</a:t>
            </a:r>
            <a:endParaRPr/>
          </a:p>
        </p:txBody>
      </p:sp>
      <p:sp>
        <p:nvSpPr>
          <p:cNvPr id="627" name="Google Shape;627;p7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txBox="1"/>
          <p:nvPr>
            <p:ph type="title"/>
          </p:nvPr>
        </p:nvSpPr>
        <p:spPr>
          <a:xfrm>
            <a:off x="727800" y="571925"/>
            <a:ext cx="76884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Representational Transfer Learning</a:t>
            </a:r>
            <a:endParaRPr/>
          </a:p>
        </p:txBody>
      </p:sp>
      <p:sp>
        <p:nvSpPr>
          <p:cNvPr id="139" name="Google Shape;139;p1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pSp>
        <p:nvGrpSpPr>
          <p:cNvPr id="140" name="Google Shape;140;p18"/>
          <p:cNvGrpSpPr/>
          <p:nvPr/>
        </p:nvGrpSpPr>
        <p:grpSpPr>
          <a:xfrm>
            <a:off x="4135360" y="1720535"/>
            <a:ext cx="4930887" cy="1587167"/>
            <a:chOff x="1764348" y="2232274"/>
            <a:chExt cx="6862752" cy="1867475"/>
          </a:xfrm>
        </p:grpSpPr>
        <p:sp>
          <p:nvSpPr>
            <p:cNvPr id="141" name="Google Shape;141;p18"/>
            <p:cNvSpPr txBox="1"/>
            <p:nvPr/>
          </p:nvSpPr>
          <p:spPr>
            <a:xfrm>
              <a:off x="1764348" y="2396513"/>
              <a:ext cx="735300" cy="258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1</a:t>
              </a:r>
              <a:r>
                <a:rPr baseline="-25000" lang="en-GB" sz="1000">
                  <a:latin typeface="Calibri"/>
                  <a:ea typeface="Calibri"/>
                  <a:cs typeface="Calibri"/>
                  <a:sym typeface="Calibri"/>
                </a:rPr>
                <a:t> </a:t>
              </a:r>
              <a:r>
                <a:rPr lang="en-GB" sz="1000">
                  <a:latin typeface="Calibri"/>
                  <a:ea typeface="Calibri"/>
                  <a:cs typeface="Calibri"/>
                  <a:sym typeface="Calibri"/>
                </a:rPr>
                <a:t> Data</a:t>
              </a:r>
              <a:endParaRPr sz="1000">
                <a:solidFill>
                  <a:srgbClr val="000000"/>
                </a:solidFill>
                <a:latin typeface="Calibri"/>
                <a:ea typeface="Calibri"/>
                <a:cs typeface="Calibri"/>
                <a:sym typeface="Calibri"/>
              </a:endParaRPr>
            </a:p>
          </p:txBody>
        </p:sp>
        <p:cxnSp>
          <p:nvCxnSpPr>
            <p:cNvPr id="142" name="Google Shape;142;p18"/>
            <p:cNvCxnSpPr/>
            <p:nvPr/>
          </p:nvCxnSpPr>
          <p:spPr>
            <a:xfrm>
              <a:off x="4740936" y="2525656"/>
              <a:ext cx="680400" cy="0"/>
            </a:xfrm>
            <a:prstGeom prst="straightConnector1">
              <a:avLst/>
            </a:prstGeom>
            <a:noFill/>
            <a:ln cap="flat" cmpd="sng" w="28575">
              <a:solidFill>
                <a:srgbClr val="5B9BD5"/>
              </a:solidFill>
              <a:prstDash val="solid"/>
              <a:miter lim="800000"/>
              <a:headEnd len="sm" w="sm" type="none"/>
              <a:tailEnd len="med" w="med" type="triangle"/>
            </a:ln>
          </p:spPr>
        </p:cxnSp>
        <p:sp>
          <p:nvSpPr>
            <p:cNvPr id="143" name="Google Shape;143;p18"/>
            <p:cNvSpPr/>
            <p:nvPr/>
          </p:nvSpPr>
          <p:spPr>
            <a:xfrm>
              <a:off x="3567316" y="2232274"/>
              <a:ext cx="1173600" cy="586800"/>
            </a:xfrm>
            <a:prstGeom prst="roundRect">
              <a:avLst>
                <a:gd fmla="val 16667" name="adj"/>
              </a:avLst>
            </a:prstGeom>
            <a:solidFill>
              <a:srgbClr val="70AD47"/>
            </a:solidFill>
            <a:ln cap="flat" cmpd="sng" w="12700">
              <a:solidFill>
                <a:srgbClr val="517E3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a:solidFill>
                    <a:srgbClr val="FFFFFF"/>
                  </a:solidFill>
                  <a:latin typeface="Calibri"/>
                  <a:ea typeface="Calibri"/>
                  <a:cs typeface="Calibri"/>
                  <a:sym typeface="Calibri"/>
                </a:rPr>
                <a:t>Model</a:t>
              </a:r>
              <a:endParaRPr>
                <a:solidFill>
                  <a:srgbClr val="000000"/>
                </a:solidFill>
                <a:latin typeface="Calibri"/>
                <a:ea typeface="Calibri"/>
                <a:cs typeface="Calibri"/>
                <a:sym typeface="Calibri"/>
              </a:endParaRPr>
            </a:p>
          </p:txBody>
        </p:sp>
        <p:cxnSp>
          <p:nvCxnSpPr>
            <p:cNvPr id="144" name="Google Shape;144;p18"/>
            <p:cNvCxnSpPr>
              <a:stCxn id="141" idx="3"/>
            </p:cNvCxnSpPr>
            <p:nvPr/>
          </p:nvCxnSpPr>
          <p:spPr>
            <a:xfrm>
              <a:off x="2499648" y="2525663"/>
              <a:ext cx="1111200" cy="1200"/>
            </a:xfrm>
            <a:prstGeom prst="straightConnector1">
              <a:avLst/>
            </a:prstGeom>
            <a:noFill/>
            <a:ln cap="flat" cmpd="sng" w="28575">
              <a:solidFill>
                <a:srgbClr val="5B9BD5"/>
              </a:solidFill>
              <a:prstDash val="solid"/>
              <a:miter lim="800000"/>
              <a:headEnd len="sm" w="sm" type="none"/>
              <a:tailEnd len="med" w="med" type="triangle"/>
            </a:ln>
          </p:spPr>
        </p:cxnSp>
        <p:sp>
          <p:nvSpPr>
            <p:cNvPr id="145" name="Google Shape;145;p18"/>
            <p:cNvSpPr txBox="1"/>
            <p:nvPr/>
          </p:nvSpPr>
          <p:spPr>
            <a:xfrm>
              <a:off x="5629213" y="2347315"/>
              <a:ext cx="1016700" cy="356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1 Trained Model</a:t>
              </a:r>
              <a:endParaRPr sz="1000">
                <a:solidFill>
                  <a:srgbClr val="000000"/>
                </a:solidFill>
                <a:latin typeface="Calibri"/>
                <a:ea typeface="Calibri"/>
                <a:cs typeface="Calibri"/>
                <a:sym typeface="Calibri"/>
              </a:endParaRPr>
            </a:p>
          </p:txBody>
        </p:sp>
        <p:cxnSp>
          <p:nvCxnSpPr>
            <p:cNvPr id="146" name="Google Shape;146;p18"/>
            <p:cNvCxnSpPr/>
            <p:nvPr/>
          </p:nvCxnSpPr>
          <p:spPr>
            <a:xfrm>
              <a:off x="6722124" y="3806331"/>
              <a:ext cx="680400" cy="0"/>
            </a:xfrm>
            <a:prstGeom prst="straightConnector1">
              <a:avLst/>
            </a:prstGeom>
            <a:noFill/>
            <a:ln cap="flat" cmpd="sng" w="28575">
              <a:solidFill>
                <a:srgbClr val="5B9BD5"/>
              </a:solidFill>
              <a:prstDash val="solid"/>
              <a:miter lim="800000"/>
              <a:headEnd len="sm" w="sm" type="none"/>
              <a:tailEnd len="med" w="med" type="triangle"/>
            </a:ln>
          </p:spPr>
        </p:cxnSp>
        <p:sp>
          <p:nvSpPr>
            <p:cNvPr id="147" name="Google Shape;147;p18"/>
            <p:cNvSpPr/>
            <p:nvPr/>
          </p:nvSpPr>
          <p:spPr>
            <a:xfrm>
              <a:off x="5548503" y="3512949"/>
              <a:ext cx="1173600" cy="586800"/>
            </a:xfrm>
            <a:prstGeom prst="roundRect">
              <a:avLst>
                <a:gd fmla="val 16667" name="adj"/>
              </a:avLst>
            </a:prstGeom>
            <a:solidFill>
              <a:srgbClr val="EAD1DC"/>
            </a:solidFill>
            <a:ln cap="flat" cmpd="sng" w="12700">
              <a:solidFill>
                <a:srgbClr val="517E3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a:latin typeface="Calibri"/>
                  <a:ea typeface="Calibri"/>
                  <a:cs typeface="Calibri"/>
                  <a:sym typeface="Calibri"/>
                </a:rPr>
                <a:t>Model</a:t>
              </a:r>
              <a:endParaRPr>
                <a:latin typeface="Calibri"/>
                <a:ea typeface="Calibri"/>
                <a:cs typeface="Calibri"/>
                <a:sym typeface="Calibri"/>
              </a:endParaRPr>
            </a:p>
          </p:txBody>
        </p:sp>
        <p:sp>
          <p:nvSpPr>
            <p:cNvPr id="148" name="Google Shape;148;p18"/>
            <p:cNvSpPr txBox="1"/>
            <p:nvPr/>
          </p:nvSpPr>
          <p:spPr>
            <a:xfrm>
              <a:off x="7610400" y="3627990"/>
              <a:ext cx="1016700" cy="356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2 Trained Model</a:t>
              </a:r>
              <a:endParaRPr sz="1000">
                <a:solidFill>
                  <a:srgbClr val="000000"/>
                </a:solidFill>
                <a:latin typeface="Calibri"/>
                <a:ea typeface="Calibri"/>
                <a:cs typeface="Calibri"/>
                <a:sym typeface="Calibri"/>
              </a:endParaRPr>
            </a:p>
          </p:txBody>
        </p:sp>
        <p:sp>
          <p:nvSpPr>
            <p:cNvPr id="149" name="Google Shape;149;p18"/>
            <p:cNvSpPr txBox="1"/>
            <p:nvPr/>
          </p:nvSpPr>
          <p:spPr>
            <a:xfrm>
              <a:off x="3701973" y="3681500"/>
              <a:ext cx="735300" cy="258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2</a:t>
              </a:r>
              <a:r>
                <a:rPr baseline="-25000" lang="en-GB" sz="1000">
                  <a:latin typeface="Calibri"/>
                  <a:ea typeface="Calibri"/>
                  <a:cs typeface="Calibri"/>
                  <a:sym typeface="Calibri"/>
                </a:rPr>
                <a:t> </a:t>
              </a:r>
              <a:r>
                <a:rPr lang="en-GB" sz="1000">
                  <a:latin typeface="Calibri"/>
                  <a:ea typeface="Calibri"/>
                  <a:cs typeface="Calibri"/>
                  <a:sym typeface="Calibri"/>
                </a:rPr>
                <a:t> Data</a:t>
              </a:r>
              <a:endParaRPr sz="1000">
                <a:solidFill>
                  <a:srgbClr val="000000"/>
                </a:solidFill>
                <a:latin typeface="Calibri"/>
                <a:ea typeface="Calibri"/>
                <a:cs typeface="Calibri"/>
                <a:sym typeface="Calibri"/>
              </a:endParaRPr>
            </a:p>
          </p:txBody>
        </p:sp>
        <p:cxnSp>
          <p:nvCxnSpPr>
            <p:cNvPr id="150" name="Google Shape;150;p18"/>
            <p:cNvCxnSpPr/>
            <p:nvPr/>
          </p:nvCxnSpPr>
          <p:spPr>
            <a:xfrm>
              <a:off x="4437273" y="3810050"/>
              <a:ext cx="1111200" cy="1200"/>
            </a:xfrm>
            <a:prstGeom prst="straightConnector1">
              <a:avLst/>
            </a:prstGeom>
            <a:noFill/>
            <a:ln cap="flat" cmpd="sng" w="28575">
              <a:solidFill>
                <a:srgbClr val="5B9BD5"/>
              </a:solidFill>
              <a:prstDash val="dash"/>
              <a:miter lim="800000"/>
              <a:headEnd len="sm" w="sm" type="none"/>
              <a:tailEnd len="med" w="med" type="triangle"/>
            </a:ln>
          </p:spPr>
        </p:cxnSp>
        <p:cxnSp>
          <p:nvCxnSpPr>
            <p:cNvPr id="151" name="Google Shape;151;p18"/>
            <p:cNvCxnSpPr>
              <a:stCxn id="143" idx="3"/>
              <a:endCxn id="147" idx="1"/>
            </p:cNvCxnSpPr>
            <p:nvPr/>
          </p:nvCxnSpPr>
          <p:spPr>
            <a:xfrm>
              <a:off x="4740916" y="2525674"/>
              <a:ext cx="807600" cy="1280700"/>
            </a:xfrm>
            <a:prstGeom prst="straightConnector1">
              <a:avLst/>
            </a:prstGeom>
            <a:noFill/>
            <a:ln cap="flat" cmpd="sng" w="28575">
              <a:solidFill>
                <a:srgbClr val="5B9BD5"/>
              </a:solidFill>
              <a:prstDash val="solid"/>
              <a:miter lim="8000"/>
              <a:headEnd len="sm" w="sm" type="none"/>
              <a:tailEnd len="med" w="med" type="triangle"/>
            </a:ln>
          </p:spPr>
        </p:cxnSp>
      </p:grpSp>
      <p:grpSp>
        <p:nvGrpSpPr>
          <p:cNvPr id="152" name="Google Shape;152;p18"/>
          <p:cNvGrpSpPr/>
          <p:nvPr/>
        </p:nvGrpSpPr>
        <p:grpSpPr>
          <a:xfrm>
            <a:off x="456750" y="1662663"/>
            <a:ext cx="3517535" cy="1818174"/>
            <a:chOff x="1720773" y="2232274"/>
            <a:chExt cx="4925139" cy="1867475"/>
          </a:xfrm>
        </p:grpSpPr>
        <p:sp>
          <p:nvSpPr>
            <p:cNvPr id="153" name="Google Shape;153;p18"/>
            <p:cNvSpPr txBox="1"/>
            <p:nvPr/>
          </p:nvSpPr>
          <p:spPr>
            <a:xfrm>
              <a:off x="1764348" y="2396513"/>
              <a:ext cx="735300" cy="258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1</a:t>
              </a:r>
              <a:r>
                <a:rPr baseline="-25000" lang="en-GB" sz="1000">
                  <a:latin typeface="Calibri"/>
                  <a:ea typeface="Calibri"/>
                  <a:cs typeface="Calibri"/>
                  <a:sym typeface="Calibri"/>
                </a:rPr>
                <a:t> </a:t>
              </a:r>
              <a:r>
                <a:rPr lang="en-GB" sz="1000">
                  <a:latin typeface="Calibri"/>
                  <a:ea typeface="Calibri"/>
                  <a:cs typeface="Calibri"/>
                  <a:sym typeface="Calibri"/>
                </a:rPr>
                <a:t> Data</a:t>
              </a:r>
              <a:endParaRPr sz="1000">
                <a:solidFill>
                  <a:srgbClr val="000000"/>
                </a:solidFill>
                <a:latin typeface="Calibri"/>
                <a:ea typeface="Calibri"/>
                <a:cs typeface="Calibri"/>
                <a:sym typeface="Calibri"/>
              </a:endParaRPr>
            </a:p>
          </p:txBody>
        </p:sp>
        <p:cxnSp>
          <p:nvCxnSpPr>
            <p:cNvPr id="154" name="Google Shape;154;p18"/>
            <p:cNvCxnSpPr/>
            <p:nvPr/>
          </p:nvCxnSpPr>
          <p:spPr>
            <a:xfrm>
              <a:off x="4740936" y="2525656"/>
              <a:ext cx="680400" cy="0"/>
            </a:xfrm>
            <a:prstGeom prst="straightConnector1">
              <a:avLst/>
            </a:prstGeom>
            <a:noFill/>
            <a:ln cap="flat" cmpd="sng" w="28575">
              <a:solidFill>
                <a:srgbClr val="5B9BD5"/>
              </a:solidFill>
              <a:prstDash val="solid"/>
              <a:miter lim="800000"/>
              <a:headEnd len="sm" w="sm" type="none"/>
              <a:tailEnd len="med" w="med" type="triangle"/>
            </a:ln>
          </p:spPr>
        </p:cxnSp>
        <p:sp>
          <p:nvSpPr>
            <p:cNvPr id="155" name="Google Shape;155;p18"/>
            <p:cNvSpPr/>
            <p:nvPr/>
          </p:nvSpPr>
          <p:spPr>
            <a:xfrm>
              <a:off x="3567316" y="2232274"/>
              <a:ext cx="1173600" cy="586800"/>
            </a:xfrm>
            <a:prstGeom prst="roundRect">
              <a:avLst>
                <a:gd fmla="val 16667" name="adj"/>
              </a:avLst>
            </a:prstGeom>
            <a:solidFill>
              <a:srgbClr val="70AD47"/>
            </a:solidFill>
            <a:ln cap="flat" cmpd="sng" w="12700">
              <a:solidFill>
                <a:srgbClr val="517E3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a:solidFill>
                    <a:srgbClr val="FFFFFF"/>
                  </a:solidFill>
                  <a:latin typeface="Calibri"/>
                  <a:ea typeface="Calibri"/>
                  <a:cs typeface="Calibri"/>
                  <a:sym typeface="Calibri"/>
                </a:rPr>
                <a:t>Model</a:t>
              </a:r>
              <a:endParaRPr>
                <a:solidFill>
                  <a:srgbClr val="000000"/>
                </a:solidFill>
                <a:latin typeface="Calibri"/>
                <a:ea typeface="Calibri"/>
                <a:cs typeface="Calibri"/>
                <a:sym typeface="Calibri"/>
              </a:endParaRPr>
            </a:p>
          </p:txBody>
        </p:sp>
        <p:cxnSp>
          <p:nvCxnSpPr>
            <p:cNvPr id="156" name="Google Shape;156;p18"/>
            <p:cNvCxnSpPr>
              <a:stCxn id="153" idx="3"/>
            </p:cNvCxnSpPr>
            <p:nvPr/>
          </p:nvCxnSpPr>
          <p:spPr>
            <a:xfrm>
              <a:off x="2499648" y="2525663"/>
              <a:ext cx="1111200" cy="1200"/>
            </a:xfrm>
            <a:prstGeom prst="straightConnector1">
              <a:avLst/>
            </a:prstGeom>
            <a:noFill/>
            <a:ln cap="flat" cmpd="sng" w="28575">
              <a:solidFill>
                <a:srgbClr val="5B9BD5"/>
              </a:solidFill>
              <a:prstDash val="solid"/>
              <a:miter lim="800000"/>
              <a:headEnd len="sm" w="sm" type="none"/>
              <a:tailEnd len="med" w="med" type="triangle"/>
            </a:ln>
          </p:spPr>
        </p:cxnSp>
        <p:sp>
          <p:nvSpPr>
            <p:cNvPr id="157" name="Google Shape;157;p18"/>
            <p:cNvSpPr txBox="1"/>
            <p:nvPr/>
          </p:nvSpPr>
          <p:spPr>
            <a:xfrm>
              <a:off x="5629213" y="2347315"/>
              <a:ext cx="1016700" cy="356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1 Trained Model</a:t>
              </a:r>
              <a:endParaRPr sz="1000">
                <a:solidFill>
                  <a:srgbClr val="000000"/>
                </a:solidFill>
                <a:latin typeface="Calibri"/>
                <a:ea typeface="Calibri"/>
                <a:cs typeface="Calibri"/>
                <a:sym typeface="Calibri"/>
              </a:endParaRPr>
            </a:p>
          </p:txBody>
        </p:sp>
        <p:cxnSp>
          <p:nvCxnSpPr>
            <p:cNvPr id="158" name="Google Shape;158;p18"/>
            <p:cNvCxnSpPr/>
            <p:nvPr/>
          </p:nvCxnSpPr>
          <p:spPr>
            <a:xfrm>
              <a:off x="4740924" y="3806331"/>
              <a:ext cx="680400" cy="0"/>
            </a:xfrm>
            <a:prstGeom prst="straightConnector1">
              <a:avLst/>
            </a:prstGeom>
            <a:noFill/>
            <a:ln cap="flat" cmpd="sng" w="28575">
              <a:solidFill>
                <a:srgbClr val="5B9BD5"/>
              </a:solidFill>
              <a:prstDash val="solid"/>
              <a:miter lim="800000"/>
              <a:headEnd len="sm" w="sm" type="none"/>
              <a:tailEnd len="med" w="med" type="triangle"/>
            </a:ln>
          </p:spPr>
        </p:cxnSp>
        <p:sp>
          <p:nvSpPr>
            <p:cNvPr id="159" name="Google Shape;159;p18"/>
            <p:cNvSpPr/>
            <p:nvPr/>
          </p:nvSpPr>
          <p:spPr>
            <a:xfrm>
              <a:off x="3567303" y="3512949"/>
              <a:ext cx="1173600" cy="586800"/>
            </a:xfrm>
            <a:prstGeom prst="roundRect">
              <a:avLst>
                <a:gd fmla="val 16667" name="adj"/>
              </a:avLst>
            </a:prstGeom>
            <a:solidFill>
              <a:srgbClr val="EAD1DC"/>
            </a:solidFill>
            <a:ln cap="flat" cmpd="sng" w="12700">
              <a:solidFill>
                <a:srgbClr val="517E3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GB">
                  <a:latin typeface="Calibri"/>
                  <a:ea typeface="Calibri"/>
                  <a:cs typeface="Calibri"/>
                  <a:sym typeface="Calibri"/>
                </a:rPr>
                <a:t>Model</a:t>
              </a:r>
              <a:endParaRPr>
                <a:latin typeface="Calibri"/>
                <a:ea typeface="Calibri"/>
                <a:cs typeface="Calibri"/>
                <a:sym typeface="Calibri"/>
              </a:endParaRPr>
            </a:p>
          </p:txBody>
        </p:sp>
        <p:sp>
          <p:nvSpPr>
            <p:cNvPr id="160" name="Google Shape;160;p18"/>
            <p:cNvSpPr txBox="1"/>
            <p:nvPr/>
          </p:nvSpPr>
          <p:spPr>
            <a:xfrm>
              <a:off x="5629200" y="3627990"/>
              <a:ext cx="1016700" cy="356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2 Trained Model</a:t>
              </a:r>
              <a:endParaRPr sz="1000">
                <a:solidFill>
                  <a:srgbClr val="000000"/>
                </a:solidFill>
                <a:latin typeface="Calibri"/>
                <a:ea typeface="Calibri"/>
                <a:cs typeface="Calibri"/>
                <a:sym typeface="Calibri"/>
              </a:endParaRPr>
            </a:p>
          </p:txBody>
        </p:sp>
        <p:cxnSp>
          <p:nvCxnSpPr>
            <p:cNvPr id="161" name="Google Shape;161;p18"/>
            <p:cNvCxnSpPr>
              <a:stCxn id="155" idx="2"/>
              <a:endCxn id="159" idx="0"/>
            </p:cNvCxnSpPr>
            <p:nvPr/>
          </p:nvCxnSpPr>
          <p:spPr>
            <a:xfrm>
              <a:off x="4154116" y="2819074"/>
              <a:ext cx="0" cy="693900"/>
            </a:xfrm>
            <a:prstGeom prst="straightConnector1">
              <a:avLst/>
            </a:prstGeom>
            <a:noFill/>
            <a:ln cap="flat" cmpd="sng" w="9525">
              <a:solidFill>
                <a:schemeClr val="dk2"/>
              </a:solidFill>
              <a:prstDash val="dashDot"/>
              <a:round/>
              <a:headEnd len="med" w="med" type="none"/>
              <a:tailEnd len="med" w="med" type="triangle"/>
            </a:ln>
          </p:spPr>
        </p:cxnSp>
        <p:sp>
          <p:nvSpPr>
            <p:cNvPr id="162" name="Google Shape;162;p18"/>
            <p:cNvSpPr txBox="1"/>
            <p:nvPr/>
          </p:nvSpPr>
          <p:spPr>
            <a:xfrm>
              <a:off x="4205125" y="3010763"/>
              <a:ext cx="11736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latin typeface="Lato"/>
                  <a:ea typeface="Lato"/>
                  <a:cs typeface="Lato"/>
                  <a:sym typeface="Lato"/>
                </a:rPr>
                <a:t>Copy weights</a:t>
              </a:r>
              <a:endParaRPr sz="1100">
                <a:latin typeface="Lato"/>
                <a:ea typeface="Lato"/>
                <a:cs typeface="Lato"/>
                <a:sym typeface="Lato"/>
              </a:endParaRPr>
            </a:p>
          </p:txBody>
        </p:sp>
        <p:sp>
          <p:nvSpPr>
            <p:cNvPr id="163" name="Google Shape;163;p18"/>
            <p:cNvSpPr txBox="1"/>
            <p:nvPr/>
          </p:nvSpPr>
          <p:spPr>
            <a:xfrm>
              <a:off x="1720773" y="3681500"/>
              <a:ext cx="735300" cy="2583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1000">
                  <a:latin typeface="Calibri"/>
                  <a:ea typeface="Calibri"/>
                  <a:cs typeface="Calibri"/>
                  <a:sym typeface="Calibri"/>
                </a:rPr>
                <a:t>Task 2</a:t>
              </a:r>
              <a:r>
                <a:rPr baseline="-25000" lang="en-GB" sz="1000">
                  <a:latin typeface="Calibri"/>
                  <a:ea typeface="Calibri"/>
                  <a:cs typeface="Calibri"/>
                  <a:sym typeface="Calibri"/>
                </a:rPr>
                <a:t> </a:t>
              </a:r>
              <a:r>
                <a:rPr lang="en-GB" sz="1000">
                  <a:latin typeface="Calibri"/>
                  <a:ea typeface="Calibri"/>
                  <a:cs typeface="Calibri"/>
                  <a:sym typeface="Calibri"/>
                </a:rPr>
                <a:t> Data</a:t>
              </a:r>
              <a:endParaRPr sz="1000">
                <a:solidFill>
                  <a:srgbClr val="000000"/>
                </a:solidFill>
                <a:latin typeface="Calibri"/>
                <a:ea typeface="Calibri"/>
                <a:cs typeface="Calibri"/>
                <a:sym typeface="Calibri"/>
              </a:endParaRPr>
            </a:p>
          </p:txBody>
        </p:sp>
        <p:cxnSp>
          <p:nvCxnSpPr>
            <p:cNvPr id="164" name="Google Shape;164;p18"/>
            <p:cNvCxnSpPr/>
            <p:nvPr/>
          </p:nvCxnSpPr>
          <p:spPr>
            <a:xfrm>
              <a:off x="2456073" y="3810050"/>
              <a:ext cx="1111200" cy="1200"/>
            </a:xfrm>
            <a:prstGeom prst="straightConnector1">
              <a:avLst/>
            </a:prstGeom>
            <a:noFill/>
            <a:ln cap="flat" cmpd="sng" w="28575">
              <a:solidFill>
                <a:srgbClr val="5B9BD5"/>
              </a:solidFill>
              <a:prstDash val="dash"/>
              <a:miter lim="800000"/>
              <a:headEnd len="sm" w="sm" type="none"/>
              <a:tailEnd len="med" w="med" type="triangle"/>
            </a:ln>
          </p:spPr>
        </p:cxnSp>
      </p:grpSp>
      <p:sp>
        <p:nvSpPr>
          <p:cNvPr id="165" name="Google Shape;165;p18"/>
          <p:cNvSpPr txBox="1"/>
          <p:nvPr/>
        </p:nvSpPr>
        <p:spPr>
          <a:xfrm>
            <a:off x="1463325" y="4144600"/>
            <a:ext cx="599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Source Sans Pro"/>
                <a:ea typeface="Source Sans Pro"/>
                <a:cs typeface="Source Sans Pro"/>
                <a:sym typeface="Source Sans Pro"/>
              </a:rPr>
              <a:t>Two variations of Representational Transfer Learning</a:t>
            </a:r>
            <a:endParaRPr>
              <a:latin typeface="Source Sans Pro"/>
              <a:ea typeface="Source Sans Pro"/>
              <a:cs typeface="Source Sans Pro"/>
              <a:sym typeface="Source Sans Pr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Large Language Models </a:t>
            </a:r>
            <a:r>
              <a:rPr lang="en-GB" sz="2100"/>
              <a:t>(Radford et.al 2019)</a:t>
            </a:r>
            <a:endParaRPr sz="2100"/>
          </a:p>
        </p:txBody>
      </p:sp>
      <p:pic>
        <p:nvPicPr>
          <p:cNvPr id="633" name="Google Shape;633;p72"/>
          <p:cNvPicPr preferRelativeResize="0"/>
          <p:nvPr/>
        </p:nvPicPr>
        <p:blipFill>
          <a:blip r:embed="rId3">
            <a:alphaModFix/>
          </a:blip>
          <a:stretch>
            <a:fillRect/>
          </a:stretch>
        </p:blipFill>
        <p:spPr>
          <a:xfrm>
            <a:off x="152400" y="1309325"/>
            <a:ext cx="8839199" cy="3667422"/>
          </a:xfrm>
          <a:prstGeom prst="rect">
            <a:avLst/>
          </a:prstGeom>
          <a:noFill/>
          <a:ln>
            <a:noFill/>
          </a:ln>
        </p:spPr>
      </p:pic>
      <p:sp>
        <p:nvSpPr>
          <p:cNvPr id="634" name="Google Shape;634;p7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635" name="Google Shape;635;p72"/>
          <p:cNvSpPr/>
          <p:nvPr/>
        </p:nvSpPr>
        <p:spPr>
          <a:xfrm>
            <a:off x="2468900" y="2608800"/>
            <a:ext cx="3769200" cy="1752900"/>
          </a:xfrm>
          <a:prstGeom prst="wedgeEllipseCallout">
            <a:avLst>
              <a:gd fmla="val -52769" name="adj1"/>
              <a:gd fmla="val -42858"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LLMs are able to perform tasks like reading comprehension and translation without fine-tuning</a:t>
            </a:r>
            <a:endParaRPr sz="12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Reading Comprehension</a:t>
            </a:r>
            <a:endParaRPr/>
          </a:p>
        </p:txBody>
      </p:sp>
      <p:sp>
        <p:nvSpPr>
          <p:cNvPr id="641" name="Google Shape;641;p7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642" name="Google Shape;642;p73"/>
          <p:cNvPicPr preferRelativeResize="0"/>
          <p:nvPr/>
        </p:nvPicPr>
        <p:blipFill>
          <a:blip r:embed="rId3">
            <a:alphaModFix/>
          </a:blip>
          <a:stretch>
            <a:fillRect/>
          </a:stretch>
        </p:blipFill>
        <p:spPr>
          <a:xfrm>
            <a:off x="1060163" y="1292475"/>
            <a:ext cx="7027287" cy="368177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Large Language Models </a:t>
            </a:r>
            <a:r>
              <a:rPr lang="en-GB" sz="2100"/>
              <a:t>(Radford et.al 2019)</a:t>
            </a:r>
            <a:endParaRPr/>
          </a:p>
        </p:txBody>
      </p:sp>
      <p:sp>
        <p:nvSpPr>
          <p:cNvPr id="648" name="Google Shape;648;p7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649" name="Google Shape;649;p74"/>
          <p:cNvPicPr preferRelativeResize="0"/>
          <p:nvPr/>
        </p:nvPicPr>
        <p:blipFill>
          <a:blip r:embed="rId3">
            <a:alphaModFix/>
          </a:blip>
          <a:stretch>
            <a:fillRect/>
          </a:stretch>
        </p:blipFill>
        <p:spPr>
          <a:xfrm>
            <a:off x="729450" y="1538100"/>
            <a:ext cx="5526024" cy="3345726"/>
          </a:xfrm>
          <a:prstGeom prst="rect">
            <a:avLst/>
          </a:prstGeom>
          <a:noFill/>
          <a:ln>
            <a:noFill/>
          </a:ln>
        </p:spPr>
      </p:pic>
      <p:sp>
        <p:nvSpPr>
          <p:cNvPr id="650" name="Google Shape;650;p74"/>
          <p:cNvSpPr txBox="1"/>
          <p:nvPr/>
        </p:nvSpPr>
        <p:spPr>
          <a:xfrm>
            <a:off x="6163975" y="1687075"/>
            <a:ext cx="23724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Ability of the LLMs to perform tasks like question answering without explicitly fine-tuning for it</a:t>
            </a:r>
            <a:endParaRPr>
              <a:latin typeface="Lato"/>
              <a:ea typeface="Lato"/>
              <a:cs typeface="Lato"/>
              <a:sym typeface="Lato"/>
            </a:endParaRPr>
          </a:p>
        </p:txBody>
      </p:sp>
      <p:sp>
        <p:nvSpPr>
          <p:cNvPr id="651" name="Google Shape;651;p74"/>
          <p:cNvSpPr/>
          <p:nvPr/>
        </p:nvSpPr>
        <p:spPr>
          <a:xfrm>
            <a:off x="4114825" y="2789850"/>
            <a:ext cx="3769200" cy="1752900"/>
          </a:xfrm>
          <a:prstGeom prst="wedgeEllipseCallout">
            <a:avLst>
              <a:gd fmla="val -52769" name="adj1"/>
              <a:gd fmla="val -42858"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LLMs are able to answer questions without explicit fine-tuning</a:t>
            </a:r>
            <a:endParaRPr sz="12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Why are LLMs few-shot learners? </a:t>
            </a:r>
            <a:r>
              <a:rPr lang="en-GB" sz="1800"/>
              <a:t>(</a:t>
            </a:r>
            <a:r>
              <a:rPr lang="en-GB" sz="1800"/>
              <a:t>Brown et.al 2020</a:t>
            </a:r>
            <a:r>
              <a:rPr lang="en-GB" sz="1800"/>
              <a:t>)</a:t>
            </a:r>
            <a:endParaRPr sz="1800"/>
          </a:p>
        </p:txBody>
      </p:sp>
      <p:sp>
        <p:nvSpPr>
          <p:cNvPr id="657" name="Google Shape;657;p7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658" name="Google Shape;658;p75"/>
          <p:cNvPicPr preferRelativeResize="0"/>
          <p:nvPr/>
        </p:nvPicPr>
        <p:blipFill>
          <a:blip r:embed="rId3">
            <a:alphaModFix/>
          </a:blip>
          <a:stretch>
            <a:fillRect/>
          </a:stretch>
        </p:blipFill>
        <p:spPr>
          <a:xfrm>
            <a:off x="729450" y="1292500"/>
            <a:ext cx="6356512" cy="3681774"/>
          </a:xfrm>
          <a:prstGeom prst="rect">
            <a:avLst/>
          </a:prstGeom>
          <a:noFill/>
          <a:ln>
            <a:noFill/>
          </a:ln>
        </p:spPr>
      </p:pic>
      <p:sp>
        <p:nvSpPr>
          <p:cNvPr id="659" name="Google Shape;659;p75"/>
          <p:cNvSpPr txBox="1"/>
          <p:nvPr/>
        </p:nvSpPr>
        <p:spPr>
          <a:xfrm>
            <a:off x="6407550" y="1717650"/>
            <a:ext cx="2332200" cy="204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latin typeface="Lato"/>
                <a:ea typeface="Lato"/>
                <a:cs typeface="Lato"/>
                <a:sym typeface="Lato"/>
              </a:rPr>
              <a:t>Language-Model meta-learning:</a:t>
            </a:r>
            <a:r>
              <a:rPr lang="en-GB" sz="1100">
                <a:latin typeface="Lato"/>
                <a:ea typeface="Lato"/>
                <a:cs typeface="Lato"/>
                <a:sym typeface="Lato"/>
              </a:rPr>
              <a:t> </a:t>
            </a:r>
            <a:endParaRPr sz="1100">
              <a:latin typeface="Lato"/>
              <a:ea typeface="Lato"/>
              <a:cs typeface="Lato"/>
              <a:sym typeface="Lato"/>
            </a:endParaRPr>
          </a:p>
          <a:p>
            <a:pPr indent="0" lvl="0" marL="0" rtl="0" algn="l">
              <a:spcBef>
                <a:spcPts val="0"/>
              </a:spcBef>
              <a:spcAft>
                <a:spcPts val="0"/>
              </a:spcAft>
              <a:buNone/>
            </a:pPr>
            <a:br>
              <a:rPr lang="en-GB" sz="1100">
                <a:latin typeface="Lato"/>
                <a:ea typeface="Lato"/>
                <a:cs typeface="Lato"/>
                <a:sym typeface="Lato"/>
              </a:rPr>
            </a:br>
            <a:r>
              <a:rPr lang="en-GB" sz="1100">
                <a:latin typeface="Lato"/>
                <a:ea typeface="Lato"/>
                <a:cs typeface="Lato"/>
                <a:sym typeface="Lato"/>
              </a:rPr>
              <a:t>A model picks up the ability to perform certain tasks during pre-training.</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lang="en-GB" sz="1100">
                <a:latin typeface="Lato"/>
                <a:ea typeface="Lato"/>
                <a:cs typeface="Lato"/>
                <a:sym typeface="Lato"/>
              </a:rPr>
              <a:t>When you provide in-context examples during inference, the model understands the task needed to be performed and generates the correct output</a:t>
            </a:r>
            <a:endParaRPr sz="1100">
              <a:latin typeface="Lato"/>
              <a:ea typeface="Lato"/>
              <a:cs typeface="Lato"/>
              <a:sym typeface="La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Why are LLMs few-shot learners? </a:t>
            </a:r>
            <a:r>
              <a:rPr lang="en-GB" sz="1800"/>
              <a:t>(Brown et.al 2020)</a:t>
            </a:r>
            <a:endParaRPr/>
          </a:p>
        </p:txBody>
      </p:sp>
      <p:sp>
        <p:nvSpPr>
          <p:cNvPr id="665" name="Google Shape;665;p7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666" name="Google Shape;666;p76"/>
          <p:cNvPicPr preferRelativeResize="0"/>
          <p:nvPr/>
        </p:nvPicPr>
        <p:blipFill>
          <a:blip r:embed="rId3">
            <a:alphaModFix/>
          </a:blip>
          <a:stretch>
            <a:fillRect/>
          </a:stretch>
        </p:blipFill>
        <p:spPr>
          <a:xfrm>
            <a:off x="729450" y="1267225"/>
            <a:ext cx="4356024" cy="3681776"/>
          </a:xfrm>
          <a:prstGeom prst="rect">
            <a:avLst/>
          </a:prstGeom>
          <a:noFill/>
          <a:ln>
            <a:noFill/>
          </a:ln>
          <a:effectLst>
            <a:outerShdw blurRad="57150" rotWithShape="0" algn="bl" dir="6000000" dist="19050">
              <a:srgbClr val="000000">
                <a:alpha val="60000"/>
              </a:srgbClr>
            </a:outerShdw>
          </a:effectLst>
        </p:spPr>
      </p:pic>
      <p:sp>
        <p:nvSpPr>
          <p:cNvPr id="667" name="Google Shape;667;p76"/>
          <p:cNvSpPr txBox="1"/>
          <p:nvPr/>
        </p:nvSpPr>
        <p:spPr>
          <a:xfrm>
            <a:off x="5363475" y="1616600"/>
            <a:ext cx="33933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u="sng">
                <a:solidFill>
                  <a:schemeClr val="hlink"/>
                </a:solidFill>
                <a:latin typeface="Lato"/>
                <a:ea typeface="Lato"/>
                <a:cs typeface="Lato"/>
                <a:sym typeface="Lato"/>
                <a:hlinkClick r:id="rId4"/>
              </a:rPr>
              <a:t>https://www.traveltwilight.com/100-useful-hindi-phrases/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Many such websites are available, where one can find examples of English and Hindi translations.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So, a LLM pre-trained on such data will get the ability to perform simple translations</a:t>
            </a:r>
            <a:endParaRPr>
              <a:latin typeface="Lato"/>
              <a:ea typeface="Lato"/>
              <a:cs typeface="Lato"/>
              <a:sym typeface="Lato"/>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LLMs are Few-Shot Learners (</a:t>
            </a:r>
            <a:r>
              <a:rPr lang="en-GB" sz="2200"/>
              <a:t>Brown et.al 2020</a:t>
            </a:r>
            <a:r>
              <a:rPr lang="en-GB"/>
              <a:t>)</a:t>
            </a:r>
            <a:endParaRPr/>
          </a:p>
        </p:txBody>
      </p:sp>
      <p:sp>
        <p:nvSpPr>
          <p:cNvPr id="673" name="Google Shape;673;p7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674" name="Google Shape;674;p77"/>
          <p:cNvPicPr preferRelativeResize="0"/>
          <p:nvPr/>
        </p:nvPicPr>
        <p:blipFill>
          <a:blip r:embed="rId3">
            <a:alphaModFix/>
          </a:blip>
          <a:stretch>
            <a:fillRect/>
          </a:stretch>
        </p:blipFill>
        <p:spPr>
          <a:xfrm>
            <a:off x="1533263" y="1301100"/>
            <a:ext cx="6081063" cy="3681774"/>
          </a:xfrm>
          <a:prstGeom prst="rect">
            <a:avLst/>
          </a:prstGeom>
          <a:noFill/>
          <a:ln>
            <a:noFill/>
          </a:ln>
        </p:spPr>
      </p:pic>
      <p:sp>
        <p:nvSpPr>
          <p:cNvPr id="675" name="Google Shape;675;p77"/>
          <p:cNvSpPr/>
          <p:nvPr/>
        </p:nvSpPr>
        <p:spPr>
          <a:xfrm>
            <a:off x="82325" y="2510050"/>
            <a:ext cx="2283600" cy="1026300"/>
          </a:xfrm>
          <a:prstGeom prst="wedgeEllipseCallout">
            <a:avLst>
              <a:gd fmla="val 57203" name="adj1"/>
              <a:gd fmla="val -5094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Performance increases with increase in few-shot examples</a:t>
            </a:r>
            <a:endParaRPr sz="1200">
              <a:solidFill>
                <a:schemeClr val="lt1"/>
              </a:solidFill>
            </a:endParaRPr>
          </a:p>
        </p:txBody>
      </p:sp>
      <p:sp>
        <p:nvSpPr>
          <p:cNvPr id="676" name="Google Shape;676;p77"/>
          <p:cNvSpPr/>
          <p:nvPr/>
        </p:nvSpPr>
        <p:spPr>
          <a:xfrm>
            <a:off x="6414925" y="2628825"/>
            <a:ext cx="2283600" cy="1026300"/>
          </a:xfrm>
          <a:prstGeom prst="wedgeEllipseCallout">
            <a:avLst>
              <a:gd fmla="val -31519" name="adj1"/>
              <a:gd fmla="val -912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Performance increases with increase in number of parameters</a:t>
            </a:r>
            <a:endParaRPr sz="12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8"/>
          <p:cNvSpPr txBox="1"/>
          <p:nvPr>
            <p:ph type="title"/>
          </p:nvPr>
        </p:nvSpPr>
        <p:spPr>
          <a:xfrm>
            <a:off x="729450" y="864300"/>
            <a:ext cx="7021200" cy="738900"/>
          </a:xfrm>
          <a:prstGeom prst="rect">
            <a:avLst/>
          </a:prstGeom>
        </p:spPr>
        <p:txBody>
          <a:bodyPr anchorCtr="0" anchor="ctr" bIns="91425" lIns="91425" spcFirstLastPara="1" rIns="91425" wrap="square" tIns="91425">
            <a:spAutoFit/>
          </a:bodyPr>
          <a:lstStyle/>
          <a:p>
            <a:pPr indent="0" lvl="0" marL="0" rtl="0" algn="l">
              <a:spcBef>
                <a:spcPts val="0"/>
              </a:spcBef>
              <a:spcAft>
                <a:spcPts val="0"/>
              </a:spcAft>
              <a:buNone/>
            </a:pPr>
            <a:r>
              <a:rPr lang="en-GB"/>
              <a:t>Resource Requirement</a:t>
            </a:r>
            <a:endParaRPr/>
          </a:p>
        </p:txBody>
      </p:sp>
      <p:sp>
        <p:nvSpPr>
          <p:cNvPr id="682" name="Google Shape;682;p7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GPT-3</a:t>
            </a:r>
            <a:endParaRPr/>
          </a:p>
        </p:txBody>
      </p:sp>
      <p:sp>
        <p:nvSpPr>
          <p:cNvPr id="688" name="Google Shape;688;p7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689" name="Google Shape;689;p79"/>
          <p:cNvPicPr preferRelativeResize="0"/>
          <p:nvPr/>
        </p:nvPicPr>
        <p:blipFill>
          <a:blip r:embed="rId3">
            <a:alphaModFix/>
          </a:blip>
          <a:stretch>
            <a:fillRect/>
          </a:stretch>
        </p:blipFill>
        <p:spPr>
          <a:xfrm>
            <a:off x="308450" y="1252224"/>
            <a:ext cx="6655624" cy="1866799"/>
          </a:xfrm>
          <a:prstGeom prst="rect">
            <a:avLst/>
          </a:prstGeom>
          <a:noFill/>
          <a:ln>
            <a:noFill/>
          </a:ln>
        </p:spPr>
      </p:pic>
      <p:pic>
        <p:nvPicPr>
          <p:cNvPr id="690" name="Google Shape;690;p79"/>
          <p:cNvPicPr preferRelativeResize="0"/>
          <p:nvPr/>
        </p:nvPicPr>
        <p:blipFill>
          <a:blip r:embed="rId4">
            <a:alphaModFix/>
          </a:blip>
          <a:stretch>
            <a:fillRect/>
          </a:stretch>
        </p:blipFill>
        <p:spPr>
          <a:xfrm>
            <a:off x="3082175" y="3119024"/>
            <a:ext cx="5335972" cy="1719676"/>
          </a:xfrm>
          <a:prstGeom prst="rect">
            <a:avLst/>
          </a:prstGeom>
          <a:noFill/>
          <a:ln>
            <a:noFill/>
          </a:ln>
        </p:spPr>
      </p:pic>
      <p:sp>
        <p:nvSpPr>
          <p:cNvPr id="691" name="Google Shape;691;p79"/>
          <p:cNvSpPr/>
          <p:nvPr/>
        </p:nvSpPr>
        <p:spPr>
          <a:xfrm>
            <a:off x="427950" y="3214325"/>
            <a:ext cx="1983300" cy="11601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Lato"/>
                <a:ea typeface="Lato"/>
                <a:cs typeface="Lato"/>
                <a:sym typeface="Lato"/>
              </a:rPr>
              <a:t>What is the ideal model size and number of tokens for training?</a:t>
            </a:r>
            <a:endParaRPr/>
          </a:p>
        </p:txBody>
      </p:sp>
      <p:sp>
        <p:nvSpPr>
          <p:cNvPr id="692" name="Google Shape;692;p79"/>
          <p:cNvSpPr/>
          <p:nvPr/>
        </p:nvSpPr>
        <p:spPr>
          <a:xfrm>
            <a:off x="6526075" y="1156925"/>
            <a:ext cx="2094600" cy="12219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Lato"/>
                <a:ea typeface="Lato"/>
                <a:cs typeface="Lato"/>
                <a:sym typeface="Lato"/>
              </a:rPr>
              <a:t>Earlier graph shows more model capacity means better performance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Power Law </a:t>
            </a:r>
            <a:r>
              <a:rPr lang="en-GB" sz="2300"/>
              <a:t>(Kaplan et.al 2020)</a:t>
            </a:r>
            <a:endParaRPr sz="2300"/>
          </a:p>
        </p:txBody>
      </p:sp>
      <p:sp>
        <p:nvSpPr>
          <p:cNvPr id="698" name="Google Shape;698;p8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699" name="Google Shape;699;p80"/>
          <p:cNvPicPr preferRelativeResize="0"/>
          <p:nvPr/>
        </p:nvPicPr>
        <p:blipFill>
          <a:blip r:embed="rId3">
            <a:alphaModFix/>
          </a:blip>
          <a:stretch>
            <a:fillRect/>
          </a:stretch>
        </p:blipFill>
        <p:spPr>
          <a:xfrm>
            <a:off x="893050" y="1259950"/>
            <a:ext cx="3922346" cy="3681776"/>
          </a:xfrm>
          <a:prstGeom prst="rect">
            <a:avLst/>
          </a:prstGeom>
          <a:noFill/>
          <a:ln>
            <a:noFill/>
          </a:ln>
        </p:spPr>
      </p:pic>
      <p:sp>
        <p:nvSpPr>
          <p:cNvPr id="700" name="Google Shape;700;p80"/>
          <p:cNvSpPr/>
          <p:nvPr/>
        </p:nvSpPr>
        <p:spPr>
          <a:xfrm>
            <a:off x="5217575" y="1794050"/>
            <a:ext cx="3318600" cy="101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A power law relationship exists between number of parameters in an Auto-Regressive LM and it’s performance</a:t>
            </a:r>
            <a:endParaRPr/>
          </a:p>
        </p:txBody>
      </p:sp>
      <p:sp>
        <p:nvSpPr>
          <p:cNvPr id="701" name="Google Shape;701;p80"/>
          <p:cNvSpPr/>
          <p:nvPr/>
        </p:nvSpPr>
        <p:spPr>
          <a:xfrm>
            <a:off x="5217575" y="3443375"/>
            <a:ext cx="3318600" cy="127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If you increase the model capacity by x% then you get </a:t>
            </a:r>
            <a:r>
              <a:rPr b="1" lang="en-GB"/>
              <a:t>k</a:t>
            </a:r>
            <a:r>
              <a:rPr lang="en-GB"/>
              <a:t> performance increase.</a:t>
            </a:r>
            <a:endParaRPr/>
          </a:p>
          <a:p>
            <a:pPr indent="0" lvl="0" marL="0" rtl="0" algn="l">
              <a:spcBef>
                <a:spcPts val="0"/>
              </a:spcBef>
              <a:spcAft>
                <a:spcPts val="0"/>
              </a:spcAft>
              <a:buNone/>
            </a:pPr>
            <a:r>
              <a:rPr lang="en-GB"/>
              <a:t>Scaling the model capacity again by x% will result in </a:t>
            </a:r>
            <a:r>
              <a:rPr b="1" lang="en-GB"/>
              <a:t>k</a:t>
            </a:r>
            <a:r>
              <a:rPr lang="en-GB"/>
              <a:t> performance increase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Chinchilla Suggestions</a:t>
            </a:r>
            <a:endParaRPr/>
          </a:p>
        </p:txBody>
      </p:sp>
      <p:sp>
        <p:nvSpPr>
          <p:cNvPr id="707" name="Google Shape;707;p8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708" name="Google Shape;708;p81"/>
          <p:cNvPicPr preferRelativeResize="0"/>
          <p:nvPr/>
        </p:nvPicPr>
        <p:blipFill>
          <a:blip r:embed="rId3">
            <a:alphaModFix/>
          </a:blip>
          <a:stretch>
            <a:fillRect/>
          </a:stretch>
        </p:blipFill>
        <p:spPr>
          <a:xfrm>
            <a:off x="630613" y="1309325"/>
            <a:ext cx="7882776" cy="368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Why Multilingual (Transfer) Learning?</a:t>
            </a:r>
            <a:endParaRPr/>
          </a:p>
        </p:txBody>
      </p:sp>
      <p:sp>
        <p:nvSpPr>
          <p:cNvPr id="171" name="Google Shape;171;p19"/>
          <p:cNvSpPr txBox="1"/>
          <p:nvPr>
            <p:ph idx="1" type="body"/>
          </p:nvPr>
        </p:nvSpPr>
        <p:spPr>
          <a:xfrm>
            <a:off x="729450" y="1321200"/>
            <a:ext cx="7688700" cy="461700"/>
          </a:xfrm>
          <a:prstGeom prst="rect">
            <a:avLst/>
          </a:prstGeom>
        </p:spPr>
        <p:txBody>
          <a:bodyPr anchorCtr="0" anchor="t" bIns="91425" lIns="91425" spcFirstLastPara="1" rIns="91425" wrap="square" tIns="91425">
            <a:spAutoFit/>
          </a:bodyPr>
          <a:lstStyle/>
          <a:p>
            <a:pPr indent="0" lvl="0" marL="457200" rtl="0" algn="ctr">
              <a:spcBef>
                <a:spcPts val="0"/>
              </a:spcBef>
              <a:spcAft>
                <a:spcPts val="1200"/>
              </a:spcAft>
              <a:buNone/>
            </a:pPr>
            <a:r>
              <a:rPr b="1" lang="en-GB" sz="1800"/>
              <a:t>Key Similarities between related languages</a:t>
            </a:r>
            <a:endParaRPr b="1" sz="1800"/>
          </a:p>
        </p:txBody>
      </p:sp>
      <p:grpSp>
        <p:nvGrpSpPr>
          <p:cNvPr id="172" name="Google Shape;172;p19"/>
          <p:cNvGrpSpPr/>
          <p:nvPr/>
        </p:nvGrpSpPr>
        <p:grpSpPr>
          <a:xfrm>
            <a:off x="656175" y="2137825"/>
            <a:ext cx="4247475" cy="535200"/>
            <a:chOff x="656175" y="2137825"/>
            <a:chExt cx="4247475" cy="535200"/>
          </a:xfrm>
        </p:grpSpPr>
        <p:sp>
          <p:nvSpPr>
            <p:cNvPr id="173" name="Google Shape;173;p19"/>
            <p:cNvSpPr txBox="1"/>
            <p:nvPr/>
          </p:nvSpPr>
          <p:spPr>
            <a:xfrm>
              <a:off x="656175" y="2137825"/>
              <a:ext cx="3182100" cy="5352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ಮುಂಬೈ ಮಹಾರಾಷ್ಟ್ರ ರಾಜ್ಯದ ರಾಜಧಾನಿ</a:t>
              </a:r>
              <a:endParaRPr>
                <a:latin typeface="Lato"/>
                <a:ea typeface="Lato"/>
                <a:cs typeface="Lato"/>
                <a:sym typeface="Lato"/>
              </a:endParaRPr>
            </a:p>
            <a:p>
              <a:pPr indent="0" lvl="0" marL="0" rtl="0" algn="l">
                <a:spcBef>
                  <a:spcPts val="0"/>
                </a:spcBef>
                <a:spcAft>
                  <a:spcPts val="0"/>
                </a:spcAft>
                <a:buNone/>
              </a:pPr>
              <a:r>
                <a:rPr lang="en-GB" sz="1000">
                  <a:latin typeface="Lato"/>
                  <a:ea typeface="Lato"/>
                  <a:cs typeface="Lato"/>
                  <a:sym typeface="Lato"/>
                </a:rPr>
                <a:t>muMbai mahArAShTra rAjyada rAjadhAni </a:t>
              </a:r>
              <a:endParaRPr sz="10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174" name="Google Shape;174;p19"/>
            <p:cNvSpPr txBox="1"/>
            <p:nvPr/>
          </p:nvSpPr>
          <p:spPr>
            <a:xfrm>
              <a:off x="3965250" y="2284250"/>
              <a:ext cx="938400" cy="1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1000">
                  <a:latin typeface="Lato"/>
                  <a:ea typeface="Lato"/>
                  <a:cs typeface="Lato"/>
                  <a:sym typeface="Lato"/>
                </a:rPr>
                <a:t>Kannada</a:t>
              </a:r>
              <a:endParaRPr i="1" sz="1000">
                <a:latin typeface="Lato"/>
                <a:ea typeface="Lato"/>
                <a:cs typeface="Lato"/>
                <a:sym typeface="Lato"/>
              </a:endParaRPr>
            </a:p>
          </p:txBody>
        </p:sp>
      </p:grpSp>
      <p:grpSp>
        <p:nvGrpSpPr>
          <p:cNvPr id="175" name="Google Shape;175;p19"/>
          <p:cNvGrpSpPr/>
          <p:nvPr/>
        </p:nvGrpSpPr>
        <p:grpSpPr>
          <a:xfrm>
            <a:off x="656175" y="2988725"/>
            <a:ext cx="4247475" cy="535200"/>
            <a:chOff x="656175" y="2137825"/>
            <a:chExt cx="4247475" cy="535200"/>
          </a:xfrm>
        </p:grpSpPr>
        <p:sp>
          <p:nvSpPr>
            <p:cNvPr id="176" name="Google Shape;176;p19"/>
            <p:cNvSpPr txBox="1"/>
            <p:nvPr/>
          </p:nvSpPr>
          <p:spPr>
            <a:xfrm>
              <a:off x="656175" y="2137825"/>
              <a:ext cx="3182100" cy="5352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मुंबई महाराष्ट्र राज्य की राजधानी है</a:t>
              </a:r>
              <a:endParaRPr>
                <a:latin typeface="Lato"/>
                <a:ea typeface="Lato"/>
                <a:cs typeface="Lato"/>
                <a:sym typeface="Lato"/>
              </a:endParaRPr>
            </a:p>
            <a:p>
              <a:pPr indent="0" lvl="0" marL="0" rtl="0" algn="l">
                <a:spcBef>
                  <a:spcPts val="0"/>
                </a:spcBef>
                <a:spcAft>
                  <a:spcPts val="0"/>
                </a:spcAft>
                <a:buNone/>
              </a:pPr>
              <a:r>
                <a:rPr lang="en-GB" sz="1000">
                  <a:latin typeface="Lato"/>
                  <a:ea typeface="Lato"/>
                  <a:cs typeface="Lato"/>
                  <a:sym typeface="Lato"/>
                </a:rPr>
                <a:t>muMbaI mahArAShTra rAjya kI rAjadhAnI  hai</a:t>
              </a:r>
              <a:r>
                <a:rPr lang="en-GB">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177" name="Google Shape;177;p19"/>
            <p:cNvSpPr txBox="1"/>
            <p:nvPr/>
          </p:nvSpPr>
          <p:spPr>
            <a:xfrm>
              <a:off x="3965250" y="2284250"/>
              <a:ext cx="938400" cy="1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1000">
                  <a:latin typeface="Lato"/>
                  <a:ea typeface="Lato"/>
                  <a:cs typeface="Lato"/>
                  <a:sym typeface="Lato"/>
                </a:rPr>
                <a:t>Hindi</a:t>
              </a:r>
              <a:endParaRPr i="1" sz="1000">
                <a:latin typeface="Lato"/>
                <a:ea typeface="Lato"/>
                <a:cs typeface="Lato"/>
                <a:sym typeface="Lato"/>
              </a:endParaRPr>
            </a:p>
          </p:txBody>
        </p:sp>
      </p:grpSp>
      <p:grpSp>
        <p:nvGrpSpPr>
          <p:cNvPr id="178" name="Google Shape;178;p19"/>
          <p:cNvGrpSpPr/>
          <p:nvPr/>
        </p:nvGrpSpPr>
        <p:grpSpPr>
          <a:xfrm>
            <a:off x="656175" y="3839625"/>
            <a:ext cx="4247475" cy="843000"/>
            <a:chOff x="656175" y="2137825"/>
            <a:chExt cx="4247475" cy="843000"/>
          </a:xfrm>
        </p:grpSpPr>
        <p:sp>
          <p:nvSpPr>
            <p:cNvPr id="179" name="Google Shape;179;p19"/>
            <p:cNvSpPr txBox="1"/>
            <p:nvPr/>
          </p:nvSpPr>
          <p:spPr>
            <a:xfrm>
              <a:off x="656175" y="2137825"/>
              <a:ext cx="3182100" cy="8430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മഹാരാഷ്ട്ര സംസ്ഥാനത്തിന്റെ തലസ്ഥാനമാണ് മുംബൈ*</a:t>
              </a:r>
              <a:endParaRPr>
                <a:latin typeface="Lato"/>
                <a:ea typeface="Lato"/>
                <a:cs typeface="Lato"/>
                <a:sym typeface="Lato"/>
              </a:endParaRPr>
            </a:p>
            <a:p>
              <a:pPr indent="0" lvl="0" marL="0" rtl="0" algn="l">
                <a:spcBef>
                  <a:spcPts val="0"/>
                </a:spcBef>
                <a:spcAft>
                  <a:spcPts val="0"/>
                </a:spcAft>
                <a:buNone/>
              </a:pPr>
              <a:r>
                <a:rPr lang="en-GB" sz="1000">
                  <a:latin typeface="Lato"/>
                  <a:ea typeface="Lato"/>
                  <a:cs typeface="Lato"/>
                  <a:sym typeface="Lato"/>
                </a:rPr>
                <a:t>mahaarashtra samsthaanathinte thalasthaanamaanu mumbai</a:t>
              </a:r>
              <a:r>
                <a:rPr lang="en-GB">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180" name="Google Shape;180;p19"/>
            <p:cNvSpPr txBox="1"/>
            <p:nvPr/>
          </p:nvSpPr>
          <p:spPr>
            <a:xfrm>
              <a:off x="3965250" y="2284250"/>
              <a:ext cx="938400" cy="15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1000">
                  <a:latin typeface="Lato"/>
                  <a:ea typeface="Lato"/>
                  <a:cs typeface="Lato"/>
                  <a:sym typeface="Lato"/>
                </a:rPr>
                <a:t>Malayalam</a:t>
              </a:r>
              <a:endParaRPr i="1" sz="1000">
                <a:latin typeface="Lato"/>
                <a:ea typeface="Lato"/>
                <a:cs typeface="Lato"/>
                <a:sym typeface="Lato"/>
              </a:endParaRPr>
            </a:p>
          </p:txBody>
        </p:sp>
      </p:grpSp>
      <p:sp>
        <p:nvSpPr>
          <p:cNvPr id="181" name="Google Shape;181;p19"/>
          <p:cNvSpPr txBox="1"/>
          <p:nvPr/>
        </p:nvSpPr>
        <p:spPr>
          <a:xfrm>
            <a:off x="5023550" y="2429175"/>
            <a:ext cx="3669000" cy="649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Person and Location names do not change across languages </a:t>
            </a:r>
            <a:r>
              <a:rPr i="1" lang="en-GB" sz="1200">
                <a:latin typeface="Lato"/>
                <a:ea typeface="Lato"/>
                <a:cs typeface="Lato"/>
                <a:sym typeface="Lato"/>
              </a:rPr>
              <a:t>(Green et.al 2011)</a:t>
            </a:r>
            <a:endParaRPr i="1" sz="1200">
              <a:latin typeface="Lato"/>
              <a:ea typeface="Lato"/>
              <a:cs typeface="Lato"/>
              <a:sym typeface="Lato"/>
            </a:endParaRPr>
          </a:p>
        </p:txBody>
      </p:sp>
      <p:sp>
        <p:nvSpPr>
          <p:cNvPr id="182" name="Google Shape;182;p19"/>
          <p:cNvSpPr txBox="1"/>
          <p:nvPr/>
        </p:nvSpPr>
        <p:spPr>
          <a:xfrm>
            <a:off x="5023550" y="3327425"/>
            <a:ext cx="3669000" cy="6492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Lato"/>
                <a:ea typeface="Lato"/>
                <a:cs typeface="Lato"/>
                <a:sym typeface="Lato"/>
              </a:rPr>
              <a:t>Related languages share significant vocabulary and basic word-order</a:t>
            </a:r>
            <a:endParaRPr i="1" sz="1200">
              <a:latin typeface="Lato"/>
              <a:ea typeface="Lato"/>
              <a:cs typeface="Lato"/>
              <a:sym typeface="Lato"/>
            </a:endParaRPr>
          </a:p>
        </p:txBody>
      </p:sp>
      <p:sp>
        <p:nvSpPr>
          <p:cNvPr id="183" name="Google Shape;183;p19"/>
          <p:cNvSpPr txBox="1"/>
          <p:nvPr/>
        </p:nvSpPr>
        <p:spPr>
          <a:xfrm>
            <a:off x="1443125" y="2931725"/>
            <a:ext cx="6814800" cy="649200"/>
          </a:xfrm>
          <a:prstGeom prst="rect">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Lato"/>
                <a:ea typeface="Lato"/>
                <a:cs typeface="Lato"/>
                <a:sym typeface="Lato"/>
              </a:rPr>
              <a:t>Reduce requirement on training data by borrowing data from a related language</a:t>
            </a:r>
            <a:endParaRPr i="1" sz="1200">
              <a:latin typeface="Lato"/>
              <a:ea typeface="Lato"/>
              <a:cs typeface="Lato"/>
              <a:sym typeface="Lato"/>
            </a:endParaRPr>
          </a:p>
        </p:txBody>
      </p:sp>
      <p:sp>
        <p:nvSpPr>
          <p:cNvPr id="184" name="Google Shape;184;p1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85" name="Google Shape;185;p19"/>
          <p:cNvSpPr txBox="1"/>
          <p:nvPr/>
        </p:nvSpPr>
        <p:spPr>
          <a:xfrm>
            <a:off x="4221775" y="4350625"/>
            <a:ext cx="474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latin typeface="Lato"/>
                <a:ea typeface="Lato"/>
                <a:cs typeface="Lato"/>
                <a:sym typeface="Lato"/>
              </a:rPr>
              <a:t>*Translation obtained from Google Translate</a:t>
            </a:r>
            <a:endParaRPr sz="8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The Llama Way</a:t>
            </a:r>
            <a:endParaRPr/>
          </a:p>
        </p:txBody>
      </p:sp>
      <p:sp>
        <p:nvSpPr>
          <p:cNvPr id="714" name="Google Shape;714;p8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715" name="Google Shape;715;p82"/>
          <p:cNvPicPr preferRelativeResize="0"/>
          <p:nvPr/>
        </p:nvPicPr>
        <p:blipFill>
          <a:blip r:embed="rId3">
            <a:alphaModFix/>
          </a:blip>
          <a:stretch>
            <a:fillRect/>
          </a:stretch>
        </p:blipFill>
        <p:spPr>
          <a:xfrm>
            <a:off x="477925" y="1431475"/>
            <a:ext cx="3126650" cy="954000"/>
          </a:xfrm>
          <a:prstGeom prst="rect">
            <a:avLst/>
          </a:prstGeom>
          <a:noFill/>
          <a:ln>
            <a:noFill/>
          </a:ln>
        </p:spPr>
      </p:pic>
      <p:pic>
        <p:nvPicPr>
          <p:cNvPr id="716" name="Google Shape;716;p82"/>
          <p:cNvPicPr preferRelativeResize="0"/>
          <p:nvPr/>
        </p:nvPicPr>
        <p:blipFill>
          <a:blip r:embed="rId4">
            <a:alphaModFix/>
          </a:blip>
          <a:stretch>
            <a:fillRect/>
          </a:stretch>
        </p:blipFill>
        <p:spPr>
          <a:xfrm>
            <a:off x="4612850" y="1156925"/>
            <a:ext cx="3880557" cy="3681775"/>
          </a:xfrm>
          <a:prstGeom prst="rect">
            <a:avLst/>
          </a:prstGeom>
          <a:noFill/>
          <a:ln>
            <a:noFill/>
          </a:ln>
        </p:spPr>
      </p:pic>
      <p:pic>
        <p:nvPicPr>
          <p:cNvPr id="717" name="Google Shape;717;p82"/>
          <p:cNvPicPr preferRelativeResize="0"/>
          <p:nvPr/>
        </p:nvPicPr>
        <p:blipFill>
          <a:blip r:embed="rId5">
            <a:alphaModFix/>
          </a:blip>
          <a:stretch>
            <a:fillRect/>
          </a:stretch>
        </p:blipFill>
        <p:spPr>
          <a:xfrm>
            <a:off x="262350" y="2974325"/>
            <a:ext cx="3737225" cy="1273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Summarizing </a:t>
            </a:r>
            <a:r>
              <a:rPr lang="en-GB"/>
              <a:t>Resource Requirement</a:t>
            </a:r>
            <a:endParaRPr/>
          </a:p>
        </p:txBody>
      </p:sp>
      <p:sp>
        <p:nvSpPr>
          <p:cNvPr id="723" name="Google Shape;723;p83"/>
          <p:cNvSpPr txBox="1"/>
          <p:nvPr>
            <p:ph idx="1" type="body"/>
          </p:nvPr>
        </p:nvSpPr>
        <p:spPr>
          <a:xfrm>
            <a:off x="729450" y="1321200"/>
            <a:ext cx="7688700" cy="1739400"/>
          </a:xfrm>
          <a:prstGeom prst="rect">
            <a:avLst/>
          </a:prstGeom>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GB"/>
              <a:t>What’s the resource requirement if we want to train a LLM for Indian languages?</a:t>
            </a:r>
            <a:endParaRPr b="1"/>
          </a:p>
          <a:p>
            <a:pPr indent="-311150" lvl="0" marL="457200" rtl="0" algn="l">
              <a:lnSpc>
                <a:spcPct val="150000"/>
              </a:lnSpc>
              <a:spcBef>
                <a:spcPts val="1200"/>
              </a:spcBef>
              <a:spcAft>
                <a:spcPts val="0"/>
              </a:spcAft>
              <a:buSzPts val="1300"/>
              <a:buAutoNum type="arabicPeriod"/>
            </a:pPr>
            <a:r>
              <a:rPr lang="en-GB"/>
              <a:t>Assume we want to train a 7B parameter model</a:t>
            </a:r>
            <a:endParaRPr/>
          </a:p>
          <a:p>
            <a:pPr indent="-311150" lvl="0" marL="457200" rtl="0" algn="l">
              <a:lnSpc>
                <a:spcPct val="150000"/>
              </a:lnSpc>
              <a:spcBef>
                <a:spcPts val="0"/>
              </a:spcBef>
              <a:spcAft>
                <a:spcPts val="0"/>
              </a:spcAft>
              <a:buSzPts val="1300"/>
              <a:buAutoNum type="arabicPeriod"/>
            </a:pPr>
            <a:r>
              <a:rPr lang="en-GB"/>
              <a:t>Need </a:t>
            </a:r>
            <a:r>
              <a:rPr b="1" lang="en-GB">
                <a:solidFill>
                  <a:srgbClr val="FF0000"/>
                </a:solidFill>
              </a:rPr>
              <a:t>high quality data</a:t>
            </a:r>
            <a:r>
              <a:rPr lang="en-GB"/>
              <a:t> with at least 1T tokens</a:t>
            </a:r>
            <a:endParaRPr/>
          </a:p>
          <a:p>
            <a:pPr indent="-311150" lvl="0" marL="457200" rtl="0" algn="l">
              <a:lnSpc>
                <a:spcPct val="150000"/>
              </a:lnSpc>
              <a:spcBef>
                <a:spcPts val="0"/>
              </a:spcBef>
              <a:spcAft>
                <a:spcPts val="0"/>
              </a:spcAft>
              <a:buSzPts val="1300"/>
              <a:buAutoNum type="arabicPeriod"/>
            </a:pPr>
            <a:r>
              <a:rPr b="1" lang="en-GB"/>
              <a:t>Diverse domains</a:t>
            </a:r>
            <a:endParaRPr b="1"/>
          </a:p>
          <a:p>
            <a:pPr indent="-311150" lvl="0" marL="457200" rtl="0" algn="l">
              <a:lnSpc>
                <a:spcPct val="150000"/>
              </a:lnSpc>
              <a:spcBef>
                <a:spcPts val="0"/>
              </a:spcBef>
              <a:spcAft>
                <a:spcPts val="0"/>
              </a:spcAft>
              <a:buSzPts val="1300"/>
              <a:buAutoNum type="arabicPeriod"/>
            </a:pPr>
            <a:r>
              <a:rPr lang="en-GB"/>
              <a:t>MPT-7B was trained on 440 x A100-40GB GPUs for 10 days costing ~$ 200K</a:t>
            </a:r>
            <a:endParaRPr b="1"/>
          </a:p>
        </p:txBody>
      </p:sp>
      <p:sp>
        <p:nvSpPr>
          <p:cNvPr id="724" name="Google Shape;724;p8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4"/>
          <p:cNvSpPr txBox="1"/>
          <p:nvPr>
            <p:ph type="title"/>
          </p:nvPr>
        </p:nvSpPr>
        <p:spPr>
          <a:xfrm>
            <a:off x="729450" y="1322450"/>
            <a:ext cx="76884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Need for Alignment</a:t>
            </a:r>
            <a:endParaRPr/>
          </a:p>
        </p:txBody>
      </p:sp>
      <p:sp>
        <p:nvSpPr>
          <p:cNvPr id="730" name="Google Shape;730;p8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8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Vanilla LLMs are bad Instruction followers</a:t>
            </a:r>
            <a:endParaRPr/>
          </a:p>
        </p:txBody>
      </p:sp>
      <p:sp>
        <p:nvSpPr>
          <p:cNvPr id="736" name="Google Shape;736;p8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grpSp>
        <p:nvGrpSpPr>
          <p:cNvPr id="737" name="Google Shape;737;p85"/>
          <p:cNvGrpSpPr/>
          <p:nvPr/>
        </p:nvGrpSpPr>
        <p:grpSpPr>
          <a:xfrm>
            <a:off x="691319" y="1440246"/>
            <a:ext cx="2742036" cy="1006792"/>
            <a:chOff x="1020475" y="1662375"/>
            <a:chExt cx="3551400" cy="1209650"/>
          </a:xfrm>
        </p:grpSpPr>
        <p:sp>
          <p:nvSpPr>
            <p:cNvPr id="738" name="Google Shape;738;p85"/>
            <p:cNvSpPr/>
            <p:nvPr/>
          </p:nvSpPr>
          <p:spPr>
            <a:xfrm>
              <a:off x="1020475" y="1761125"/>
              <a:ext cx="3551400" cy="11109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t>What is the sentiment of the text "The performance of the actors were abysmal"?</a:t>
              </a:r>
              <a:endParaRPr sz="1000"/>
            </a:p>
          </p:txBody>
        </p:sp>
        <p:sp>
          <p:nvSpPr>
            <p:cNvPr id="739" name="Google Shape;739;p85"/>
            <p:cNvSpPr/>
            <p:nvPr/>
          </p:nvSpPr>
          <p:spPr>
            <a:xfrm>
              <a:off x="1804525" y="1662375"/>
              <a:ext cx="1983300" cy="2715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t>Sentiment Analysis</a:t>
              </a:r>
              <a:endParaRPr b="1" sz="1100"/>
            </a:p>
          </p:txBody>
        </p:sp>
      </p:grpSp>
      <p:grpSp>
        <p:nvGrpSpPr>
          <p:cNvPr id="740" name="Google Shape;740;p85"/>
          <p:cNvGrpSpPr/>
          <p:nvPr/>
        </p:nvGrpSpPr>
        <p:grpSpPr>
          <a:xfrm>
            <a:off x="691326" y="2667646"/>
            <a:ext cx="2742036" cy="2082207"/>
            <a:chOff x="1020475" y="1662375"/>
            <a:chExt cx="3551400" cy="2501750"/>
          </a:xfrm>
        </p:grpSpPr>
        <p:sp>
          <p:nvSpPr>
            <p:cNvPr id="741" name="Google Shape;741;p85"/>
            <p:cNvSpPr/>
            <p:nvPr/>
          </p:nvSpPr>
          <p:spPr>
            <a:xfrm>
              <a:off x="1020475" y="1761125"/>
              <a:ext cx="3551400" cy="24030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t>1 Answer | Add Yours</a:t>
              </a:r>
              <a:endParaRPr sz="1000"/>
            </a:p>
            <a:p>
              <a:pPr indent="0" lvl="0" marL="0" rtl="0" algn="l">
                <a:spcBef>
                  <a:spcPts val="0"/>
                </a:spcBef>
                <a:spcAft>
                  <a:spcPts val="0"/>
                </a:spcAft>
                <a:buNone/>
              </a:pPr>
              <a:r>
                <a:rPr lang="en-GB" sz="1000"/>
                <a:t>The sentiment of the text is that the performance of the actors was abysmal.</a:t>
              </a:r>
              <a:endParaRPr sz="1000"/>
            </a:p>
            <a:p>
              <a:pPr indent="0" lvl="0" marL="0" rtl="0" algn="l">
                <a:spcBef>
                  <a:spcPts val="0"/>
                </a:spcBef>
                <a:spcAft>
                  <a:spcPts val="0"/>
                </a:spcAft>
                <a:buNone/>
              </a:pPr>
              <a:r>
                <a:rPr lang="en-GB" sz="1000"/>
                <a:t>The text is a review of a play. The reviewer is saying that the actors were terrible.</a:t>
              </a:r>
              <a:endParaRPr sz="1000"/>
            </a:p>
            <a:p>
              <a:pPr indent="0" lvl="0" marL="0" rtl="0" algn="l">
                <a:spcBef>
                  <a:spcPts val="0"/>
                </a:spcBef>
                <a:spcAft>
                  <a:spcPts val="0"/>
                </a:spcAft>
                <a:buNone/>
              </a:pPr>
              <a:r>
                <a:rPr lang="en-GB" sz="1000"/>
                <a:t>The text is a review of a play. The reviewer is saying that the actors were terrible.</a:t>
              </a:r>
              <a:br>
                <a:rPr lang="en-GB" sz="1000"/>
              </a:br>
              <a:endParaRPr sz="1000"/>
            </a:p>
            <a:p>
              <a:pPr indent="0" lvl="0" marL="0" rtl="0" algn="l">
                <a:spcBef>
                  <a:spcPts val="0"/>
                </a:spcBef>
                <a:spcAft>
                  <a:spcPts val="0"/>
                </a:spcAft>
                <a:buNone/>
              </a:pPr>
              <a:r>
                <a:rPr lang="en-GB" sz="1000"/>
                <a:t>❌</a:t>
              </a:r>
              <a:r>
                <a:rPr lang="en-GB" sz="1000">
                  <a:solidFill>
                    <a:srgbClr val="FF0000"/>
                  </a:solidFill>
                </a:rPr>
                <a:t>(model keeps repeating generations)</a:t>
              </a:r>
              <a:endParaRPr sz="1000">
                <a:solidFill>
                  <a:srgbClr val="FF0000"/>
                </a:solidFill>
              </a:endParaRPr>
            </a:p>
          </p:txBody>
        </p:sp>
        <p:sp>
          <p:nvSpPr>
            <p:cNvPr id="742" name="Google Shape;742;p85"/>
            <p:cNvSpPr/>
            <p:nvPr/>
          </p:nvSpPr>
          <p:spPr>
            <a:xfrm>
              <a:off x="1804525" y="1662375"/>
              <a:ext cx="1983300" cy="2715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t>Falcon 4B Output</a:t>
              </a:r>
              <a:endParaRPr b="1" sz="1100"/>
            </a:p>
          </p:txBody>
        </p:sp>
      </p:grpSp>
      <p:pic>
        <p:nvPicPr>
          <p:cNvPr id="743" name="Google Shape;743;p85"/>
          <p:cNvPicPr preferRelativeResize="0"/>
          <p:nvPr/>
        </p:nvPicPr>
        <p:blipFill>
          <a:blip r:embed="rId3">
            <a:alphaModFix/>
          </a:blip>
          <a:stretch>
            <a:fillRect/>
          </a:stretch>
        </p:blipFill>
        <p:spPr>
          <a:xfrm>
            <a:off x="4572000" y="1284625"/>
            <a:ext cx="3898715" cy="36817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8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Vanilla LLMs are not Instruction followers</a:t>
            </a:r>
            <a:endParaRPr/>
          </a:p>
        </p:txBody>
      </p:sp>
      <p:sp>
        <p:nvSpPr>
          <p:cNvPr id="749" name="Google Shape;749;p86"/>
          <p:cNvSpPr txBox="1"/>
          <p:nvPr>
            <p:ph idx="1" type="body"/>
          </p:nvPr>
        </p:nvSpPr>
        <p:spPr>
          <a:xfrm>
            <a:off x="729450" y="1321200"/>
            <a:ext cx="7688700" cy="1152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LLMs may have knowledge encoded in the parameter space. </a:t>
            </a:r>
            <a:endParaRPr/>
          </a:p>
          <a:p>
            <a:pPr indent="0" lvl="0" marL="0" rtl="0" algn="l">
              <a:spcBef>
                <a:spcPts val="1200"/>
              </a:spcBef>
              <a:spcAft>
                <a:spcPts val="0"/>
              </a:spcAft>
              <a:buNone/>
            </a:pPr>
            <a:r>
              <a:rPr lang="en-GB"/>
              <a:t>They don’t know how to retrieve the encoded knowledge</a:t>
            </a:r>
            <a:endParaRPr/>
          </a:p>
          <a:p>
            <a:pPr indent="0" lvl="0" marL="0" rtl="0" algn="l">
              <a:spcBef>
                <a:spcPts val="1200"/>
              </a:spcBef>
              <a:spcAft>
                <a:spcPts val="1200"/>
              </a:spcAft>
              <a:buNone/>
            </a:pPr>
            <a:r>
              <a:rPr lang="en-GB"/>
              <a:t>Instruction fine-tuning enables the model gain this ability</a:t>
            </a:r>
            <a:endParaRPr/>
          </a:p>
        </p:txBody>
      </p:sp>
      <p:sp>
        <p:nvSpPr>
          <p:cNvPr id="750" name="Google Shape;750;p8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Instruction Fine-Tuning (Aligning LLMs)</a:t>
            </a:r>
            <a:endParaRPr/>
          </a:p>
        </p:txBody>
      </p:sp>
      <p:sp>
        <p:nvSpPr>
          <p:cNvPr id="756" name="Google Shape;756;p8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757" name="Google Shape;757;p87"/>
          <p:cNvSpPr/>
          <p:nvPr/>
        </p:nvSpPr>
        <p:spPr>
          <a:xfrm>
            <a:off x="645875" y="1369775"/>
            <a:ext cx="1761300" cy="4608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Human Guidance</a:t>
            </a:r>
            <a:endParaRPr/>
          </a:p>
        </p:txBody>
      </p:sp>
      <p:sp>
        <p:nvSpPr>
          <p:cNvPr id="758" name="Google Shape;758;p87"/>
          <p:cNvSpPr/>
          <p:nvPr/>
        </p:nvSpPr>
        <p:spPr>
          <a:xfrm>
            <a:off x="5476950" y="1369775"/>
            <a:ext cx="1761300" cy="4608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Imitation</a:t>
            </a:r>
            <a:r>
              <a:rPr lang="en-GB"/>
              <a:t> Learning</a:t>
            </a:r>
            <a:endParaRPr/>
          </a:p>
        </p:txBody>
      </p:sp>
      <p:sp>
        <p:nvSpPr>
          <p:cNvPr id="759" name="Google Shape;759;p87"/>
          <p:cNvSpPr/>
          <p:nvPr/>
        </p:nvSpPr>
        <p:spPr>
          <a:xfrm>
            <a:off x="1703550" y="2238150"/>
            <a:ext cx="1761300" cy="4608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Repurpose</a:t>
            </a:r>
            <a:r>
              <a:rPr lang="en-GB" sz="1200">
                <a:solidFill>
                  <a:schemeClr val="lt1"/>
                </a:solidFill>
              </a:rPr>
              <a:t> Existing Datasets</a:t>
            </a:r>
            <a:endParaRPr sz="1200">
              <a:solidFill>
                <a:schemeClr val="lt1"/>
              </a:solidFill>
            </a:endParaRPr>
          </a:p>
        </p:txBody>
      </p:sp>
      <p:sp>
        <p:nvSpPr>
          <p:cNvPr id="760" name="Google Shape;760;p87"/>
          <p:cNvSpPr/>
          <p:nvPr/>
        </p:nvSpPr>
        <p:spPr>
          <a:xfrm>
            <a:off x="1703550" y="3106525"/>
            <a:ext cx="1761300" cy="4608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rPr>
              <a:t>Data Creation</a:t>
            </a:r>
            <a:endParaRPr sz="1200">
              <a:solidFill>
                <a:schemeClr val="lt1"/>
              </a:solidFill>
            </a:endParaRPr>
          </a:p>
        </p:txBody>
      </p:sp>
      <p:cxnSp>
        <p:nvCxnSpPr>
          <p:cNvPr id="761" name="Google Shape;761;p87"/>
          <p:cNvCxnSpPr>
            <a:stCxn id="757" idx="2"/>
            <a:endCxn id="759" idx="1"/>
          </p:cNvCxnSpPr>
          <p:nvPr/>
        </p:nvCxnSpPr>
        <p:spPr>
          <a:xfrm flipH="1" rot="-5400000">
            <a:off x="1295975" y="2061125"/>
            <a:ext cx="638100" cy="177000"/>
          </a:xfrm>
          <a:prstGeom prst="bentConnector2">
            <a:avLst/>
          </a:prstGeom>
          <a:noFill/>
          <a:ln cap="flat" cmpd="sng" w="9525">
            <a:solidFill>
              <a:schemeClr val="dk2"/>
            </a:solidFill>
            <a:prstDash val="solid"/>
            <a:round/>
            <a:headEnd len="med" w="med" type="none"/>
            <a:tailEnd len="med" w="med" type="none"/>
          </a:ln>
        </p:spPr>
      </p:cxnSp>
      <p:cxnSp>
        <p:nvCxnSpPr>
          <p:cNvPr id="762" name="Google Shape;762;p87"/>
          <p:cNvCxnSpPr>
            <a:stCxn id="757" idx="2"/>
            <a:endCxn id="760" idx="1"/>
          </p:cNvCxnSpPr>
          <p:nvPr/>
        </p:nvCxnSpPr>
        <p:spPr>
          <a:xfrm flipH="1" rot="-5400000">
            <a:off x="861875" y="2495225"/>
            <a:ext cx="1506300" cy="177000"/>
          </a:xfrm>
          <a:prstGeom prst="bentConnector2">
            <a:avLst/>
          </a:prstGeom>
          <a:noFill/>
          <a:ln cap="flat" cmpd="sng" w="9525">
            <a:solidFill>
              <a:schemeClr val="dk2"/>
            </a:solidFill>
            <a:prstDash val="solid"/>
            <a:round/>
            <a:headEnd len="med" w="med" type="none"/>
            <a:tailEnd len="med" w="med" type="none"/>
          </a:ln>
        </p:spPr>
      </p:cxnSp>
      <p:sp>
        <p:nvSpPr>
          <p:cNvPr id="763" name="Google Shape;763;p87"/>
          <p:cNvSpPr/>
          <p:nvPr/>
        </p:nvSpPr>
        <p:spPr>
          <a:xfrm>
            <a:off x="3600625" y="2698950"/>
            <a:ext cx="913200" cy="3387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t>FLAN</a:t>
            </a:r>
            <a:endParaRPr sz="1000"/>
          </a:p>
        </p:txBody>
      </p:sp>
      <p:cxnSp>
        <p:nvCxnSpPr>
          <p:cNvPr id="764" name="Google Shape;764;p87"/>
          <p:cNvCxnSpPr>
            <a:stCxn id="759" idx="2"/>
            <a:endCxn id="763" idx="1"/>
          </p:cNvCxnSpPr>
          <p:nvPr/>
        </p:nvCxnSpPr>
        <p:spPr>
          <a:xfrm flipH="1" rot="-5400000">
            <a:off x="3007650" y="2275500"/>
            <a:ext cx="169500" cy="1016400"/>
          </a:xfrm>
          <a:prstGeom prst="bentConnector2">
            <a:avLst/>
          </a:prstGeom>
          <a:noFill/>
          <a:ln cap="flat" cmpd="sng" w="9525">
            <a:solidFill>
              <a:schemeClr val="dk2"/>
            </a:solidFill>
            <a:prstDash val="solid"/>
            <a:round/>
            <a:headEnd len="med" w="med" type="none"/>
            <a:tailEnd len="med" w="med" type="none"/>
          </a:ln>
        </p:spPr>
      </p:cxnSp>
      <p:sp>
        <p:nvSpPr>
          <p:cNvPr id="765" name="Google Shape;765;p87"/>
          <p:cNvSpPr/>
          <p:nvPr/>
        </p:nvSpPr>
        <p:spPr>
          <a:xfrm>
            <a:off x="3600625" y="3773050"/>
            <a:ext cx="1160100" cy="3387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t>DataBricks Dolly</a:t>
            </a:r>
            <a:endParaRPr sz="1000"/>
          </a:p>
        </p:txBody>
      </p:sp>
      <p:sp>
        <p:nvSpPr>
          <p:cNvPr id="766" name="Google Shape;766;p87"/>
          <p:cNvSpPr/>
          <p:nvPr/>
        </p:nvSpPr>
        <p:spPr>
          <a:xfrm>
            <a:off x="3600625" y="4246400"/>
            <a:ext cx="1160100" cy="3387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t>Open Assistant</a:t>
            </a:r>
            <a:endParaRPr sz="1000"/>
          </a:p>
        </p:txBody>
      </p:sp>
      <p:cxnSp>
        <p:nvCxnSpPr>
          <p:cNvPr id="767" name="Google Shape;767;p87"/>
          <p:cNvCxnSpPr>
            <a:stCxn id="760" idx="2"/>
            <a:endCxn id="765" idx="1"/>
          </p:cNvCxnSpPr>
          <p:nvPr/>
        </p:nvCxnSpPr>
        <p:spPr>
          <a:xfrm flipH="1" rot="-5400000">
            <a:off x="2904900" y="3246625"/>
            <a:ext cx="375000" cy="1016400"/>
          </a:xfrm>
          <a:prstGeom prst="bentConnector2">
            <a:avLst/>
          </a:prstGeom>
          <a:noFill/>
          <a:ln cap="flat" cmpd="sng" w="9525">
            <a:solidFill>
              <a:schemeClr val="dk2"/>
            </a:solidFill>
            <a:prstDash val="solid"/>
            <a:round/>
            <a:headEnd len="med" w="med" type="none"/>
            <a:tailEnd len="med" w="med" type="none"/>
          </a:ln>
        </p:spPr>
      </p:cxnSp>
      <p:cxnSp>
        <p:nvCxnSpPr>
          <p:cNvPr id="768" name="Google Shape;768;p87"/>
          <p:cNvCxnSpPr>
            <a:stCxn id="760" idx="2"/>
            <a:endCxn id="766" idx="1"/>
          </p:cNvCxnSpPr>
          <p:nvPr/>
        </p:nvCxnSpPr>
        <p:spPr>
          <a:xfrm flipH="1" rot="-5400000">
            <a:off x="2668200" y="3483325"/>
            <a:ext cx="848400" cy="1016400"/>
          </a:xfrm>
          <a:prstGeom prst="bentConnector2">
            <a:avLst/>
          </a:prstGeom>
          <a:noFill/>
          <a:ln cap="flat" cmpd="sng" w="9525">
            <a:solidFill>
              <a:schemeClr val="dk2"/>
            </a:solidFill>
            <a:prstDash val="solid"/>
            <a:round/>
            <a:headEnd len="med" w="med" type="none"/>
            <a:tailEnd len="med" w="med" type="none"/>
          </a:ln>
        </p:spPr>
      </p:cxnSp>
      <p:sp>
        <p:nvSpPr>
          <p:cNvPr id="769" name="Google Shape;769;p87"/>
          <p:cNvSpPr/>
          <p:nvPr/>
        </p:nvSpPr>
        <p:spPr>
          <a:xfrm>
            <a:off x="3600625" y="3174950"/>
            <a:ext cx="1625100" cy="4608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t>SuperNatural Instructions</a:t>
            </a:r>
            <a:endParaRPr sz="1000"/>
          </a:p>
          <a:p>
            <a:pPr indent="0" lvl="0" marL="0" rtl="0" algn="ctr">
              <a:spcBef>
                <a:spcPts val="0"/>
              </a:spcBef>
              <a:spcAft>
                <a:spcPts val="0"/>
              </a:spcAft>
              <a:buNone/>
            </a:pPr>
            <a:r>
              <a:rPr lang="en-GB" sz="1000"/>
              <a:t>CoT Reasoning</a:t>
            </a:r>
            <a:endParaRPr sz="1000"/>
          </a:p>
        </p:txBody>
      </p:sp>
      <p:sp>
        <p:nvSpPr>
          <p:cNvPr id="770" name="Google Shape;770;p87"/>
          <p:cNvSpPr/>
          <p:nvPr/>
        </p:nvSpPr>
        <p:spPr>
          <a:xfrm>
            <a:off x="6596200" y="2238150"/>
            <a:ext cx="1761300" cy="4608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2"/>
                </a:solidFill>
              </a:rPr>
              <a:t>Alpaca</a:t>
            </a:r>
            <a:endParaRPr sz="1200">
              <a:solidFill>
                <a:schemeClr val="dk2"/>
              </a:solidFill>
            </a:endParaRPr>
          </a:p>
        </p:txBody>
      </p:sp>
      <p:cxnSp>
        <p:nvCxnSpPr>
          <p:cNvPr id="771" name="Google Shape;771;p87"/>
          <p:cNvCxnSpPr>
            <a:stCxn id="758" idx="2"/>
            <a:endCxn id="770" idx="1"/>
          </p:cNvCxnSpPr>
          <p:nvPr/>
        </p:nvCxnSpPr>
        <p:spPr>
          <a:xfrm flipH="1" rot="-5400000">
            <a:off x="6157800" y="2030375"/>
            <a:ext cx="638100" cy="238500"/>
          </a:xfrm>
          <a:prstGeom prst="bentConnector2">
            <a:avLst/>
          </a:prstGeom>
          <a:noFill/>
          <a:ln cap="flat" cmpd="sng" w="9525">
            <a:solidFill>
              <a:schemeClr val="dk2"/>
            </a:solidFill>
            <a:prstDash val="solid"/>
            <a:round/>
            <a:headEnd len="med" w="med" type="none"/>
            <a:tailEnd len="med" w="med" type="none"/>
          </a:ln>
        </p:spPr>
      </p:cxnSp>
      <p:sp>
        <p:nvSpPr>
          <p:cNvPr id="772" name="Google Shape;772;p87"/>
          <p:cNvSpPr/>
          <p:nvPr/>
        </p:nvSpPr>
        <p:spPr>
          <a:xfrm>
            <a:off x="6596200" y="2950150"/>
            <a:ext cx="1761300" cy="4608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2"/>
                </a:solidFill>
              </a:rPr>
              <a:t>Self-Instruct</a:t>
            </a:r>
            <a:endParaRPr sz="1200">
              <a:solidFill>
                <a:schemeClr val="dk2"/>
              </a:solidFill>
            </a:endParaRPr>
          </a:p>
        </p:txBody>
      </p:sp>
      <p:sp>
        <p:nvSpPr>
          <p:cNvPr id="773" name="Google Shape;773;p87"/>
          <p:cNvSpPr/>
          <p:nvPr/>
        </p:nvSpPr>
        <p:spPr>
          <a:xfrm>
            <a:off x="6596200" y="3662150"/>
            <a:ext cx="1761300" cy="4608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2"/>
                </a:solidFill>
              </a:rPr>
              <a:t>…</a:t>
            </a:r>
            <a:endParaRPr sz="1200">
              <a:solidFill>
                <a:schemeClr val="dk2"/>
              </a:solidFill>
            </a:endParaRPr>
          </a:p>
        </p:txBody>
      </p:sp>
      <p:cxnSp>
        <p:nvCxnSpPr>
          <p:cNvPr id="774" name="Google Shape;774;p87"/>
          <p:cNvCxnSpPr>
            <a:stCxn id="758" idx="2"/>
            <a:endCxn id="772" idx="1"/>
          </p:cNvCxnSpPr>
          <p:nvPr/>
        </p:nvCxnSpPr>
        <p:spPr>
          <a:xfrm flipH="1" rot="-5400000">
            <a:off x="5801850" y="2386325"/>
            <a:ext cx="1350000" cy="238500"/>
          </a:xfrm>
          <a:prstGeom prst="bentConnector2">
            <a:avLst/>
          </a:prstGeom>
          <a:noFill/>
          <a:ln cap="flat" cmpd="sng" w="9525">
            <a:solidFill>
              <a:schemeClr val="dk2"/>
            </a:solidFill>
            <a:prstDash val="solid"/>
            <a:round/>
            <a:headEnd len="med" w="med" type="none"/>
            <a:tailEnd len="med" w="med" type="none"/>
          </a:ln>
        </p:spPr>
      </p:cxnSp>
      <p:cxnSp>
        <p:nvCxnSpPr>
          <p:cNvPr id="775" name="Google Shape;775;p87"/>
          <p:cNvCxnSpPr>
            <a:stCxn id="758" idx="2"/>
            <a:endCxn id="773" idx="1"/>
          </p:cNvCxnSpPr>
          <p:nvPr/>
        </p:nvCxnSpPr>
        <p:spPr>
          <a:xfrm flipH="1" rot="-5400000">
            <a:off x="5445900" y="2742275"/>
            <a:ext cx="2061900" cy="238500"/>
          </a:xfrm>
          <a:prstGeom prst="bentConnector2">
            <a:avLst/>
          </a:prstGeom>
          <a:noFill/>
          <a:ln cap="flat" cmpd="sng" w="9525">
            <a:solidFill>
              <a:schemeClr val="dk2"/>
            </a:solidFill>
            <a:prstDash val="solid"/>
            <a:round/>
            <a:headEnd len="med" w="med" type="none"/>
            <a:tailEnd len="med" w="med" type="none"/>
          </a:ln>
        </p:spPr>
      </p:cxnSp>
      <p:sp>
        <p:nvSpPr>
          <p:cNvPr id="776" name="Google Shape;776;p87"/>
          <p:cNvSpPr txBox="1"/>
          <p:nvPr/>
        </p:nvSpPr>
        <p:spPr>
          <a:xfrm>
            <a:off x="5094125" y="4592125"/>
            <a:ext cx="40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a:t>
            </a:r>
            <a:r>
              <a:rPr lang="en-GB" sz="1200">
                <a:latin typeface="Lato"/>
                <a:ea typeface="Lato"/>
                <a:cs typeface="Lato"/>
                <a:sym typeface="Lato"/>
              </a:rPr>
              <a:t>The dataset list is incomplete</a:t>
            </a:r>
            <a:endParaRPr sz="1200">
              <a:latin typeface="Lato"/>
              <a:ea typeface="Lato"/>
              <a:cs typeface="Lato"/>
              <a:sym typeface="Lato"/>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88"/>
          <p:cNvSpPr txBox="1"/>
          <p:nvPr>
            <p:ph type="title"/>
          </p:nvPr>
        </p:nvSpPr>
        <p:spPr>
          <a:xfrm>
            <a:off x="729450" y="571925"/>
            <a:ext cx="7688700" cy="554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2400"/>
              <a:t>Instruction Fine-Tuning (Aligning LLMs) Strategies</a:t>
            </a:r>
            <a:endParaRPr sz="2400"/>
          </a:p>
        </p:txBody>
      </p:sp>
      <p:sp>
        <p:nvSpPr>
          <p:cNvPr id="782" name="Google Shape;782;p8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783" name="Google Shape;783;p88"/>
          <p:cNvPicPr preferRelativeResize="0"/>
          <p:nvPr/>
        </p:nvPicPr>
        <p:blipFill>
          <a:blip r:embed="rId3">
            <a:alphaModFix/>
          </a:blip>
          <a:stretch>
            <a:fillRect/>
          </a:stretch>
        </p:blipFill>
        <p:spPr>
          <a:xfrm>
            <a:off x="978500" y="1261975"/>
            <a:ext cx="7186989" cy="37126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8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Aligning LLMs</a:t>
            </a:r>
            <a:endParaRPr/>
          </a:p>
        </p:txBody>
      </p:sp>
      <p:sp>
        <p:nvSpPr>
          <p:cNvPr id="789" name="Google Shape;789;p8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790" name="Google Shape;790;p89"/>
          <p:cNvPicPr preferRelativeResize="0"/>
          <p:nvPr/>
        </p:nvPicPr>
        <p:blipFill>
          <a:blip r:embed="rId3">
            <a:alphaModFix/>
          </a:blip>
          <a:stretch>
            <a:fillRect/>
          </a:stretch>
        </p:blipFill>
        <p:spPr>
          <a:xfrm>
            <a:off x="1600363" y="1301100"/>
            <a:ext cx="5946864" cy="368177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9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Aligning LLMs</a:t>
            </a:r>
            <a:endParaRPr/>
          </a:p>
        </p:txBody>
      </p:sp>
      <p:sp>
        <p:nvSpPr>
          <p:cNvPr id="796" name="Google Shape;796;p9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797" name="Google Shape;797;p90"/>
          <p:cNvPicPr preferRelativeResize="0"/>
          <p:nvPr/>
        </p:nvPicPr>
        <p:blipFill>
          <a:blip r:embed="rId3">
            <a:alphaModFix/>
          </a:blip>
          <a:stretch>
            <a:fillRect/>
          </a:stretch>
        </p:blipFill>
        <p:spPr>
          <a:xfrm>
            <a:off x="1547688" y="1317550"/>
            <a:ext cx="6048631" cy="368177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9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Limitations</a:t>
            </a:r>
            <a:endParaRPr/>
          </a:p>
        </p:txBody>
      </p:sp>
      <p:sp>
        <p:nvSpPr>
          <p:cNvPr id="803" name="Google Shape;803;p9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804" name="Google Shape;804;p91"/>
          <p:cNvPicPr preferRelativeResize="0"/>
          <p:nvPr/>
        </p:nvPicPr>
        <p:blipFill>
          <a:blip r:embed="rId3">
            <a:alphaModFix/>
          </a:blip>
          <a:stretch>
            <a:fillRect/>
          </a:stretch>
        </p:blipFill>
        <p:spPr>
          <a:xfrm>
            <a:off x="484150" y="1968574"/>
            <a:ext cx="8179301" cy="2611975"/>
          </a:xfrm>
          <a:prstGeom prst="rect">
            <a:avLst/>
          </a:prstGeom>
          <a:noFill/>
          <a:ln>
            <a:noFill/>
          </a:ln>
        </p:spPr>
      </p:pic>
      <p:sp>
        <p:nvSpPr>
          <p:cNvPr id="805" name="Google Shape;805;p91"/>
          <p:cNvSpPr txBox="1"/>
          <p:nvPr/>
        </p:nvSpPr>
        <p:spPr>
          <a:xfrm>
            <a:off x="576050" y="1481325"/>
            <a:ext cx="474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Do LLMs have pragmatic understanding?</a:t>
            </a:r>
            <a:endParaRPr>
              <a:latin typeface="Lato"/>
              <a:ea typeface="Lato"/>
              <a:cs typeface="Lato"/>
              <a:sym typeface="Lato"/>
            </a:endParaRPr>
          </a:p>
        </p:txBody>
      </p:sp>
      <p:sp>
        <p:nvSpPr>
          <p:cNvPr id="806" name="Google Shape;806;p91"/>
          <p:cNvSpPr txBox="1"/>
          <p:nvPr/>
        </p:nvSpPr>
        <p:spPr>
          <a:xfrm>
            <a:off x="484150" y="4667600"/>
            <a:ext cx="4740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latin typeface="Lato"/>
                <a:ea typeface="Lato"/>
                <a:cs typeface="Lato"/>
                <a:sym typeface="Lato"/>
              </a:rPr>
              <a:t>Credit: Settaluri Sravanthi, PhD Student, CFILT</a:t>
            </a:r>
            <a:endParaRPr sz="110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730000" y="1318650"/>
            <a:ext cx="3300900" cy="1569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Simple Measures of Bridging Lexical Divergence</a:t>
            </a:r>
            <a:endParaRPr sz="1800"/>
          </a:p>
          <a:p>
            <a:pPr indent="0" lvl="0" marL="0" rtl="0" algn="l">
              <a:spcBef>
                <a:spcPts val="0"/>
              </a:spcBef>
              <a:spcAft>
                <a:spcPts val="0"/>
              </a:spcAft>
              <a:buNone/>
            </a:pPr>
            <a:r>
              <a:rPr lang="en-GB" sz="1800"/>
              <a:t>Help Unsupervised Neural Machine Translation for Low-Resource Languages</a:t>
            </a:r>
            <a:endParaRPr sz="1800"/>
          </a:p>
        </p:txBody>
      </p:sp>
      <p:sp>
        <p:nvSpPr>
          <p:cNvPr id="191" name="Google Shape;191;p20"/>
          <p:cNvSpPr txBox="1"/>
          <p:nvPr>
            <p:ph idx="2" type="body"/>
          </p:nvPr>
        </p:nvSpPr>
        <p:spPr>
          <a:xfrm>
            <a:off x="5174225" y="1352625"/>
            <a:ext cx="33744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Related Languages Help each other</a:t>
            </a:r>
            <a:endParaRPr/>
          </a:p>
        </p:txBody>
      </p:sp>
      <p:sp>
        <p:nvSpPr>
          <p:cNvPr id="192" name="Google Shape;192;p2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193" name="Google Shape;193;p20"/>
          <p:cNvSpPr txBox="1"/>
          <p:nvPr>
            <p:ph idx="1" type="subTitle"/>
          </p:nvPr>
        </p:nvSpPr>
        <p:spPr>
          <a:xfrm>
            <a:off x="724950" y="3161525"/>
            <a:ext cx="33009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Jyotsana Khatri, Rudra Murthy, Tamali Banerjee, Pushpak Bhattacharyya. JMT 2021</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Limitations</a:t>
            </a:r>
            <a:endParaRPr/>
          </a:p>
        </p:txBody>
      </p:sp>
      <p:sp>
        <p:nvSpPr>
          <p:cNvPr id="812" name="Google Shape;812;p9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813" name="Google Shape;813;p92"/>
          <p:cNvSpPr txBox="1"/>
          <p:nvPr/>
        </p:nvSpPr>
        <p:spPr>
          <a:xfrm>
            <a:off x="576050" y="1481325"/>
            <a:ext cx="227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Do LLMs have pragmatic understanding?</a:t>
            </a:r>
            <a:endParaRPr>
              <a:latin typeface="Lato"/>
              <a:ea typeface="Lato"/>
              <a:cs typeface="Lato"/>
              <a:sym typeface="Lato"/>
            </a:endParaRPr>
          </a:p>
        </p:txBody>
      </p:sp>
      <p:sp>
        <p:nvSpPr>
          <p:cNvPr id="814" name="Google Shape;814;p92"/>
          <p:cNvSpPr txBox="1"/>
          <p:nvPr/>
        </p:nvSpPr>
        <p:spPr>
          <a:xfrm>
            <a:off x="576050" y="4692825"/>
            <a:ext cx="4740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latin typeface="Lato"/>
                <a:ea typeface="Lato"/>
                <a:cs typeface="Lato"/>
                <a:sym typeface="Lato"/>
              </a:rPr>
              <a:t>Credit: Settaluri Sravanthi, PhD Student, CFILT</a:t>
            </a:r>
            <a:endParaRPr sz="1100">
              <a:latin typeface="Lato"/>
              <a:ea typeface="Lato"/>
              <a:cs typeface="Lato"/>
              <a:sym typeface="Lato"/>
            </a:endParaRPr>
          </a:p>
        </p:txBody>
      </p:sp>
      <p:pic>
        <p:nvPicPr>
          <p:cNvPr id="815" name="Google Shape;815;p92"/>
          <p:cNvPicPr preferRelativeResize="0"/>
          <p:nvPr/>
        </p:nvPicPr>
        <p:blipFill>
          <a:blip r:embed="rId3">
            <a:alphaModFix/>
          </a:blip>
          <a:stretch>
            <a:fillRect/>
          </a:stretch>
        </p:blipFill>
        <p:spPr>
          <a:xfrm>
            <a:off x="3171425" y="1397175"/>
            <a:ext cx="5198073" cy="31047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9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Limitations</a:t>
            </a:r>
            <a:endParaRPr/>
          </a:p>
        </p:txBody>
      </p:sp>
      <p:sp>
        <p:nvSpPr>
          <p:cNvPr id="821" name="Google Shape;821;p9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822" name="Google Shape;822;p93"/>
          <p:cNvSpPr txBox="1"/>
          <p:nvPr/>
        </p:nvSpPr>
        <p:spPr>
          <a:xfrm>
            <a:off x="576050" y="1481325"/>
            <a:ext cx="227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Do LLMs have pragmatic understanding?</a:t>
            </a:r>
            <a:endParaRPr>
              <a:latin typeface="Lato"/>
              <a:ea typeface="Lato"/>
              <a:cs typeface="Lato"/>
              <a:sym typeface="Lato"/>
            </a:endParaRPr>
          </a:p>
        </p:txBody>
      </p:sp>
      <p:sp>
        <p:nvSpPr>
          <p:cNvPr id="823" name="Google Shape;823;p93"/>
          <p:cNvSpPr txBox="1"/>
          <p:nvPr/>
        </p:nvSpPr>
        <p:spPr>
          <a:xfrm>
            <a:off x="469075" y="4742200"/>
            <a:ext cx="4740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latin typeface="Lato"/>
                <a:ea typeface="Lato"/>
                <a:cs typeface="Lato"/>
                <a:sym typeface="Lato"/>
              </a:rPr>
              <a:t>Credit: Settaluri Sravanthi, PhD Student, CFILT</a:t>
            </a:r>
            <a:endParaRPr sz="1100">
              <a:latin typeface="Lato"/>
              <a:ea typeface="Lato"/>
              <a:cs typeface="Lato"/>
              <a:sym typeface="Lato"/>
            </a:endParaRPr>
          </a:p>
        </p:txBody>
      </p:sp>
      <p:pic>
        <p:nvPicPr>
          <p:cNvPr id="824" name="Google Shape;824;p93"/>
          <p:cNvPicPr preferRelativeResize="0"/>
          <p:nvPr/>
        </p:nvPicPr>
        <p:blipFill>
          <a:blip r:embed="rId3">
            <a:alphaModFix/>
          </a:blip>
          <a:stretch>
            <a:fillRect/>
          </a:stretch>
        </p:blipFill>
        <p:spPr>
          <a:xfrm>
            <a:off x="2630600" y="1519572"/>
            <a:ext cx="6364350" cy="30356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9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Limitations</a:t>
            </a:r>
            <a:endParaRPr/>
          </a:p>
        </p:txBody>
      </p:sp>
      <p:sp>
        <p:nvSpPr>
          <p:cNvPr id="830" name="Google Shape;830;p9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831" name="Google Shape;831;p94"/>
          <p:cNvSpPr txBox="1"/>
          <p:nvPr/>
        </p:nvSpPr>
        <p:spPr>
          <a:xfrm>
            <a:off x="576050" y="1481325"/>
            <a:ext cx="2271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Hallucination:</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The outputs generated are factually inconsistent</a:t>
            </a:r>
            <a:endParaRPr>
              <a:latin typeface="Lato"/>
              <a:ea typeface="Lato"/>
              <a:cs typeface="Lato"/>
              <a:sym typeface="Lato"/>
            </a:endParaRPr>
          </a:p>
        </p:txBody>
      </p:sp>
      <p:pic>
        <p:nvPicPr>
          <p:cNvPr id="832" name="Google Shape;832;p94"/>
          <p:cNvPicPr preferRelativeResize="0"/>
          <p:nvPr/>
        </p:nvPicPr>
        <p:blipFill>
          <a:blip r:embed="rId3">
            <a:alphaModFix/>
          </a:blip>
          <a:stretch>
            <a:fillRect/>
          </a:stretch>
        </p:blipFill>
        <p:spPr>
          <a:xfrm>
            <a:off x="3427700" y="1156925"/>
            <a:ext cx="5295889" cy="3280474"/>
          </a:xfrm>
          <a:prstGeom prst="rect">
            <a:avLst/>
          </a:prstGeom>
          <a:noFill/>
          <a:ln>
            <a:noFill/>
          </a:ln>
        </p:spPr>
      </p:pic>
      <p:sp>
        <p:nvSpPr>
          <p:cNvPr id="833" name="Google Shape;833;p94"/>
          <p:cNvSpPr txBox="1"/>
          <p:nvPr/>
        </p:nvSpPr>
        <p:spPr>
          <a:xfrm>
            <a:off x="518475" y="3127275"/>
            <a:ext cx="227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Correct answer is 1</a:t>
            </a:r>
            <a:endParaRPr>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9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Limitations</a:t>
            </a:r>
            <a:endParaRPr/>
          </a:p>
        </p:txBody>
      </p:sp>
      <p:sp>
        <p:nvSpPr>
          <p:cNvPr id="839" name="Google Shape;839;p9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840" name="Google Shape;840;p95"/>
          <p:cNvSpPr txBox="1"/>
          <p:nvPr/>
        </p:nvSpPr>
        <p:spPr>
          <a:xfrm>
            <a:off x="576050" y="1481325"/>
            <a:ext cx="2271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Lato"/>
                <a:ea typeface="Lato"/>
                <a:cs typeface="Lato"/>
                <a:sym typeface="Lato"/>
              </a:rPr>
              <a:t>Hallucination:</a:t>
            </a:r>
            <a:endParaRPr b="1">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a:p>
            <a:pPr indent="0" lvl="0" marL="0" rtl="0" algn="l">
              <a:spcBef>
                <a:spcPts val="0"/>
              </a:spcBef>
              <a:spcAft>
                <a:spcPts val="0"/>
              </a:spcAft>
              <a:buNone/>
            </a:pPr>
            <a:r>
              <a:rPr lang="en-GB">
                <a:latin typeface="Lato"/>
                <a:ea typeface="Lato"/>
                <a:cs typeface="Lato"/>
                <a:sym typeface="Lato"/>
              </a:rPr>
              <a:t>The outputs generated are factually inconsistent</a:t>
            </a:r>
            <a:endParaRPr>
              <a:latin typeface="Lato"/>
              <a:ea typeface="Lato"/>
              <a:cs typeface="Lato"/>
              <a:sym typeface="Lato"/>
            </a:endParaRPr>
          </a:p>
        </p:txBody>
      </p:sp>
      <p:sp>
        <p:nvSpPr>
          <p:cNvPr id="841" name="Google Shape;841;p95"/>
          <p:cNvSpPr txBox="1"/>
          <p:nvPr/>
        </p:nvSpPr>
        <p:spPr>
          <a:xfrm>
            <a:off x="518475" y="3127275"/>
            <a:ext cx="2271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Correct answer is no women’s world cup happened in 2003</a:t>
            </a:r>
            <a:endParaRPr>
              <a:latin typeface="Lato"/>
              <a:ea typeface="Lato"/>
              <a:cs typeface="Lato"/>
              <a:sym typeface="Lato"/>
            </a:endParaRPr>
          </a:p>
        </p:txBody>
      </p:sp>
      <p:pic>
        <p:nvPicPr>
          <p:cNvPr id="842" name="Google Shape;842;p95"/>
          <p:cNvPicPr preferRelativeResize="0"/>
          <p:nvPr/>
        </p:nvPicPr>
        <p:blipFill>
          <a:blip r:embed="rId3">
            <a:alphaModFix/>
          </a:blip>
          <a:stretch>
            <a:fillRect/>
          </a:stretch>
        </p:blipFill>
        <p:spPr>
          <a:xfrm>
            <a:off x="2917475" y="1701100"/>
            <a:ext cx="6049424" cy="189841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96"/>
          <p:cNvSpPr txBox="1"/>
          <p:nvPr>
            <p:ph type="title"/>
          </p:nvPr>
        </p:nvSpPr>
        <p:spPr>
          <a:xfrm>
            <a:off x="729450" y="1322450"/>
            <a:ext cx="7688400" cy="738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Efforts in </a:t>
            </a:r>
            <a:r>
              <a:rPr lang="en-GB"/>
              <a:t>Indic</a:t>
            </a:r>
            <a:r>
              <a:rPr lang="en-GB"/>
              <a:t> NLP</a:t>
            </a:r>
            <a:endParaRPr/>
          </a:p>
        </p:txBody>
      </p:sp>
      <p:sp>
        <p:nvSpPr>
          <p:cNvPr id="848" name="Google Shape;848;p9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97"/>
          <p:cNvSpPr txBox="1"/>
          <p:nvPr>
            <p:ph type="title"/>
          </p:nvPr>
        </p:nvSpPr>
        <p:spPr>
          <a:xfrm>
            <a:off x="730000" y="1318650"/>
            <a:ext cx="3300900" cy="1847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sz="1800"/>
              <a:t>IndicNLPSuite: Monolingual corpora, evaluation benchmarks and pre-trained multilingual language models for Indian languages. </a:t>
            </a:r>
            <a:endParaRPr sz="1800"/>
          </a:p>
        </p:txBody>
      </p:sp>
      <p:sp>
        <p:nvSpPr>
          <p:cNvPr id="854" name="Google Shape;854;p97"/>
          <p:cNvSpPr txBox="1"/>
          <p:nvPr>
            <p:ph idx="2" type="body"/>
          </p:nvPr>
        </p:nvSpPr>
        <p:spPr>
          <a:xfrm>
            <a:off x="5174225" y="1352625"/>
            <a:ext cx="33744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Creation of Indic NLP suite</a:t>
            </a:r>
            <a:endParaRPr/>
          </a:p>
        </p:txBody>
      </p:sp>
      <p:sp>
        <p:nvSpPr>
          <p:cNvPr id="855" name="Google Shape;855;p9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856" name="Google Shape;856;p97"/>
          <p:cNvSpPr txBox="1"/>
          <p:nvPr>
            <p:ph idx="1" type="subTitle"/>
          </p:nvPr>
        </p:nvSpPr>
        <p:spPr>
          <a:xfrm>
            <a:off x="724950" y="3161525"/>
            <a:ext cx="3300900" cy="1169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Kakwani D, Kunchukuttan A, Golla S, Gokul NC, Bhattacharyya A, Khapra MM, Kumar P. Findings of EMNLP 2020</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9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IndicCorp</a:t>
            </a:r>
            <a:endParaRPr/>
          </a:p>
        </p:txBody>
      </p:sp>
      <p:sp>
        <p:nvSpPr>
          <p:cNvPr id="862" name="Google Shape;862;p9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863" name="Google Shape;863;p98"/>
          <p:cNvSpPr/>
          <p:nvPr/>
        </p:nvSpPr>
        <p:spPr>
          <a:xfrm>
            <a:off x="773575" y="1400850"/>
            <a:ext cx="1637700" cy="7899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News Articles</a:t>
            </a:r>
            <a:endParaRPr>
              <a:solidFill>
                <a:schemeClr val="lt1"/>
              </a:solidFill>
            </a:endParaRPr>
          </a:p>
          <a:p>
            <a:pPr indent="0" lvl="0" marL="0" rtl="0" algn="ctr">
              <a:spcBef>
                <a:spcPts val="0"/>
              </a:spcBef>
              <a:spcAft>
                <a:spcPts val="0"/>
              </a:spcAft>
              <a:buNone/>
            </a:pPr>
            <a:r>
              <a:rPr lang="en-GB">
                <a:solidFill>
                  <a:schemeClr val="lt1"/>
                </a:solidFill>
              </a:rPr>
              <a:t>CommonCrawl</a:t>
            </a:r>
            <a:endParaRPr>
              <a:solidFill>
                <a:schemeClr val="lt1"/>
              </a:solidFill>
            </a:endParaRPr>
          </a:p>
        </p:txBody>
      </p:sp>
      <p:sp>
        <p:nvSpPr>
          <p:cNvPr id="864" name="Google Shape;864;p98"/>
          <p:cNvSpPr/>
          <p:nvPr/>
        </p:nvSpPr>
        <p:spPr>
          <a:xfrm>
            <a:off x="3197350" y="1400850"/>
            <a:ext cx="1637700" cy="7899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Article Extraction</a:t>
            </a:r>
            <a:endParaRPr>
              <a:solidFill>
                <a:schemeClr val="lt1"/>
              </a:solidFill>
            </a:endParaRPr>
          </a:p>
        </p:txBody>
      </p:sp>
      <p:cxnSp>
        <p:nvCxnSpPr>
          <p:cNvPr id="865" name="Google Shape;865;p98"/>
          <p:cNvCxnSpPr>
            <a:stCxn id="863" idx="3"/>
            <a:endCxn id="864" idx="1"/>
          </p:cNvCxnSpPr>
          <p:nvPr/>
        </p:nvCxnSpPr>
        <p:spPr>
          <a:xfrm>
            <a:off x="2411275" y="1795800"/>
            <a:ext cx="786000" cy="0"/>
          </a:xfrm>
          <a:prstGeom prst="straightConnector1">
            <a:avLst/>
          </a:prstGeom>
          <a:noFill/>
          <a:ln cap="flat" cmpd="sng" w="9525">
            <a:solidFill>
              <a:schemeClr val="dk2"/>
            </a:solidFill>
            <a:prstDash val="solid"/>
            <a:round/>
            <a:headEnd len="med" w="med" type="none"/>
            <a:tailEnd len="med" w="med" type="triangle"/>
          </a:ln>
        </p:spPr>
      </p:cxnSp>
      <p:sp>
        <p:nvSpPr>
          <p:cNvPr id="866" name="Google Shape;866;p98"/>
          <p:cNvSpPr txBox="1"/>
          <p:nvPr/>
        </p:nvSpPr>
        <p:spPr>
          <a:xfrm>
            <a:off x="2322925" y="1228025"/>
            <a:ext cx="96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Lato"/>
                <a:ea typeface="Lato"/>
                <a:cs typeface="Lato"/>
                <a:sym typeface="Lato"/>
              </a:rPr>
              <a:t>Boilerplate</a:t>
            </a:r>
            <a:endParaRPr sz="1200">
              <a:latin typeface="Lato"/>
              <a:ea typeface="Lato"/>
              <a:cs typeface="Lato"/>
              <a:sym typeface="Lato"/>
            </a:endParaRPr>
          </a:p>
        </p:txBody>
      </p:sp>
      <p:sp>
        <p:nvSpPr>
          <p:cNvPr id="867" name="Google Shape;867;p98"/>
          <p:cNvSpPr/>
          <p:nvPr/>
        </p:nvSpPr>
        <p:spPr>
          <a:xfrm>
            <a:off x="5621125" y="1279450"/>
            <a:ext cx="2443800" cy="20367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a:t>Data Cleaning</a:t>
            </a:r>
            <a:br>
              <a:rPr b="1" lang="en-GB"/>
            </a:br>
            <a:endParaRPr b="1"/>
          </a:p>
          <a:p>
            <a:pPr indent="-304800" lvl="0" marL="457200" rtl="0" algn="l">
              <a:spcBef>
                <a:spcPts val="0"/>
              </a:spcBef>
              <a:spcAft>
                <a:spcPts val="0"/>
              </a:spcAft>
              <a:buSzPts val="1200"/>
              <a:buChar char="●"/>
            </a:pPr>
            <a:r>
              <a:rPr lang="en-GB" sz="1200"/>
              <a:t>Canonicalize text</a:t>
            </a:r>
            <a:endParaRPr sz="1200"/>
          </a:p>
          <a:p>
            <a:pPr indent="-304800" lvl="0" marL="457200" rtl="0" algn="l">
              <a:spcBef>
                <a:spcPts val="0"/>
              </a:spcBef>
              <a:spcAft>
                <a:spcPts val="0"/>
              </a:spcAft>
              <a:buSzPts val="1200"/>
              <a:buChar char="●"/>
            </a:pPr>
            <a:r>
              <a:rPr lang="en-GB" sz="1200"/>
              <a:t>Split articles to sentences</a:t>
            </a:r>
            <a:endParaRPr sz="1200"/>
          </a:p>
          <a:p>
            <a:pPr indent="-304800" lvl="0" marL="457200" rtl="0" algn="l">
              <a:spcBef>
                <a:spcPts val="0"/>
              </a:spcBef>
              <a:spcAft>
                <a:spcPts val="0"/>
              </a:spcAft>
              <a:buSzPts val="1200"/>
              <a:buChar char="●"/>
            </a:pPr>
            <a:r>
              <a:rPr lang="en-GB" sz="1200"/>
              <a:t>Tokenize sentences</a:t>
            </a:r>
            <a:endParaRPr sz="1200"/>
          </a:p>
          <a:p>
            <a:pPr indent="-304800" lvl="0" marL="457200" rtl="0" algn="l">
              <a:spcBef>
                <a:spcPts val="0"/>
              </a:spcBef>
              <a:spcAft>
                <a:spcPts val="0"/>
              </a:spcAft>
              <a:buSzPts val="1200"/>
              <a:buChar char="●"/>
            </a:pPr>
            <a:r>
              <a:rPr lang="en-GB" sz="1200"/>
              <a:t>De-duplication</a:t>
            </a:r>
            <a:endParaRPr sz="1200"/>
          </a:p>
          <a:p>
            <a:pPr indent="-304800" lvl="0" marL="457200" rtl="0" algn="l">
              <a:spcBef>
                <a:spcPts val="0"/>
              </a:spcBef>
              <a:spcAft>
                <a:spcPts val="0"/>
              </a:spcAft>
              <a:buSzPts val="1200"/>
              <a:buChar char="●"/>
            </a:pPr>
            <a:r>
              <a:rPr lang="en-GB" sz="1200"/>
              <a:t>Shuffling</a:t>
            </a:r>
            <a:endParaRPr sz="1200"/>
          </a:p>
        </p:txBody>
      </p:sp>
      <p:cxnSp>
        <p:nvCxnSpPr>
          <p:cNvPr id="868" name="Google Shape;868;p98"/>
          <p:cNvCxnSpPr>
            <a:stCxn id="864" idx="3"/>
            <a:endCxn id="867" idx="1"/>
          </p:cNvCxnSpPr>
          <p:nvPr/>
        </p:nvCxnSpPr>
        <p:spPr>
          <a:xfrm>
            <a:off x="4835050" y="1795800"/>
            <a:ext cx="786000" cy="501900"/>
          </a:xfrm>
          <a:prstGeom prst="straightConnector1">
            <a:avLst/>
          </a:prstGeom>
          <a:noFill/>
          <a:ln cap="flat" cmpd="sng" w="9525">
            <a:solidFill>
              <a:schemeClr val="dk2"/>
            </a:solidFill>
            <a:prstDash val="solid"/>
            <a:round/>
            <a:headEnd len="med" w="med" type="none"/>
            <a:tailEnd len="med" w="med" type="triangle"/>
          </a:ln>
        </p:spPr>
      </p:cxnSp>
      <p:pic>
        <p:nvPicPr>
          <p:cNvPr id="869" name="Google Shape;869;p98"/>
          <p:cNvPicPr preferRelativeResize="0"/>
          <p:nvPr/>
        </p:nvPicPr>
        <p:blipFill>
          <a:blip r:embed="rId3">
            <a:alphaModFix/>
          </a:blip>
          <a:stretch>
            <a:fillRect/>
          </a:stretch>
        </p:blipFill>
        <p:spPr>
          <a:xfrm>
            <a:off x="1969400" y="2367850"/>
            <a:ext cx="2602590" cy="2647951"/>
          </a:xfrm>
          <a:prstGeom prst="rect">
            <a:avLst/>
          </a:prstGeom>
          <a:noFill/>
          <a:ln>
            <a:noFill/>
          </a:ln>
        </p:spPr>
      </p:pic>
      <p:cxnSp>
        <p:nvCxnSpPr>
          <p:cNvPr id="870" name="Google Shape;870;p98"/>
          <p:cNvCxnSpPr>
            <a:stCxn id="867" idx="1"/>
            <a:endCxn id="869" idx="3"/>
          </p:cNvCxnSpPr>
          <p:nvPr/>
        </p:nvCxnSpPr>
        <p:spPr>
          <a:xfrm flipH="1">
            <a:off x="4572025" y="2297800"/>
            <a:ext cx="1049100" cy="1394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99"/>
          <p:cNvSpPr txBox="1"/>
          <p:nvPr>
            <p:ph type="title"/>
          </p:nvPr>
        </p:nvSpPr>
        <p:spPr>
          <a:xfrm>
            <a:off x="729450" y="571925"/>
            <a:ext cx="7688700" cy="9852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 (</a:t>
            </a:r>
            <a:r>
              <a:rPr lang="en-GB" sz="1800"/>
              <a:t>Indic General Language Understanding Evaluation Benchmark – In Language</a:t>
            </a:r>
            <a:r>
              <a:rPr lang="en-GB"/>
              <a:t>)</a:t>
            </a:r>
            <a:endParaRPr/>
          </a:p>
        </p:txBody>
      </p:sp>
      <p:sp>
        <p:nvSpPr>
          <p:cNvPr id="876" name="Google Shape;876;p99"/>
          <p:cNvSpPr txBox="1"/>
          <p:nvPr>
            <p:ph idx="1" type="body"/>
          </p:nvPr>
        </p:nvSpPr>
        <p:spPr>
          <a:xfrm>
            <a:off x="729450" y="1321200"/>
            <a:ext cx="7688700" cy="384900"/>
          </a:xfrm>
          <a:prstGeom prst="rect">
            <a:avLst/>
          </a:prstGeom>
        </p:spPr>
        <p:txBody>
          <a:bodyPr anchorCtr="0" anchor="t" bIns="91425" lIns="91425" spcFirstLastPara="1" rIns="91425" wrap="square" tIns="91425">
            <a:spAutoFit/>
          </a:bodyPr>
          <a:lstStyle/>
          <a:p>
            <a:pPr indent="0" lvl="0" marL="0" rtl="0" algn="l">
              <a:spcBef>
                <a:spcPts val="0"/>
              </a:spcBef>
              <a:spcAft>
                <a:spcPts val="1200"/>
              </a:spcAft>
              <a:buNone/>
            </a:pPr>
            <a:r>
              <a:rPr lang="en-GB"/>
              <a:t>Evaluation Benchmark for Indian Languages</a:t>
            </a:r>
            <a:endParaRPr/>
          </a:p>
        </p:txBody>
      </p:sp>
      <p:sp>
        <p:nvSpPr>
          <p:cNvPr id="877" name="Google Shape;877;p9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878" name="Google Shape;878;p99"/>
          <p:cNvSpPr/>
          <p:nvPr/>
        </p:nvSpPr>
        <p:spPr>
          <a:xfrm>
            <a:off x="5431450" y="2957025"/>
            <a:ext cx="2040900" cy="789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IndicGLUE</a:t>
            </a:r>
            <a:endParaRPr/>
          </a:p>
        </p:txBody>
      </p:sp>
      <p:sp>
        <p:nvSpPr>
          <p:cNvPr id="879" name="Google Shape;879;p99"/>
          <p:cNvSpPr/>
          <p:nvPr/>
        </p:nvSpPr>
        <p:spPr>
          <a:xfrm>
            <a:off x="1481350" y="2162575"/>
            <a:ext cx="2106900" cy="54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Existing Indic Datasets</a:t>
            </a:r>
            <a:endParaRPr/>
          </a:p>
        </p:txBody>
      </p:sp>
      <p:sp>
        <p:nvSpPr>
          <p:cNvPr id="880" name="Google Shape;880;p99"/>
          <p:cNvSpPr/>
          <p:nvPr/>
        </p:nvSpPr>
        <p:spPr>
          <a:xfrm>
            <a:off x="1481350" y="3080325"/>
            <a:ext cx="2106900" cy="54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Translate English</a:t>
            </a:r>
            <a:r>
              <a:rPr lang="en-GB"/>
              <a:t> Datasets</a:t>
            </a:r>
            <a:endParaRPr/>
          </a:p>
        </p:txBody>
      </p:sp>
      <p:sp>
        <p:nvSpPr>
          <p:cNvPr id="881" name="Google Shape;881;p99"/>
          <p:cNvSpPr/>
          <p:nvPr/>
        </p:nvSpPr>
        <p:spPr>
          <a:xfrm>
            <a:off x="1481350" y="3998075"/>
            <a:ext cx="2106900" cy="543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Semi-automatic</a:t>
            </a:r>
            <a:r>
              <a:rPr lang="en-GB"/>
              <a:t> Dataset Creation</a:t>
            </a:r>
            <a:endParaRPr/>
          </a:p>
        </p:txBody>
      </p:sp>
      <p:cxnSp>
        <p:nvCxnSpPr>
          <p:cNvPr id="882" name="Google Shape;882;p99"/>
          <p:cNvCxnSpPr>
            <a:stCxn id="879" idx="3"/>
            <a:endCxn id="878" idx="1"/>
          </p:cNvCxnSpPr>
          <p:nvPr/>
        </p:nvCxnSpPr>
        <p:spPr>
          <a:xfrm>
            <a:off x="3588250" y="2434225"/>
            <a:ext cx="1843200" cy="917700"/>
          </a:xfrm>
          <a:prstGeom prst="straightConnector1">
            <a:avLst/>
          </a:prstGeom>
          <a:noFill/>
          <a:ln cap="flat" cmpd="sng" w="9525">
            <a:solidFill>
              <a:schemeClr val="dk2"/>
            </a:solidFill>
            <a:prstDash val="solid"/>
            <a:round/>
            <a:headEnd len="med" w="med" type="none"/>
            <a:tailEnd len="med" w="med" type="triangle"/>
          </a:ln>
        </p:spPr>
      </p:cxnSp>
      <p:cxnSp>
        <p:nvCxnSpPr>
          <p:cNvPr id="883" name="Google Shape;883;p99"/>
          <p:cNvCxnSpPr>
            <a:stCxn id="880" idx="3"/>
            <a:endCxn id="878" idx="1"/>
          </p:cNvCxnSpPr>
          <p:nvPr/>
        </p:nvCxnSpPr>
        <p:spPr>
          <a:xfrm>
            <a:off x="3588250" y="3351975"/>
            <a:ext cx="1843200" cy="0"/>
          </a:xfrm>
          <a:prstGeom prst="straightConnector1">
            <a:avLst/>
          </a:prstGeom>
          <a:noFill/>
          <a:ln cap="flat" cmpd="sng" w="9525">
            <a:solidFill>
              <a:schemeClr val="dk2"/>
            </a:solidFill>
            <a:prstDash val="solid"/>
            <a:round/>
            <a:headEnd len="med" w="med" type="none"/>
            <a:tailEnd len="med" w="med" type="triangle"/>
          </a:ln>
        </p:spPr>
      </p:cxnSp>
      <p:cxnSp>
        <p:nvCxnSpPr>
          <p:cNvPr id="884" name="Google Shape;884;p99"/>
          <p:cNvCxnSpPr>
            <a:stCxn id="881" idx="3"/>
            <a:endCxn id="878" idx="1"/>
          </p:cNvCxnSpPr>
          <p:nvPr/>
        </p:nvCxnSpPr>
        <p:spPr>
          <a:xfrm flipH="1" rot="10800000">
            <a:off x="3588250" y="3352025"/>
            <a:ext cx="1843200" cy="917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00"/>
          <p:cNvSpPr txBox="1"/>
          <p:nvPr>
            <p:ph idx="1" type="body"/>
          </p:nvPr>
        </p:nvSpPr>
        <p:spPr>
          <a:xfrm>
            <a:off x="729450" y="1321200"/>
            <a:ext cx="7688700" cy="3239400"/>
          </a:xfrm>
          <a:prstGeom prst="rect">
            <a:avLst/>
          </a:prstGeom>
        </p:spPr>
        <p:txBody>
          <a:bodyPr anchorCtr="0" anchor="t" bIns="91425" lIns="91425" spcFirstLastPara="1" rIns="91425" wrap="square" tIns="91425">
            <a:spAutoFit/>
          </a:bodyPr>
          <a:lstStyle/>
          <a:p>
            <a:pPr indent="-311150" lvl="0" marL="457200" rtl="0" algn="l">
              <a:spcBef>
                <a:spcPts val="0"/>
              </a:spcBef>
              <a:spcAft>
                <a:spcPts val="0"/>
              </a:spcAft>
              <a:buSzPts val="1300"/>
              <a:buChar char="●"/>
            </a:pPr>
            <a:r>
              <a:rPr b="1" lang="en-GB"/>
              <a:t>News Category Classification</a:t>
            </a:r>
            <a:br>
              <a:rPr lang="en-GB"/>
            </a:br>
            <a:r>
              <a:rPr b="1" lang="en-GB"/>
              <a:t>Article Snippet:</a:t>
            </a:r>
            <a:r>
              <a:rPr lang="en-GB"/>
              <a:t> கர்நாடக சட்டப் ேபரைவயில் ெவற்றி ெபற்ற எம்எல்ஏக்கள் இன்று பதவிேயற்றுக் ெகாண்ட நிைலயில் , காங்கிரஸ் எம்எல்ஏ ஆனந்த் சிங் க்கள் ஆப்ெசன்ட் ஆகி அதிர்ச்சிைய ஏற்படுத்தியுள்ளார் . உச்சநீதிமன்ற உத்தரவுப்படி இன்று மாைல முதலைமச்சர் எடியூரப்பா இன்று நம்பிக்ைக…</a:t>
            </a:r>
            <a:br>
              <a:rPr lang="en-GB"/>
            </a:br>
            <a:r>
              <a:rPr b="1" lang="en-GB"/>
              <a:t>Category: </a:t>
            </a:r>
            <a:r>
              <a:rPr lang="en-GB"/>
              <a:t>Politics</a:t>
            </a:r>
            <a:br>
              <a:rPr lang="en-GB"/>
            </a:br>
            <a:endParaRPr/>
          </a:p>
          <a:p>
            <a:pPr indent="-311150" lvl="0" marL="457200" rtl="0" algn="l">
              <a:spcBef>
                <a:spcPts val="0"/>
              </a:spcBef>
              <a:spcAft>
                <a:spcPts val="0"/>
              </a:spcAft>
              <a:buSzPts val="1300"/>
              <a:buChar char="●"/>
            </a:pPr>
            <a:r>
              <a:rPr b="1" lang="en-GB"/>
              <a:t>Headline Prediction</a:t>
            </a:r>
            <a:br>
              <a:rPr b="1" lang="en-GB"/>
            </a:br>
            <a:r>
              <a:rPr b="1" lang="en-GB"/>
              <a:t>News Article: </a:t>
            </a:r>
            <a:r>
              <a:rPr lang="en-GB"/>
              <a:t>ರಾಷ್ಟ್ರೀಯ\nಪುಣೆ: 23 ವರ್ಷದ ಇನ್ಫೋಸಿಸ್ ಮಹಿಳಾ ಟೆಕ್ಕಿಯೊಬ್ಬರನ್ನು ನಡು ರಸ್ತೆಯಲ್ಲಿಯೇ ಮಾರಾಕಾಸ್ತ್ರಗಳಿಂದ ಬರ್ಬರವಾಗಿ ಹತ್ಯೆ ಮಾಡಿರುವ ಘಟನೆ ಪುಣೆಯಲ್ಲಿ ಶನಿವಾರ ರಾತ್ರಿ ನಡೆದಿದೆ…</a:t>
            </a:r>
            <a:endParaRPr/>
          </a:p>
          <a:p>
            <a:pPr indent="-298450" lvl="1" marL="914400" rtl="0" algn="l">
              <a:spcBef>
                <a:spcPts val="0"/>
              </a:spcBef>
              <a:spcAft>
                <a:spcPts val="0"/>
              </a:spcAft>
              <a:buSzPts val="1100"/>
              <a:buChar char="○"/>
            </a:pPr>
            <a:r>
              <a:rPr b="1" lang="en-GB"/>
              <a:t>Candidate 1: </a:t>
            </a:r>
            <a:r>
              <a:rPr lang="en-GB"/>
              <a:t>ಇನ್ಫೋಸಿಸ್ ಮಹಿಳಾ ಟೆಕ್ಕಿಯ ಬರ್ಬರ ಹತ್ಯೆ [</a:t>
            </a:r>
            <a:r>
              <a:rPr lang="en-GB">
                <a:solidFill>
                  <a:schemeClr val="accent3"/>
                </a:solidFill>
              </a:rPr>
              <a:t>correct answer</a:t>
            </a:r>
            <a:r>
              <a:rPr lang="en-GB"/>
              <a:t>]</a:t>
            </a:r>
            <a:endParaRPr/>
          </a:p>
          <a:p>
            <a:pPr indent="-298450" lvl="1" marL="914400" rtl="0" algn="l">
              <a:spcBef>
                <a:spcPts val="0"/>
              </a:spcBef>
              <a:spcAft>
                <a:spcPts val="0"/>
              </a:spcAft>
              <a:buSzPts val="1100"/>
              <a:buChar char="○"/>
            </a:pPr>
            <a:r>
              <a:rPr b="1" lang="en-GB"/>
              <a:t>Candidate 2: </a:t>
            </a:r>
            <a:r>
              <a:rPr lang="en-GB"/>
              <a:t>ಮಾನಸಿಕ ಅಸ್ವಸ್ಥೆ ಮೇಲೆ ಮಕ್ಕಳ ಕಳ್ಳಿ ಎಂದು ಭೀಕರ ಹಲ್ಲೆ</a:t>
            </a:r>
            <a:endParaRPr/>
          </a:p>
          <a:p>
            <a:pPr indent="-298450" lvl="1" marL="914400" rtl="0" algn="l">
              <a:spcBef>
                <a:spcPts val="0"/>
              </a:spcBef>
              <a:spcAft>
                <a:spcPts val="0"/>
              </a:spcAft>
              <a:buSzPts val="1100"/>
              <a:buChar char="○"/>
            </a:pPr>
            <a:r>
              <a:rPr b="1" lang="en-GB"/>
              <a:t>Candidate 3:</a:t>
            </a:r>
            <a:r>
              <a:rPr lang="en-GB"/>
              <a:t> ಕಸಬ ಬೆಂಗ್ರೆಯಲ್ಲಿ ಮುಸುಕುಧಾರಿಗಳ ತಂಡದಿಂದ ಮೂವರು ಯುವಕರ ಮೇಲೆ ಹಲ್ಲೆ : ಓರ್ವ ಗಂಭೀರ</a:t>
            </a:r>
            <a:endParaRPr/>
          </a:p>
          <a:p>
            <a:pPr indent="-298450" lvl="1" marL="914400" rtl="0" algn="l">
              <a:spcBef>
                <a:spcPts val="0"/>
              </a:spcBef>
              <a:spcAft>
                <a:spcPts val="0"/>
              </a:spcAft>
              <a:buSzPts val="1100"/>
              <a:buChar char="○"/>
            </a:pPr>
            <a:r>
              <a:rPr b="1" lang="en-GB"/>
              <a:t>Candidate 4: </a:t>
            </a:r>
            <a:r>
              <a:rPr lang="en-GB"/>
              <a:t>ಕಣಿವೆ ರಾಜ್ಯದಲ್ಲಿ mobile ಬಂದ್, ಪ್ರಿಂಟಿಂಗ್ ಪ್ರೆಸ್ ಮೇಲೆ ದಾಳಿ</a:t>
            </a:r>
            <a:endParaRPr/>
          </a:p>
        </p:txBody>
      </p:sp>
      <p:sp>
        <p:nvSpPr>
          <p:cNvPr id="890" name="Google Shape;890;p100"/>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a:t>
            </a:r>
            <a:endParaRPr/>
          </a:p>
        </p:txBody>
      </p:sp>
      <p:sp>
        <p:nvSpPr>
          <p:cNvPr id="891" name="Google Shape;891;p10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01"/>
          <p:cNvSpPr txBox="1"/>
          <p:nvPr>
            <p:ph idx="1" type="body"/>
          </p:nvPr>
        </p:nvSpPr>
        <p:spPr>
          <a:xfrm>
            <a:off x="729450" y="1321200"/>
            <a:ext cx="7688700" cy="23781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b="1" lang="en-GB"/>
              <a:t>Wikipedia Section-title Prediction</a:t>
            </a:r>
            <a:br>
              <a:rPr lang="en-GB"/>
            </a:br>
            <a:r>
              <a:rPr b="1" lang="en-GB"/>
              <a:t>Section</a:t>
            </a:r>
            <a:r>
              <a:rPr b="1" lang="en-GB"/>
              <a:t> Snippet:</a:t>
            </a:r>
            <a:r>
              <a:rPr lang="en-GB"/>
              <a:t> </a:t>
            </a:r>
            <a:r>
              <a:rPr lang="en-GB"/>
              <a:t>2005માં, જેકમેન નિર્માણ કંપની, સીડ પ્રોડકશન્સ ઊભી કરવા તેના લાંબાસમયના મદદનીશ જહોન પાલેર્મો સાથે જોડાયા, જેમનો પ્રથમ પ્રોજેકટ 2007માં વિવા લાફલિન હતો. જેકમેનની અભિનેત્રી પત્ની ડેબોરા-લી ફર્નેસ પણ કંપનીમાં જોડાઈ, અને પાલેર્મોએ પોતાના, ફર્નેસ અને જેકમેન માટે “ યુનિટી ”...</a:t>
            </a:r>
            <a:endParaRPr/>
          </a:p>
          <a:p>
            <a:pPr indent="-298450" lvl="1" marL="914400" rtl="0" algn="l">
              <a:lnSpc>
                <a:spcPct val="150000"/>
              </a:lnSpc>
              <a:spcBef>
                <a:spcPts val="0"/>
              </a:spcBef>
              <a:spcAft>
                <a:spcPts val="0"/>
              </a:spcAft>
              <a:buSzPts val="1100"/>
              <a:buChar char="○"/>
            </a:pPr>
            <a:r>
              <a:rPr b="1" lang="en-GB"/>
              <a:t>Candidate 1:</a:t>
            </a:r>
            <a:r>
              <a:rPr lang="en-GB"/>
              <a:t> એકસ-મેન</a:t>
            </a:r>
            <a:endParaRPr/>
          </a:p>
          <a:p>
            <a:pPr indent="-298450" lvl="1" marL="914400" rtl="0" algn="l">
              <a:lnSpc>
                <a:spcPct val="150000"/>
              </a:lnSpc>
              <a:spcBef>
                <a:spcPts val="0"/>
              </a:spcBef>
              <a:spcAft>
                <a:spcPts val="0"/>
              </a:spcAft>
              <a:buSzPts val="1100"/>
              <a:buChar char="○"/>
            </a:pPr>
            <a:r>
              <a:rPr b="1" lang="en-GB"/>
              <a:t>Candidate 2:</a:t>
            </a:r>
            <a:r>
              <a:rPr lang="en-GB"/>
              <a:t> કારકીર્દિ</a:t>
            </a:r>
            <a:endParaRPr/>
          </a:p>
          <a:p>
            <a:pPr indent="-298450" lvl="1" marL="914400" rtl="0" algn="l">
              <a:lnSpc>
                <a:spcPct val="150000"/>
              </a:lnSpc>
              <a:spcBef>
                <a:spcPts val="0"/>
              </a:spcBef>
              <a:spcAft>
                <a:spcPts val="0"/>
              </a:spcAft>
              <a:buSzPts val="1100"/>
              <a:buChar char="○"/>
            </a:pPr>
            <a:r>
              <a:rPr b="1" lang="en-GB"/>
              <a:t>Candidate 3:</a:t>
            </a:r>
            <a:r>
              <a:rPr lang="en-GB"/>
              <a:t> નિર્માણ કંપન [</a:t>
            </a:r>
            <a:r>
              <a:rPr lang="en-GB">
                <a:solidFill>
                  <a:schemeClr val="accent3"/>
                </a:solidFill>
              </a:rPr>
              <a:t>correct answer</a:t>
            </a:r>
            <a:r>
              <a:rPr lang="en-GB"/>
              <a:t>]</a:t>
            </a:r>
            <a:endParaRPr/>
          </a:p>
          <a:p>
            <a:pPr indent="-323850" lvl="1" marL="914400" rtl="0" algn="l">
              <a:lnSpc>
                <a:spcPct val="150000"/>
              </a:lnSpc>
              <a:spcBef>
                <a:spcPts val="0"/>
              </a:spcBef>
              <a:spcAft>
                <a:spcPts val="0"/>
              </a:spcAft>
              <a:buClr>
                <a:srgbClr val="3D3A47"/>
              </a:buClr>
              <a:buSzPts val="1500"/>
              <a:buFont typeface="Roboto"/>
              <a:buChar char="○"/>
            </a:pPr>
            <a:r>
              <a:rPr b="1" lang="en-GB"/>
              <a:t>Candidate 4:</a:t>
            </a:r>
            <a:r>
              <a:rPr lang="en-GB"/>
              <a:t> ઓસ્ટ્રેલિય</a:t>
            </a:r>
            <a:endParaRPr/>
          </a:p>
        </p:txBody>
      </p:sp>
      <p:sp>
        <p:nvSpPr>
          <p:cNvPr id="897" name="Google Shape;897;p10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a:t>
            </a:r>
            <a:endParaRPr/>
          </a:p>
        </p:txBody>
      </p:sp>
      <p:sp>
        <p:nvSpPr>
          <p:cNvPr id="898" name="Google Shape;898;p10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Unsupervised NMT</a:t>
            </a:r>
            <a:endParaRPr/>
          </a:p>
        </p:txBody>
      </p:sp>
      <p:sp>
        <p:nvSpPr>
          <p:cNvPr id="199" name="Google Shape;199;p21"/>
          <p:cNvSpPr txBox="1"/>
          <p:nvPr>
            <p:ph idx="1" type="body"/>
          </p:nvPr>
        </p:nvSpPr>
        <p:spPr>
          <a:xfrm>
            <a:off x="729450" y="1321200"/>
            <a:ext cx="7688700" cy="17163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Unsupervised NMT = </a:t>
            </a:r>
            <a:r>
              <a:rPr lang="en-GB"/>
              <a:t>Language model pretraining + Iterative Back-Translation</a:t>
            </a:r>
            <a:endParaRPr/>
          </a:p>
          <a:p>
            <a:pPr indent="-311150" lvl="0" marL="457200" rtl="0" algn="l">
              <a:lnSpc>
                <a:spcPct val="150000"/>
              </a:lnSpc>
              <a:spcBef>
                <a:spcPts val="0"/>
              </a:spcBef>
              <a:spcAft>
                <a:spcPts val="0"/>
              </a:spcAft>
              <a:buSzPts val="1300"/>
              <a:buChar char="•"/>
            </a:pPr>
            <a:r>
              <a:rPr lang="en-GB"/>
              <a:t>Language model pretraining</a:t>
            </a:r>
            <a:endParaRPr/>
          </a:p>
          <a:p>
            <a:pPr indent="-298450" lvl="1" marL="914400" rtl="0" algn="l">
              <a:lnSpc>
                <a:spcPct val="150000"/>
              </a:lnSpc>
              <a:spcBef>
                <a:spcPts val="0"/>
              </a:spcBef>
              <a:spcAft>
                <a:spcPts val="0"/>
              </a:spcAft>
              <a:buSzPts val="1100"/>
              <a:buChar char="–"/>
            </a:pPr>
            <a:r>
              <a:rPr lang="en-GB"/>
              <a:t>XLM (Conneau et al. (2019))</a:t>
            </a:r>
            <a:endParaRPr/>
          </a:p>
          <a:p>
            <a:pPr indent="-298450" lvl="1" marL="914400" rtl="0" algn="l">
              <a:lnSpc>
                <a:spcPct val="150000"/>
              </a:lnSpc>
              <a:spcBef>
                <a:spcPts val="0"/>
              </a:spcBef>
              <a:spcAft>
                <a:spcPts val="0"/>
              </a:spcAft>
              <a:buSzPts val="1100"/>
              <a:buChar char="–"/>
            </a:pPr>
            <a:r>
              <a:rPr lang="en-GB"/>
              <a:t>MASS (Song et al. (2019))</a:t>
            </a:r>
            <a:endParaRPr/>
          </a:p>
          <a:p>
            <a:pPr indent="-298450" lvl="1" marL="914400" rtl="0" algn="l">
              <a:lnSpc>
                <a:spcPct val="150000"/>
              </a:lnSpc>
              <a:spcBef>
                <a:spcPts val="0"/>
              </a:spcBef>
              <a:spcAft>
                <a:spcPts val="0"/>
              </a:spcAft>
              <a:buSzPts val="1100"/>
              <a:buChar char="–"/>
            </a:pPr>
            <a:r>
              <a:rPr lang="en-GB"/>
              <a:t>BART (Lewis et al. (2020))</a:t>
            </a:r>
            <a:endParaRPr/>
          </a:p>
          <a:p>
            <a:pPr indent="-298450" lvl="1" marL="914400" rtl="0" algn="l">
              <a:lnSpc>
                <a:spcPct val="150000"/>
              </a:lnSpc>
              <a:spcBef>
                <a:spcPts val="0"/>
              </a:spcBef>
              <a:spcAft>
                <a:spcPts val="0"/>
              </a:spcAft>
              <a:buSzPts val="1100"/>
              <a:buChar char="–"/>
            </a:pPr>
            <a:r>
              <a:rPr lang="en-GB"/>
              <a:t>mBART (Liu et al. (2020)) ...</a:t>
            </a:r>
            <a:endParaRPr/>
          </a:p>
        </p:txBody>
      </p:sp>
      <p:sp>
        <p:nvSpPr>
          <p:cNvPr id="200" name="Google Shape;200;p2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201" name="Google Shape;201;p21"/>
          <p:cNvSpPr txBox="1"/>
          <p:nvPr/>
        </p:nvSpPr>
        <p:spPr>
          <a:xfrm>
            <a:off x="666600" y="3110775"/>
            <a:ext cx="7999200" cy="17238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accent5"/>
              </a:buClr>
              <a:buSzPts val="1000"/>
              <a:buFont typeface="Lato"/>
              <a:buChar char="●"/>
            </a:pPr>
            <a:r>
              <a:rPr lang="en-GB" sz="1000">
                <a:solidFill>
                  <a:schemeClr val="accent5"/>
                </a:solidFill>
                <a:latin typeface="Lato"/>
                <a:ea typeface="Lato"/>
                <a:cs typeface="Lato"/>
                <a:sym typeface="Lato"/>
              </a:rPr>
              <a:t>Conneau, Alexis, and Guillaume Lample. "Cross-lingual language model pretraining." Advances in Neural Information Processing Systems 32 (2019): 7059-7069.</a:t>
            </a:r>
            <a:endParaRPr sz="1000">
              <a:solidFill>
                <a:schemeClr val="accent5"/>
              </a:solidFill>
              <a:latin typeface="Lato"/>
              <a:ea typeface="Lato"/>
              <a:cs typeface="Lato"/>
              <a:sym typeface="Lato"/>
            </a:endParaRPr>
          </a:p>
          <a:p>
            <a:pPr indent="-292100" lvl="0" marL="457200" rtl="0" algn="l">
              <a:spcBef>
                <a:spcPts val="0"/>
              </a:spcBef>
              <a:spcAft>
                <a:spcPts val="0"/>
              </a:spcAft>
              <a:buClr>
                <a:schemeClr val="accent5"/>
              </a:buClr>
              <a:buSzPts val="1000"/>
              <a:buFont typeface="Lato"/>
              <a:buChar char="●"/>
            </a:pPr>
            <a:r>
              <a:rPr lang="en-GB" sz="1000">
                <a:solidFill>
                  <a:schemeClr val="accent5"/>
                </a:solidFill>
                <a:latin typeface="Lato"/>
                <a:ea typeface="Lato"/>
                <a:cs typeface="Lato"/>
                <a:sym typeface="Lato"/>
              </a:rPr>
              <a:t>Song, Kaitao, Xu Tan, Tao Qin, Jianfeng Lu, and Tie-Yan Liu. "MASS: Masked Sequence to Sequence Pre-training for Language Generation." In International Conference on Machine Learning, pp. 5926-5936. PMLR, 2019.</a:t>
            </a:r>
            <a:endParaRPr sz="1000">
              <a:solidFill>
                <a:schemeClr val="accent5"/>
              </a:solidFill>
              <a:latin typeface="Lato"/>
              <a:ea typeface="Lato"/>
              <a:cs typeface="Lato"/>
              <a:sym typeface="Lato"/>
            </a:endParaRPr>
          </a:p>
          <a:p>
            <a:pPr indent="-292100" lvl="0" marL="457200" rtl="0" algn="l">
              <a:spcBef>
                <a:spcPts val="0"/>
              </a:spcBef>
              <a:spcAft>
                <a:spcPts val="0"/>
              </a:spcAft>
              <a:buClr>
                <a:schemeClr val="accent5"/>
              </a:buClr>
              <a:buSzPts val="1000"/>
              <a:buFont typeface="Lato"/>
              <a:buChar char="●"/>
            </a:pPr>
            <a:r>
              <a:rPr lang="en-GB" sz="1000">
                <a:solidFill>
                  <a:schemeClr val="accent5"/>
                </a:solidFill>
                <a:latin typeface="Lato"/>
                <a:ea typeface="Lato"/>
                <a:cs typeface="Lato"/>
                <a:sym typeface="Lato"/>
              </a:rPr>
              <a:t>Lewis, Mike, Yinhan Liu, Naman Goyal, Marjan Ghazvininejad, Abdelrahman Mohamed, Omer Levy, Veselin Stoyanov, and Luke Zettlemoyer. "BART: Denoising Sequence-to-Sequence Pre-training for Natural Language Generation, Translation, and Comprehension." In Proceedings of the 58th Annual Meeting of the Association for Computational Linguistics, pp. 7871-7880. 2020.</a:t>
            </a:r>
            <a:endParaRPr sz="1000">
              <a:solidFill>
                <a:schemeClr val="accent5"/>
              </a:solidFill>
              <a:latin typeface="Lato"/>
              <a:ea typeface="Lato"/>
              <a:cs typeface="Lato"/>
              <a:sym typeface="Lato"/>
            </a:endParaRPr>
          </a:p>
          <a:p>
            <a:pPr indent="-292100" lvl="0" marL="457200" rtl="0" algn="l">
              <a:spcBef>
                <a:spcPts val="0"/>
              </a:spcBef>
              <a:spcAft>
                <a:spcPts val="0"/>
              </a:spcAft>
              <a:buClr>
                <a:schemeClr val="accent5"/>
              </a:buClr>
              <a:buSzPts val="1000"/>
              <a:buFont typeface="Lato"/>
              <a:buChar char="●"/>
            </a:pPr>
            <a:r>
              <a:rPr lang="en-GB" sz="1000">
                <a:solidFill>
                  <a:schemeClr val="accent5"/>
                </a:solidFill>
                <a:latin typeface="Lato"/>
                <a:ea typeface="Lato"/>
                <a:cs typeface="Lato"/>
                <a:sym typeface="Lato"/>
              </a:rPr>
              <a:t>Liu, Yinhan, Jiatao Gu, Naman Goyal, Xian Li, Sergey Edunov, Marjan Ghazvininejad, Mike Lewis, and Luke Zettlemoyer. "Multilingual denoising pre-training for neural machine translation." Transactions of the Association for Computational Linguistics 8 (2020): 726-742.</a:t>
            </a:r>
            <a:endParaRPr sz="1000">
              <a:solidFill>
                <a:schemeClr val="accent5"/>
              </a:solidFill>
              <a:latin typeface="Lato"/>
              <a:ea typeface="Lato"/>
              <a:cs typeface="Lato"/>
              <a:sym typeface="Lato"/>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102"/>
          <p:cNvSpPr txBox="1"/>
          <p:nvPr>
            <p:ph idx="1" type="body"/>
          </p:nvPr>
        </p:nvSpPr>
        <p:spPr>
          <a:xfrm>
            <a:off x="729450" y="1321200"/>
            <a:ext cx="7688700" cy="29169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b="1" lang="en-GB"/>
              <a:t>Cloze-Style Multiple QA</a:t>
            </a:r>
            <a:br>
              <a:rPr b="1" lang="en-GB"/>
            </a:br>
            <a:r>
              <a:rPr b="1" lang="en-GB"/>
              <a:t>Text: </a:t>
            </a:r>
            <a:r>
              <a:rPr lang="en-GB"/>
              <a:t>ਹੋਮੀ ਭਾਬਾ ਦਾ ਜਨਮ 1949 ਈ ਨੂਂ ਮੁੰਬਈ ਵਿੱਚ ਪਾਰਸੀ ਪਰਿਵਾਰ ਵਿੱਚ ਹੋਇਆ । ਸੇਂਟ ਮੇਰੀ ਤੋਂ ਮੁਢਲੀ ਸਿਖਿਆ ਪ੍ਰਾਪਤ ਕਰਕੇ ਉਹ ਬੰਬੇ ਯੂਨੀਵਰਸਿਟੀ ਗ੍ਰੈਜੁਏਸ਼ਨ ਲਈ ਚਲਾ ਗਿਆ । ਇਸ ਤੋਂ ਬਾਅਦ ਉਹ ਉਚੇਰੀ ਸਿਖਿਆ ਲਈ &lt;MASK&gt; ਚਲਾ ਗਿਆ । ਉਸਨੇ ਓਥੇ ਆਕਸਫੋਰਡ ਯੂਨੀਵਰਸਿਟੀ ਤੋਂ ਐਮ.ਏ ਅਤੇ ਐਮ ਫਿਲ ਦੀਆਂ ਡਿਗਰੀਆਂ ਪ੍ਰਾਪਤ ਕੀਤੀਆਂ । ਤਕਰੀਬਨ ਦਸ ਸਾਲ ਤਕ ਉਸਨੇ ਸੁਸੈਕਸ ਯੂਨੀਵਰਸਿਟੀ ਦੇ ਅੰਗਰੇਜ਼ੀ ਵਿਭਾਗ ਵਿੱਚ ਬਤੌਰ ਲੈਕਚਰਾਰ ਕਾਰਜ ਨਿਭਾਇਆ । ਇਸਤੋਂ ਇਲਾਵਾ ਹੋਮੀ ਭਾਬਾ ਪੈਨਸੁਲਵੇਨਿਆ , ਸ਼ਿਕਾਗੋ ਅਤੇ ਅਮਰੀਕਾ ਦੀ ਹਾਰਵਰਡ ਯੂਨੀਵਰਸਿਟੀ ਵਿੱਚ ਵੀ ਪ੍ਰੋਫ਼ੇਸਰ ਦੇ ਆਹੁਦੇ ਤੇ ਰਿਹਾ ।</a:t>
            </a:r>
            <a:endParaRPr/>
          </a:p>
          <a:p>
            <a:pPr indent="-298450" lvl="1" marL="914400" rtl="0" algn="l">
              <a:lnSpc>
                <a:spcPct val="150000"/>
              </a:lnSpc>
              <a:spcBef>
                <a:spcPts val="0"/>
              </a:spcBef>
              <a:spcAft>
                <a:spcPts val="0"/>
              </a:spcAft>
              <a:buSzPts val="1100"/>
              <a:buChar char="○"/>
            </a:pPr>
            <a:r>
              <a:rPr b="1" lang="en-GB"/>
              <a:t>Candidate 1:</a:t>
            </a:r>
            <a:r>
              <a:rPr lang="en-GB"/>
              <a:t> ਬਰਤਾਨੀਆ [</a:t>
            </a:r>
            <a:r>
              <a:rPr lang="en-GB">
                <a:solidFill>
                  <a:schemeClr val="accent3"/>
                </a:solidFill>
              </a:rPr>
              <a:t>correct answer</a:t>
            </a:r>
            <a:r>
              <a:rPr lang="en-GB"/>
              <a:t>]</a:t>
            </a:r>
            <a:endParaRPr/>
          </a:p>
          <a:p>
            <a:pPr indent="-298450" lvl="1" marL="914400" rtl="0" algn="l">
              <a:lnSpc>
                <a:spcPct val="150000"/>
              </a:lnSpc>
              <a:spcBef>
                <a:spcPts val="0"/>
              </a:spcBef>
              <a:spcAft>
                <a:spcPts val="0"/>
              </a:spcAft>
              <a:buSzPts val="1100"/>
              <a:buChar char="○"/>
            </a:pPr>
            <a:r>
              <a:rPr b="1" lang="en-GB"/>
              <a:t>Candidate 2:</a:t>
            </a:r>
            <a:r>
              <a:rPr lang="en-GB"/>
              <a:t> ਭਾਰਤ</a:t>
            </a:r>
            <a:endParaRPr/>
          </a:p>
          <a:p>
            <a:pPr indent="-298450" lvl="1" marL="914400" rtl="0" algn="l">
              <a:lnSpc>
                <a:spcPct val="150000"/>
              </a:lnSpc>
              <a:spcBef>
                <a:spcPts val="0"/>
              </a:spcBef>
              <a:spcAft>
                <a:spcPts val="0"/>
              </a:spcAft>
              <a:buSzPts val="1100"/>
              <a:buChar char="○"/>
            </a:pPr>
            <a:r>
              <a:rPr b="1" lang="en-GB"/>
              <a:t>Candidate 3:</a:t>
            </a:r>
            <a:r>
              <a:rPr lang="en-GB"/>
              <a:t> ਸ਼ਿਕਾਗੋ</a:t>
            </a:r>
            <a:endParaRPr/>
          </a:p>
          <a:p>
            <a:pPr indent="-298450" lvl="1" marL="914400" rtl="0" algn="l">
              <a:lnSpc>
                <a:spcPct val="150000"/>
              </a:lnSpc>
              <a:spcBef>
                <a:spcPts val="0"/>
              </a:spcBef>
              <a:spcAft>
                <a:spcPts val="0"/>
              </a:spcAft>
              <a:buSzPts val="1100"/>
              <a:buChar char="○"/>
            </a:pPr>
            <a:r>
              <a:rPr b="1" lang="en-GB"/>
              <a:t>Candidate 4:</a:t>
            </a:r>
            <a:r>
              <a:rPr lang="en-GB"/>
              <a:t> ਪਾਕਿਸਤਾਨ</a:t>
            </a:r>
            <a:endParaRPr b="1"/>
          </a:p>
        </p:txBody>
      </p:sp>
      <p:sp>
        <p:nvSpPr>
          <p:cNvPr id="904" name="Google Shape;904;p102"/>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a:t>
            </a:r>
            <a:endParaRPr/>
          </a:p>
        </p:txBody>
      </p:sp>
      <p:sp>
        <p:nvSpPr>
          <p:cNvPr id="905" name="Google Shape;905;p102"/>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03"/>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a:t>
            </a:r>
            <a:endParaRPr/>
          </a:p>
        </p:txBody>
      </p:sp>
      <p:sp>
        <p:nvSpPr>
          <p:cNvPr id="911" name="Google Shape;911;p103"/>
          <p:cNvSpPr txBox="1"/>
          <p:nvPr>
            <p:ph idx="1" type="body"/>
          </p:nvPr>
        </p:nvSpPr>
        <p:spPr>
          <a:xfrm>
            <a:off x="729450" y="1321200"/>
            <a:ext cx="7688700" cy="3672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Named Entity Recognition</a:t>
            </a:r>
            <a:endParaRPr b="1"/>
          </a:p>
          <a:p>
            <a:pPr indent="-311150" lvl="0" marL="457200" rtl="0" algn="l">
              <a:spcBef>
                <a:spcPts val="1200"/>
              </a:spcBef>
              <a:spcAft>
                <a:spcPts val="0"/>
              </a:spcAft>
              <a:buSzPts val="1300"/>
              <a:buChar char="●"/>
            </a:pPr>
            <a:r>
              <a:rPr lang="en-GB"/>
              <a:t>Extracting Person, Location, and, Organization names in a sentence</a:t>
            </a:r>
            <a:endParaRPr/>
          </a:p>
          <a:p>
            <a:pPr indent="0" lvl="0" marL="0" rtl="0" algn="l">
              <a:spcBef>
                <a:spcPts val="1200"/>
              </a:spcBef>
              <a:spcAft>
                <a:spcPts val="0"/>
              </a:spcAft>
              <a:buNone/>
            </a:pPr>
            <a:r>
              <a:rPr b="1" lang="en-GB"/>
              <a:t>Cross-lingual Sentence Retrieval</a:t>
            </a:r>
            <a:endParaRPr b="1"/>
          </a:p>
          <a:p>
            <a:pPr indent="-311150" lvl="0" marL="457200" rtl="0" algn="l">
              <a:spcBef>
                <a:spcPts val="1200"/>
              </a:spcBef>
              <a:spcAft>
                <a:spcPts val="0"/>
              </a:spcAft>
              <a:buSzPts val="1300"/>
              <a:buChar char="●"/>
            </a:pPr>
            <a:r>
              <a:rPr lang="en-GB"/>
              <a:t>Given a sentence in English, the task is to </a:t>
            </a:r>
            <a:r>
              <a:rPr lang="en-GB"/>
              <a:t>retrieve</a:t>
            </a:r>
            <a:r>
              <a:rPr lang="en-GB"/>
              <a:t> its translation from a set of candidates</a:t>
            </a:r>
            <a:endParaRPr/>
          </a:p>
          <a:p>
            <a:pPr indent="0" lvl="0" marL="0" rtl="0" algn="l">
              <a:spcBef>
                <a:spcPts val="1200"/>
              </a:spcBef>
              <a:spcAft>
                <a:spcPts val="0"/>
              </a:spcAft>
              <a:buNone/>
            </a:pPr>
            <a:r>
              <a:rPr b="1" lang="en-GB"/>
              <a:t>WinoGrad NLI (NLI)</a:t>
            </a:r>
            <a:endParaRPr b="1"/>
          </a:p>
          <a:p>
            <a:pPr indent="-311150" lvl="0" marL="457200" rtl="0" algn="l">
              <a:spcBef>
                <a:spcPts val="1200"/>
              </a:spcBef>
              <a:spcAft>
                <a:spcPts val="0"/>
              </a:spcAft>
              <a:buSzPts val="1300"/>
              <a:buChar char="●"/>
            </a:pPr>
            <a:r>
              <a:rPr lang="en-GB"/>
              <a:t>Given two sentences, does the second sentence entail the first sentence</a:t>
            </a:r>
            <a:endParaRPr/>
          </a:p>
          <a:p>
            <a:pPr indent="-298450" lvl="1" marL="914400" rtl="0" algn="l">
              <a:spcBef>
                <a:spcPts val="0"/>
              </a:spcBef>
              <a:spcAft>
                <a:spcPts val="0"/>
              </a:spcAft>
              <a:buSzPts val="1100"/>
              <a:buChar char="○"/>
            </a:pPr>
            <a:r>
              <a:rPr b="1" lang="en-GB"/>
              <a:t>Sentence 1: </a:t>
            </a:r>
            <a:r>
              <a:rPr lang="en-GB"/>
              <a:t>The last day came. Tomorrow Nell was going away. Dad and Mom had brought home her new trunk.</a:t>
            </a:r>
            <a:endParaRPr/>
          </a:p>
          <a:p>
            <a:pPr indent="-298450" lvl="1" marL="914400" rtl="0" algn="l">
              <a:spcBef>
                <a:spcPts val="0"/>
              </a:spcBef>
              <a:spcAft>
                <a:spcPts val="0"/>
              </a:spcAft>
              <a:buSzPts val="1100"/>
              <a:buChar char="○"/>
            </a:pPr>
            <a:r>
              <a:rPr b="1" lang="en-GB"/>
              <a:t>Sentence 2: </a:t>
            </a:r>
            <a:r>
              <a:rPr lang="en-GB"/>
              <a:t>Dad and Mom had brought home Nell's new trunk.</a:t>
            </a:r>
            <a:br>
              <a:rPr lang="en-GB"/>
            </a:br>
            <a:r>
              <a:rPr lang="en-GB"/>
              <a:t>v/s</a:t>
            </a:r>
            <a:endParaRPr/>
          </a:p>
          <a:p>
            <a:pPr indent="-298450" lvl="1" marL="914400" rtl="0" algn="l">
              <a:spcBef>
                <a:spcPts val="0"/>
              </a:spcBef>
              <a:spcAft>
                <a:spcPts val="0"/>
              </a:spcAft>
              <a:buSzPts val="1100"/>
              <a:buChar char="○"/>
            </a:pPr>
            <a:r>
              <a:rPr b="1" lang="en-GB"/>
              <a:t>Sentence 1: </a:t>
            </a:r>
            <a:r>
              <a:rPr lang="en-GB"/>
              <a:t>The last day came. Tomorrow Nell was going away. Dad and Mom had brought home her new trunk.</a:t>
            </a:r>
            <a:endParaRPr/>
          </a:p>
          <a:p>
            <a:pPr indent="-298450" lvl="1" marL="914400" rtl="0" algn="l">
              <a:spcBef>
                <a:spcPts val="0"/>
              </a:spcBef>
              <a:spcAft>
                <a:spcPts val="0"/>
              </a:spcAft>
              <a:buSzPts val="1100"/>
              <a:buChar char="○"/>
            </a:pPr>
            <a:r>
              <a:rPr b="1" lang="en-GB"/>
              <a:t>Sentence 3:</a:t>
            </a:r>
            <a:r>
              <a:rPr lang="en-GB"/>
              <a:t> Dad and Mom had brought home Mom's new trunk.</a:t>
            </a:r>
            <a:endParaRPr/>
          </a:p>
        </p:txBody>
      </p:sp>
      <p:sp>
        <p:nvSpPr>
          <p:cNvPr id="912" name="Google Shape;912;p103"/>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04"/>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a:t>
            </a:r>
            <a:endParaRPr/>
          </a:p>
        </p:txBody>
      </p:sp>
      <p:sp>
        <p:nvSpPr>
          <p:cNvPr id="918" name="Google Shape;918;p104"/>
          <p:cNvSpPr txBox="1"/>
          <p:nvPr>
            <p:ph idx="1" type="body"/>
          </p:nvPr>
        </p:nvSpPr>
        <p:spPr>
          <a:xfrm>
            <a:off x="729450" y="1321200"/>
            <a:ext cx="7688700" cy="3170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Choice of Plausible Alternatives</a:t>
            </a:r>
            <a:endParaRPr b="1"/>
          </a:p>
          <a:p>
            <a:pPr indent="-311150" lvl="0" marL="457200" rtl="0" algn="l">
              <a:lnSpc>
                <a:spcPct val="150000"/>
              </a:lnSpc>
              <a:spcBef>
                <a:spcPts val="1200"/>
              </a:spcBef>
              <a:spcAft>
                <a:spcPts val="0"/>
              </a:spcAft>
              <a:buSzPts val="1300"/>
              <a:buChar char="●"/>
            </a:pPr>
            <a:r>
              <a:rPr lang="en-GB"/>
              <a:t>Evaluate Open-domain common-sense causal reasoning</a:t>
            </a:r>
            <a:endParaRPr/>
          </a:p>
          <a:p>
            <a:pPr indent="-311150" lvl="0" marL="457200" rtl="0" algn="l">
              <a:lnSpc>
                <a:spcPct val="150000"/>
              </a:lnSpc>
              <a:spcBef>
                <a:spcPts val="0"/>
              </a:spcBef>
              <a:spcAft>
                <a:spcPts val="0"/>
              </a:spcAft>
              <a:buSzPts val="1300"/>
              <a:buChar char="●"/>
            </a:pPr>
            <a:r>
              <a:rPr lang="en-GB"/>
              <a:t>It consists of a large set of 2-choice questions, formulated as a premise and two alternatives written as sentences. </a:t>
            </a:r>
            <a:endParaRPr/>
          </a:p>
          <a:p>
            <a:pPr indent="-311150" lvl="0" marL="457200" rtl="0" algn="l">
              <a:lnSpc>
                <a:spcPct val="150000"/>
              </a:lnSpc>
              <a:spcBef>
                <a:spcPts val="0"/>
              </a:spcBef>
              <a:spcAft>
                <a:spcPts val="0"/>
              </a:spcAft>
              <a:buSzPts val="1300"/>
              <a:buChar char="●"/>
            </a:pPr>
            <a:r>
              <a:rPr lang="en-GB"/>
              <a:t>The task is to select the alternative that is more plausibly the cause (or effect) of the situation described by the premise</a:t>
            </a:r>
            <a:br>
              <a:rPr lang="en-GB"/>
            </a:br>
            <a:br>
              <a:rPr lang="en-GB"/>
            </a:br>
            <a:r>
              <a:rPr b="1" lang="en-GB"/>
              <a:t>Premise: </a:t>
            </a:r>
            <a:r>
              <a:rPr lang="en-GB"/>
              <a:t>The item was packaged in bubble wrap.</a:t>
            </a:r>
            <a:br>
              <a:rPr lang="en-GB"/>
            </a:br>
            <a:r>
              <a:rPr b="1" lang="en-GB"/>
              <a:t>Choice 1: </a:t>
            </a:r>
            <a:r>
              <a:rPr lang="en-GB"/>
              <a:t>It was fragile.</a:t>
            </a:r>
            <a:br>
              <a:rPr b="1" lang="en-GB"/>
            </a:br>
            <a:r>
              <a:rPr b="1" lang="en-GB"/>
              <a:t>Choice 2: </a:t>
            </a:r>
            <a:r>
              <a:rPr lang="en-GB"/>
              <a:t>It was small.</a:t>
            </a:r>
            <a:endParaRPr/>
          </a:p>
        </p:txBody>
      </p:sp>
      <p:sp>
        <p:nvSpPr>
          <p:cNvPr id="919" name="Google Shape;919;p104"/>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05"/>
          <p:cNvSpPr txBox="1"/>
          <p:nvPr>
            <p:ph idx="1" type="body"/>
          </p:nvPr>
        </p:nvSpPr>
        <p:spPr>
          <a:xfrm>
            <a:off x="729450" y="1321200"/>
            <a:ext cx="7688700" cy="33309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b="1" lang="en-GB"/>
              <a:t>Paraphrase Detection</a:t>
            </a:r>
            <a:endParaRPr b="1"/>
          </a:p>
          <a:p>
            <a:pPr indent="-311150" lvl="0" marL="457200" rtl="0" algn="l">
              <a:lnSpc>
                <a:spcPct val="150000"/>
              </a:lnSpc>
              <a:spcBef>
                <a:spcPts val="1200"/>
              </a:spcBef>
              <a:spcAft>
                <a:spcPts val="0"/>
              </a:spcAft>
              <a:buSzPts val="1300"/>
              <a:buChar char="●"/>
            </a:pPr>
            <a:r>
              <a:rPr lang="en-GB"/>
              <a:t>Identify if two sentences are paraphrases of each other or not</a:t>
            </a:r>
            <a:endParaRPr/>
          </a:p>
          <a:p>
            <a:pPr indent="0" lvl="0" marL="0" rtl="0" algn="l">
              <a:spcBef>
                <a:spcPts val="1200"/>
              </a:spcBef>
              <a:spcAft>
                <a:spcPts val="0"/>
              </a:spcAft>
              <a:buNone/>
            </a:pPr>
            <a:r>
              <a:rPr b="1" lang="en-GB"/>
              <a:t>Discourse Mode Classification</a:t>
            </a:r>
            <a:endParaRPr b="1"/>
          </a:p>
          <a:p>
            <a:pPr indent="-311150" lvl="0" marL="457200" rtl="0" algn="l">
              <a:lnSpc>
                <a:spcPct val="150000"/>
              </a:lnSpc>
              <a:spcBef>
                <a:spcPts val="1200"/>
              </a:spcBef>
              <a:spcAft>
                <a:spcPts val="0"/>
              </a:spcAft>
              <a:buSzPts val="1300"/>
              <a:buChar char="●"/>
            </a:pPr>
            <a:r>
              <a:rPr lang="en-GB"/>
              <a:t>Given a sentence, the task is to classify it into one of the following discourse categories</a:t>
            </a:r>
            <a:endParaRPr/>
          </a:p>
          <a:p>
            <a:pPr indent="-298450" lvl="1" marL="914400" rtl="0" algn="l">
              <a:lnSpc>
                <a:spcPct val="150000"/>
              </a:lnSpc>
              <a:spcBef>
                <a:spcPts val="0"/>
              </a:spcBef>
              <a:spcAft>
                <a:spcPts val="0"/>
              </a:spcAft>
              <a:buSzPts val="1100"/>
              <a:buChar char="○"/>
            </a:pPr>
            <a:r>
              <a:rPr lang="en-GB"/>
              <a:t>Argumentative</a:t>
            </a:r>
            <a:endParaRPr/>
          </a:p>
          <a:p>
            <a:pPr indent="-298450" lvl="1" marL="914400" rtl="0" algn="l">
              <a:lnSpc>
                <a:spcPct val="150000"/>
              </a:lnSpc>
              <a:spcBef>
                <a:spcPts val="0"/>
              </a:spcBef>
              <a:spcAft>
                <a:spcPts val="0"/>
              </a:spcAft>
              <a:buSzPts val="1100"/>
              <a:buChar char="○"/>
            </a:pPr>
            <a:r>
              <a:rPr lang="en-GB"/>
              <a:t>Descriptive</a:t>
            </a:r>
            <a:endParaRPr/>
          </a:p>
          <a:p>
            <a:pPr indent="-298450" lvl="1" marL="914400" rtl="0" algn="l">
              <a:lnSpc>
                <a:spcPct val="150000"/>
              </a:lnSpc>
              <a:spcBef>
                <a:spcPts val="0"/>
              </a:spcBef>
              <a:spcAft>
                <a:spcPts val="0"/>
              </a:spcAft>
              <a:buSzPts val="1100"/>
              <a:buChar char="○"/>
            </a:pPr>
            <a:r>
              <a:rPr lang="en-GB"/>
              <a:t>Dialogic</a:t>
            </a:r>
            <a:endParaRPr/>
          </a:p>
          <a:p>
            <a:pPr indent="-298450" lvl="1" marL="914400" rtl="0" algn="l">
              <a:lnSpc>
                <a:spcPct val="150000"/>
              </a:lnSpc>
              <a:spcBef>
                <a:spcPts val="0"/>
              </a:spcBef>
              <a:spcAft>
                <a:spcPts val="0"/>
              </a:spcAft>
              <a:buSzPts val="1100"/>
              <a:buChar char="○"/>
            </a:pPr>
            <a:r>
              <a:rPr lang="en-GB"/>
              <a:t>Informative</a:t>
            </a:r>
            <a:endParaRPr/>
          </a:p>
          <a:p>
            <a:pPr indent="-298450" lvl="1" marL="914400" rtl="0" algn="l">
              <a:lnSpc>
                <a:spcPct val="150000"/>
              </a:lnSpc>
              <a:spcBef>
                <a:spcPts val="0"/>
              </a:spcBef>
              <a:spcAft>
                <a:spcPts val="0"/>
              </a:spcAft>
              <a:buSzPts val="1100"/>
              <a:buChar char="○"/>
            </a:pPr>
            <a:r>
              <a:rPr lang="en-GB"/>
              <a:t>Narrative</a:t>
            </a:r>
            <a:endParaRPr/>
          </a:p>
          <a:p>
            <a:pPr indent="0" lvl="0" marL="0" rtl="0" algn="l">
              <a:lnSpc>
                <a:spcPct val="150000"/>
              </a:lnSpc>
              <a:spcBef>
                <a:spcPts val="1200"/>
              </a:spcBef>
              <a:spcAft>
                <a:spcPts val="1200"/>
              </a:spcAft>
              <a:buNone/>
            </a:pPr>
            <a:r>
              <a:rPr b="1" lang="en-GB"/>
              <a:t>Sentiment Analysis</a:t>
            </a:r>
            <a:endParaRPr b="1"/>
          </a:p>
        </p:txBody>
      </p:sp>
      <p:sp>
        <p:nvSpPr>
          <p:cNvPr id="925" name="Google Shape;925;p105"/>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a:t>
            </a:r>
            <a:endParaRPr/>
          </a:p>
        </p:txBody>
      </p:sp>
      <p:sp>
        <p:nvSpPr>
          <p:cNvPr id="926" name="Google Shape;926;p105"/>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106"/>
          <p:cNvPicPr preferRelativeResize="0"/>
          <p:nvPr/>
        </p:nvPicPr>
        <p:blipFill>
          <a:blip r:embed="rId3">
            <a:alphaModFix/>
          </a:blip>
          <a:stretch>
            <a:fillRect/>
          </a:stretch>
        </p:blipFill>
        <p:spPr>
          <a:xfrm>
            <a:off x="1515950" y="1002250"/>
            <a:ext cx="7103302" cy="3681776"/>
          </a:xfrm>
          <a:prstGeom prst="rect">
            <a:avLst/>
          </a:prstGeom>
          <a:noFill/>
          <a:ln>
            <a:noFill/>
          </a:ln>
        </p:spPr>
      </p:pic>
      <p:sp>
        <p:nvSpPr>
          <p:cNvPr id="932" name="Google Shape;932;p106"/>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IndicGLUE</a:t>
            </a:r>
            <a:endParaRPr/>
          </a:p>
        </p:txBody>
      </p:sp>
      <p:sp>
        <p:nvSpPr>
          <p:cNvPr id="933" name="Google Shape;933;p106"/>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934" name="Google Shape;934;p106"/>
          <p:cNvSpPr txBox="1"/>
          <p:nvPr/>
        </p:nvSpPr>
        <p:spPr>
          <a:xfrm>
            <a:off x="219050" y="4602825"/>
            <a:ext cx="6282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t>Credit:</a:t>
            </a:r>
            <a:r>
              <a:rPr lang="en-GB" sz="1000"/>
              <a:t> Mining Datasets at scale for Building High-quality NLP Models. Anoop Kunchukuttan, 2023</a:t>
            </a:r>
            <a:endParaRPr sz="10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07"/>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IndicBERT</a:t>
            </a:r>
            <a:endParaRPr/>
          </a:p>
        </p:txBody>
      </p:sp>
      <p:sp>
        <p:nvSpPr>
          <p:cNvPr id="940" name="Google Shape;940;p107"/>
          <p:cNvSpPr txBox="1"/>
          <p:nvPr>
            <p:ph idx="1" type="body"/>
          </p:nvPr>
        </p:nvSpPr>
        <p:spPr>
          <a:xfrm>
            <a:off x="729450" y="1321200"/>
            <a:ext cx="7688700" cy="1793100"/>
          </a:xfrm>
          <a:prstGeom prst="rect">
            <a:avLst/>
          </a:prstGeom>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SzPts val="1300"/>
              <a:buChar char="●"/>
            </a:pPr>
            <a:r>
              <a:rPr lang="en-GB"/>
              <a:t>Pre-trained Indic LM for NLU applications</a:t>
            </a:r>
            <a:endParaRPr/>
          </a:p>
          <a:p>
            <a:pPr indent="-311150" lvl="0" marL="457200" rtl="0" algn="l">
              <a:lnSpc>
                <a:spcPct val="150000"/>
              </a:lnSpc>
              <a:spcBef>
                <a:spcPts val="0"/>
              </a:spcBef>
              <a:spcAft>
                <a:spcPts val="0"/>
              </a:spcAft>
              <a:buSzPts val="1300"/>
              <a:buChar char="●"/>
            </a:pPr>
            <a:r>
              <a:rPr lang="en-GB"/>
              <a:t>Larger Indian language coverage</a:t>
            </a:r>
            <a:endParaRPr/>
          </a:p>
          <a:p>
            <a:pPr indent="-298450" lvl="1" marL="914400" rtl="0" algn="l">
              <a:lnSpc>
                <a:spcPct val="150000"/>
              </a:lnSpc>
              <a:spcBef>
                <a:spcPts val="0"/>
              </a:spcBef>
              <a:spcAft>
                <a:spcPts val="0"/>
              </a:spcAft>
              <a:buSzPts val="1100"/>
              <a:buChar char="○"/>
            </a:pPr>
            <a:r>
              <a:rPr lang="en-GB"/>
              <a:t>23 Indian languages</a:t>
            </a:r>
            <a:endParaRPr/>
          </a:p>
          <a:p>
            <a:pPr indent="-298450" lvl="1" marL="914400" rtl="0" algn="l">
              <a:lnSpc>
                <a:spcPct val="150000"/>
              </a:lnSpc>
              <a:spcBef>
                <a:spcPts val="0"/>
              </a:spcBef>
              <a:spcAft>
                <a:spcPts val="0"/>
              </a:spcAft>
              <a:buSzPts val="1100"/>
              <a:buChar char="○"/>
            </a:pPr>
            <a:r>
              <a:rPr lang="en-GB"/>
              <a:t>Indian English</a:t>
            </a:r>
            <a:endParaRPr/>
          </a:p>
          <a:p>
            <a:pPr indent="-311150" lvl="0" marL="457200" rtl="0" algn="l">
              <a:lnSpc>
                <a:spcPct val="150000"/>
              </a:lnSpc>
              <a:spcBef>
                <a:spcPts val="0"/>
              </a:spcBef>
              <a:spcAft>
                <a:spcPts val="0"/>
              </a:spcAft>
              <a:buSzPts val="1300"/>
              <a:buChar char="●"/>
            </a:pPr>
            <a:r>
              <a:rPr lang="en-GB"/>
              <a:t>Available in TLM/MLM variants</a:t>
            </a:r>
            <a:endParaRPr/>
          </a:p>
          <a:p>
            <a:pPr indent="-311150" lvl="0" marL="457200" rtl="0" algn="l">
              <a:lnSpc>
                <a:spcPct val="150000"/>
              </a:lnSpc>
              <a:spcBef>
                <a:spcPts val="0"/>
              </a:spcBef>
              <a:spcAft>
                <a:spcPts val="0"/>
              </a:spcAft>
              <a:buSzPts val="1300"/>
              <a:buChar char="●"/>
            </a:pPr>
            <a:r>
              <a:rPr lang="en-GB"/>
              <a:t>Better than </a:t>
            </a:r>
            <a:r>
              <a:rPr lang="en-GB"/>
              <a:t>mBERT/XLM-R/MuRIL on IndicXTREME</a:t>
            </a:r>
            <a:endParaRPr/>
          </a:p>
        </p:txBody>
      </p:sp>
      <p:sp>
        <p:nvSpPr>
          <p:cNvPr id="941" name="Google Shape;941;p107"/>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942" name="Google Shape;942;p107"/>
          <p:cNvPicPr preferRelativeResize="0"/>
          <p:nvPr/>
        </p:nvPicPr>
        <p:blipFill rotWithShape="1">
          <a:blip r:embed="rId3">
            <a:alphaModFix/>
          </a:blip>
          <a:srcRect b="27979" l="4927" r="3832" t="18409"/>
          <a:stretch/>
        </p:blipFill>
        <p:spPr>
          <a:xfrm>
            <a:off x="3547050" y="1951588"/>
            <a:ext cx="5363225" cy="236347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08"/>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IndicBERT</a:t>
            </a:r>
            <a:endParaRPr/>
          </a:p>
        </p:txBody>
      </p:sp>
      <p:sp>
        <p:nvSpPr>
          <p:cNvPr id="948" name="Google Shape;948;p108"/>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949" name="Google Shape;949;p108"/>
          <p:cNvPicPr preferRelativeResize="0"/>
          <p:nvPr/>
        </p:nvPicPr>
        <p:blipFill>
          <a:blip r:embed="rId3">
            <a:alphaModFix/>
          </a:blip>
          <a:stretch>
            <a:fillRect/>
          </a:stretch>
        </p:blipFill>
        <p:spPr>
          <a:xfrm>
            <a:off x="1638438" y="1276400"/>
            <a:ext cx="5867136" cy="368177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09"/>
          <p:cNvSpPr txBox="1"/>
          <p:nvPr>
            <p:ph type="title"/>
          </p:nvPr>
        </p:nvSpPr>
        <p:spPr>
          <a:xfrm>
            <a:off x="729450" y="571925"/>
            <a:ext cx="7688700" cy="585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GB"/>
              <a:t>IndicBERT</a:t>
            </a:r>
            <a:endParaRPr/>
          </a:p>
        </p:txBody>
      </p:sp>
      <p:sp>
        <p:nvSpPr>
          <p:cNvPr id="955" name="Google Shape;955;p109"/>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956" name="Google Shape;956;p109"/>
          <p:cNvPicPr preferRelativeResize="0"/>
          <p:nvPr/>
        </p:nvPicPr>
        <p:blipFill>
          <a:blip r:embed="rId3">
            <a:alphaModFix/>
          </a:blip>
          <a:stretch>
            <a:fillRect/>
          </a:stretch>
        </p:blipFill>
        <p:spPr>
          <a:xfrm>
            <a:off x="456250" y="1156925"/>
            <a:ext cx="8231502" cy="367923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10"/>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sp>
        <p:nvSpPr>
          <p:cNvPr id="962" name="Google Shape;962;p110"/>
          <p:cNvSpPr txBox="1"/>
          <p:nvPr>
            <p:ph type="title"/>
          </p:nvPr>
        </p:nvSpPr>
        <p:spPr>
          <a:xfrm>
            <a:off x="730000" y="1318650"/>
            <a:ext cx="3300900" cy="9975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0" lang="en-GB" sz="1600">
                <a:solidFill>
                  <a:schemeClr val="accent1"/>
                </a:solidFill>
                <a:latin typeface="Lato"/>
                <a:ea typeface="Lato"/>
                <a:cs typeface="Lato"/>
                <a:sym typeface="Lato"/>
              </a:rPr>
              <a:t>Samanantar: The Largest Publicly Available Parallel Corpora Collection for 11 Indic Languages. </a:t>
            </a:r>
            <a:endParaRPr sz="2100"/>
          </a:p>
        </p:txBody>
      </p:sp>
      <p:sp>
        <p:nvSpPr>
          <p:cNvPr id="963" name="Google Shape;963;p110"/>
          <p:cNvSpPr txBox="1"/>
          <p:nvPr>
            <p:ph idx="1" type="subTitle"/>
          </p:nvPr>
        </p:nvSpPr>
        <p:spPr>
          <a:xfrm>
            <a:off x="730000" y="2733575"/>
            <a:ext cx="3300900" cy="2225700"/>
          </a:xfrm>
          <a:prstGeom prst="rect">
            <a:avLst/>
          </a:prstGeom>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GB" sz="1300"/>
              <a:t>Gowtham Ramesh, Sumanth Doddapaneni, Aravinth Bheemaraj, Mayank Jobanputra, Raghavan AK, Ajitesh Sharma, Sujit Sahoo, Harshita Diddee, Mahalakshmi J, Divyanshu Kakwani, Navneet Kumar, Aswin Pradeep, Srihari Nagaraj, Kumar Deepak, Vivek Raghavan, Anoop Kunchukuttan, Pratyush Kumar, Mitesh Shantadevi Khapra. TACL 2022</a:t>
            </a:r>
            <a:endParaRPr>
              <a:latin typeface="Raleway"/>
              <a:ea typeface="Raleway"/>
              <a:cs typeface="Raleway"/>
              <a:sym typeface="Raleway"/>
            </a:endParaRPr>
          </a:p>
        </p:txBody>
      </p:sp>
      <p:sp>
        <p:nvSpPr>
          <p:cNvPr id="964" name="Google Shape;964;p110"/>
          <p:cNvSpPr txBox="1"/>
          <p:nvPr/>
        </p:nvSpPr>
        <p:spPr>
          <a:xfrm>
            <a:off x="4937750" y="1300275"/>
            <a:ext cx="4221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t>Credit:</a:t>
            </a:r>
            <a:r>
              <a:rPr lang="en-GB"/>
              <a:t> </a:t>
            </a:r>
            <a:r>
              <a:rPr lang="en-GB"/>
              <a:t>Mining Datasets at scale for Building High-quality NLP Models. Anoop Kunchukuttan, 2023</a:t>
            </a:r>
            <a:endParaRPr/>
          </a:p>
          <a:p>
            <a:pPr indent="0" lvl="0" marL="0" rtl="0" algn="l">
              <a:spcBef>
                <a:spcPts val="0"/>
              </a:spcBef>
              <a:spcAft>
                <a:spcPts val="0"/>
              </a:spcAft>
              <a:buNone/>
            </a:pPr>
            <a:r>
              <a:rPr lang="en-GB">
                <a:latin typeface="Lato"/>
                <a:ea typeface="Lato"/>
                <a:cs typeface="Lato"/>
                <a:sym typeface="Lato"/>
              </a:rPr>
              <a:t> </a:t>
            </a:r>
            <a:endParaRPr>
              <a:latin typeface="Lato"/>
              <a:ea typeface="Lato"/>
              <a:cs typeface="Lato"/>
              <a:sym typeface="Lato"/>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11"/>
          <p:cNvSpPr txBox="1"/>
          <p:nvPr>
            <p:ph idx="12" type="sldNum"/>
          </p:nvPr>
        </p:nvSpPr>
        <p:spPr>
          <a:xfrm>
            <a:off x="8536302" y="4749851"/>
            <a:ext cx="548700" cy="338700"/>
          </a:xfrm>
          <a:prstGeom prst="rect">
            <a:avLst/>
          </a:prstGeom>
        </p:spPr>
        <p:txBody>
          <a:bodyPr anchorCtr="0" anchor="ctr" bIns="91425" lIns="91425" spcFirstLastPara="1" rIns="91425" wrap="square" tIns="91425">
            <a:spAutoFit/>
          </a:bodyPr>
          <a:lstStyle/>
          <a:p>
            <a:pPr indent="0" lvl="0" marL="0" rtl="0" algn="r">
              <a:spcBef>
                <a:spcPts val="0"/>
              </a:spcBef>
              <a:spcAft>
                <a:spcPts val="0"/>
              </a:spcAft>
              <a:buNone/>
            </a:pPr>
            <a:fld id="{00000000-1234-1234-1234-123412341234}" type="slidenum">
              <a:rPr lang="en-GB"/>
              <a:t>‹#›</a:t>
            </a:fld>
            <a:endParaRPr/>
          </a:p>
        </p:txBody>
      </p:sp>
      <p:pic>
        <p:nvPicPr>
          <p:cNvPr id="970" name="Google Shape;970;p111"/>
          <p:cNvPicPr preferRelativeResize="0"/>
          <p:nvPr/>
        </p:nvPicPr>
        <p:blipFill>
          <a:blip r:embed="rId3">
            <a:alphaModFix/>
          </a:blip>
          <a:stretch>
            <a:fillRect/>
          </a:stretch>
        </p:blipFill>
        <p:spPr>
          <a:xfrm>
            <a:off x="152400" y="152400"/>
            <a:ext cx="4595485" cy="4838701"/>
          </a:xfrm>
          <a:prstGeom prst="rect">
            <a:avLst/>
          </a:prstGeom>
          <a:noFill/>
          <a:ln>
            <a:noFill/>
          </a:ln>
        </p:spPr>
      </p:pic>
      <p:sp>
        <p:nvSpPr>
          <p:cNvPr id="971" name="Google Shape;971;p111"/>
          <p:cNvSpPr txBox="1"/>
          <p:nvPr/>
        </p:nvSpPr>
        <p:spPr>
          <a:xfrm>
            <a:off x="5142088" y="4361675"/>
            <a:ext cx="30000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latin typeface="Calibri"/>
                <a:ea typeface="Calibri"/>
                <a:cs typeface="Calibri"/>
                <a:sym typeface="Calibri"/>
              </a:rPr>
              <a:t>1. Philipp Koehn, Rebecca Knowles. Six Challenges for Neural Machine Translation. W-NMT. 2017.</a:t>
            </a:r>
            <a:endParaRPr sz="1000">
              <a:latin typeface="Calibri"/>
              <a:ea typeface="Calibri"/>
              <a:cs typeface="Calibri"/>
              <a:sym typeface="Calibri"/>
            </a:endParaRPr>
          </a:p>
        </p:txBody>
      </p:sp>
      <p:sp>
        <p:nvSpPr>
          <p:cNvPr id="972" name="Google Shape;972;p111"/>
          <p:cNvSpPr txBox="1"/>
          <p:nvPr/>
        </p:nvSpPr>
        <p:spPr>
          <a:xfrm>
            <a:off x="4970700" y="1464875"/>
            <a:ext cx="399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Lato"/>
                <a:ea typeface="Lato"/>
                <a:cs typeface="Lato"/>
                <a:sym typeface="Lato"/>
              </a:rPr>
              <a:t>Translation Quality improves with increase in parallel corpus</a:t>
            </a:r>
            <a:endParaRPr>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